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ink/ink1.xml" ContentType="application/inkml+xml"/>
  <Override PartName="/ppt/ink/ink2.xml" ContentType="application/inkml+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50"/>
  </p:notesMasterIdLst>
  <p:sldIdLst>
    <p:sldId id="354" r:id="rId2"/>
    <p:sldId id="358" r:id="rId3"/>
    <p:sldId id="361" r:id="rId4"/>
    <p:sldId id="388" r:id="rId5"/>
    <p:sldId id="389" r:id="rId6"/>
    <p:sldId id="362" r:id="rId7"/>
    <p:sldId id="363" r:id="rId8"/>
    <p:sldId id="364" r:id="rId9"/>
    <p:sldId id="365" r:id="rId10"/>
    <p:sldId id="369" r:id="rId11"/>
    <p:sldId id="373" r:id="rId12"/>
    <p:sldId id="374" r:id="rId13"/>
    <p:sldId id="375" r:id="rId14"/>
    <p:sldId id="376" r:id="rId15"/>
    <p:sldId id="392" r:id="rId16"/>
    <p:sldId id="393" r:id="rId17"/>
    <p:sldId id="394" r:id="rId18"/>
    <p:sldId id="395" r:id="rId19"/>
    <p:sldId id="396" r:id="rId20"/>
    <p:sldId id="397" r:id="rId21"/>
    <p:sldId id="401" r:id="rId22"/>
    <p:sldId id="398" r:id="rId23"/>
    <p:sldId id="399" r:id="rId24"/>
    <p:sldId id="400" r:id="rId25"/>
    <p:sldId id="390" r:id="rId26"/>
    <p:sldId id="367" r:id="rId27"/>
    <p:sldId id="257" r:id="rId28"/>
    <p:sldId id="294" r:id="rId29"/>
    <p:sldId id="403" r:id="rId30"/>
    <p:sldId id="297" r:id="rId31"/>
    <p:sldId id="304" r:id="rId32"/>
    <p:sldId id="305" r:id="rId33"/>
    <p:sldId id="380" r:id="rId34"/>
    <p:sldId id="383" r:id="rId35"/>
    <p:sldId id="381" r:id="rId36"/>
    <p:sldId id="382" r:id="rId37"/>
    <p:sldId id="384" r:id="rId38"/>
    <p:sldId id="299" r:id="rId39"/>
    <p:sldId id="303" r:id="rId40"/>
    <p:sldId id="402" r:id="rId41"/>
    <p:sldId id="302" r:id="rId42"/>
    <p:sldId id="405" r:id="rId43"/>
    <p:sldId id="404" r:id="rId44"/>
    <p:sldId id="406" r:id="rId45"/>
    <p:sldId id="407" r:id="rId46"/>
    <p:sldId id="408" r:id="rId47"/>
    <p:sldId id="368" r:id="rId48"/>
    <p:sldId id="343" r:id="rId49"/>
  </p:sldIdLst>
  <p:sldSz cx="12192000" cy="6858000"/>
  <p:notesSz cx="6858000" cy="9144000"/>
  <p:embeddedFontLst>
    <p:embeddedFont>
      <p:font typeface="等线" panose="02010600030101010101" pitchFamily="2" charset="-122"/>
      <p:regular r:id="rId51"/>
      <p:bold r:id="rId52"/>
    </p:embeddedFont>
    <p:embeddedFont>
      <p:font typeface="楷体" panose="02010609060101010101" pitchFamily="49" charset="-122"/>
      <p:regular r:id="rId53"/>
    </p:embeddedFont>
    <p:embeddedFont>
      <p:font typeface="微软雅黑" panose="020B0503020204020204" pitchFamily="34" charset="-122"/>
      <p:regular r:id="rId54"/>
      <p:bold r:id="rId55"/>
    </p:embeddedFont>
    <p:embeddedFont>
      <p:font typeface="Calibri" panose="020F0502020204030204" pitchFamily="34" charset="0"/>
      <p:regular r:id="rId56"/>
      <p:bold r:id="rId57"/>
      <p:italic r:id="rId58"/>
      <p:boldItalic r:id="rId59"/>
    </p:embeddedFont>
    <p:embeddedFont>
      <p:font typeface="Cambria" panose="02040503050406030204" pitchFamily="18" charset="0"/>
      <p:regular r:id="rId60"/>
      <p:bold r:id="rId61"/>
      <p:italic r:id="rId62"/>
      <p:boldItalic r:id="rId63"/>
    </p:embeddedFont>
    <p:embeddedFont>
      <p:font typeface="Cambria Math" panose="02040503050406030204" pitchFamily="18" charset="0"/>
      <p:regular r:id="rId64"/>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A5A5A5"/>
    <a:srgbClr val="0054A5"/>
    <a:srgbClr val="0582FF"/>
    <a:srgbClr val="1C67EA"/>
    <a:srgbClr val="0D86FF"/>
    <a:srgbClr val="307AFE"/>
    <a:srgbClr val="02B5A0"/>
    <a:srgbClr val="FF6600"/>
    <a:srgbClr val="1F71F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76" autoAdjust="0"/>
    <p:restoredTop sz="82854" autoAdjust="0"/>
  </p:normalViewPr>
  <p:slideViewPr>
    <p:cSldViewPr snapToGrid="0">
      <p:cViewPr varScale="1">
        <p:scale>
          <a:sx n="71" d="100"/>
          <a:sy n="71" d="100"/>
        </p:scale>
        <p:origin x="1339" y="58"/>
      </p:cViewPr>
      <p:guideLst>
        <p:guide orient="horz" pos="2160"/>
        <p:guide pos="3840"/>
      </p:guideLst>
    </p:cSldViewPr>
  </p:slideViewPr>
  <p:notesTextViewPr>
    <p:cViewPr>
      <p:scale>
        <a:sx n="1" d="1"/>
        <a:sy n="1" d="1"/>
      </p:scale>
      <p:origin x="0" y="0"/>
    </p:cViewPr>
  </p:notesTextViewPr>
  <p:sorterViewPr>
    <p:cViewPr>
      <p:scale>
        <a:sx n="100" d="100"/>
        <a:sy n="100" d="100"/>
      </p:scale>
      <p:origin x="0" y="14218"/>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55" Type="http://schemas.openxmlformats.org/officeDocument/2006/relationships/font" Target="fonts/font5.fntdata"/><Relationship Id="rId63" Type="http://schemas.openxmlformats.org/officeDocument/2006/relationships/font" Target="fonts/font13.fntdata"/><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3.fntdata"/><Relationship Id="rId58" Type="http://schemas.openxmlformats.org/officeDocument/2006/relationships/font" Target="fonts/font8.fntdata"/><Relationship Id="rId66"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7.fntdata"/><Relationship Id="rId61" Type="http://schemas.openxmlformats.org/officeDocument/2006/relationships/font" Target="fonts/font1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2.fntdata"/><Relationship Id="rId60" Type="http://schemas.openxmlformats.org/officeDocument/2006/relationships/font" Target="fonts/font10.fntdata"/><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6.fntdata"/><Relationship Id="rId64" Type="http://schemas.openxmlformats.org/officeDocument/2006/relationships/font" Target="fonts/font14.fntdata"/><Relationship Id="rId8" Type="http://schemas.openxmlformats.org/officeDocument/2006/relationships/slide" Target="slides/slide7.xml"/><Relationship Id="rId51" Type="http://schemas.openxmlformats.org/officeDocument/2006/relationships/font" Target="fonts/font1.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9.fntdata"/><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4.fntdata"/><Relationship Id="rId62" Type="http://schemas.openxmlformats.org/officeDocument/2006/relationships/font" Target="fonts/font12.fntdata"/></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4BCDB1F-1250-4400-9D30-A744094E8CCB}" type="doc">
      <dgm:prSet loTypeId="urn:microsoft.com/office/officeart/2009/3/layout/PhasedProcess" loCatId="process" qsTypeId="urn:microsoft.com/office/officeart/2005/8/quickstyle/simple1" qsCatId="simple" csTypeId="urn:microsoft.com/office/officeart/2005/8/colors/accent1_2" csCatId="accent1" phldr="1"/>
      <dgm:spPr/>
      <dgm:t>
        <a:bodyPr/>
        <a:lstStyle/>
        <a:p>
          <a:endParaRPr lang="zh-CN" altLang="en-US"/>
        </a:p>
      </dgm:t>
    </dgm:pt>
    <dgm:pt modelId="{64301960-BD77-48A0-8706-417267082157}">
      <dgm:prSet phldrT="[文本]" custT="1"/>
      <dgm:spPr/>
      <dgm:t>
        <a:bodyPr/>
        <a:lstStyle/>
        <a:p>
          <a:r>
            <a:rPr lang="zh-CN" altLang="en-US" sz="1800" dirty="0"/>
            <a:t>观察池</a:t>
          </a:r>
        </a:p>
      </dgm:t>
    </dgm:pt>
    <dgm:pt modelId="{19F08008-F8C0-4523-A945-C2056ABF63DA}" type="parTrans" cxnId="{8F26E173-E8FA-45E0-920E-FA9F394E2658}">
      <dgm:prSet/>
      <dgm:spPr/>
      <dgm:t>
        <a:bodyPr/>
        <a:lstStyle/>
        <a:p>
          <a:endParaRPr lang="zh-CN" altLang="en-US" sz="1800"/>
        </a:p>
      </dgm:t>
    </dgm:pt>
    <dgm:pt modelId="{658C93AF-4C58-488F-9027-C7A3314C63AA}" type="sibTrans" cxnId="{8F26E173-E8FA-45E0-920E-FA9F394E2658}">
      <dgm:prSet/>
      <dgm:spPr/>
      <dgm:t>
        <a:bodyPr/>
        <a:lstStyle/>
        <a:p>
          <a:endParaRPr lang="zh-CN" altLang="en-US" sz="1800"/>
        </a:p>
      </dgm:t>
    </dgm:pt>
    <dgm:pt modelId="{0DB75362-AF3A-4B3F-8F02-F6776D662042}">
      <dgm:prSet phldrT="[文本]" custT="1"/>
      <dgm:spPr/>
      <dgm:t>
        <a:bodyPr/>
        <a:lstStyle/>
        <a:p>
          <a:r>
            <a:rPr lang="zh-CN" altLang="en-US" sz="1800" dirty="0"/>
            <a:t>朝阳永续</a:t>
          </a:r>
        </a:p>
      </dgm:t>
    </dgm:pt>
    <dgm:pt modelId="{18047E6E-D9C6-4C82-AB44-4A670DAE0D6A}" type="parTrans" cxnId="{15109524-ABE5-48DC-8489-038D109244CC}">
      <dgm:prSet/>
      <dgm:spPr/>
      <dgm:t>
        <a:bodyPr/>
        <a:lstStyle/>
        <a:p>
          <a:endParaRPr lang="zh-CN" altLang="en-US" sz="1800"/>
        </a:p>
      </dgm:t>
    </dgm:pt>
    <dgm:pt modelId="{4A6C6FB8-A7C2-44BF-867B-962C37128B05}" type="sibTrans" cxnId="{15109524-ABE5-48DC-8489-038D109244CC}">
      <dgm:prSet/>
      <dgm:spPr/>
      <dgm:t>
        <a:bodyPr/>
        <a:lstStyle/>
        <a:p>
          <a:endParaRPr lang="zh-CN" altLang="en-US" sz="1800"/>
        </a:p>
      </dgm:t>
    </dgm:pt>
    <dgm:pt modelId="{40F6748C-0EE3-4268-9C13-96A25C275F56}">
      <dgm:prSet phldrT="[文本]" custT="1"/>
      <dgm:spPr/>
      <dgm:t>
        <a:bodyPr/>
        <a:lstStyle/>
        <a:p>
          <a:r>
            <a:rPr lang="zh-CN" altLang="en-US" sz="1800" dirty="0"/>
            <a:t>数据库</a:t>
          </a:r>
        </a:p>
      </dgm:t>
    </dgm:pt>
    <dgm:pt modelId="{EC01B64E-443B-48A9-9001-F22B50378FCF}" type="parTrans" cxnId="{805D56BD-2434-466F-B68E-D687F050372C}">
      <dgm:prSet/>
      <dgm:spPr/>
      <dgm:t>
        <a:bodyPr/>
        <a:lstStyle/>
        <a:p>
          <a:endParaRPr lang="zh-CN" altLang="en-US" sz="1800"/>
        </a:p>
      </dgm:t>
    </dgm:pt>
    <dgm:pt modelId="{BCDCA105-9939-42E5-A5BC-F54F60C58946}" type="sibTrans" cxnId="{805D56BD-2434-466F-B68E-D687F050372C}">
      <dgm:prSet/>
      <dgm:spPr/>
      <dgm:t>
        <a:bodyPr/>
        <a:lstStyle/>
        <a:p>
          <a:endParaRPr lang="zh-CN" altLang="en-US" sz="1800"/>
        </a:p>
      </dgm:t>
    </dgm:pt>
    <dgm:pt modelId="{3192AC7C-AC57-47E4-96CE-E774DAAFEA64}">
      <dgm:prSet phldrT="[文本]" custT="1"/>
      <dgm:spPr/>
      <dgm:t>
        <a:bodyPr/>
        <a:lstStyle/>
        <a:p>
          <a:r>
            <a:rPr lang="zh-CN" altLang="en-US" sz="1800" dirty="0"/>
            <a:t>转换因素</a:t>
          </a:r>
        </a:p>
      </dgm:t>
    </dgm:pt>
    <dgm:pt modelId="{617F9293-763C-499D-9175-55AC5F2A5050}" type="parTrans" cxnId="{5CCAF245-F9D0-4A7A-996B-4566008555D8}">
      <dgm:prSet/>
      <dgm:spPr/>
      <dgm:t>
        <a:bodyPr/>
        <a:lstStyle/>
        <a:p>
          <a:endParaRPr lang="zh-CN" altLang="en-US" sz="1800"/>
        </a:p>
      </dgm:t>
    </dgm:pt>
    <dgm:pt modelId="{5DE1171A-C5B9-4708-BB86-9D6384AC1E33}" type="sibTrans" cxnId="{5CCAF245-F9D0-4A7A-996B-4566008555D8}">
      <dgm:prSet/>
      <dgm:spPr/>
      <dgm:t>
        <a:bodyPr/>
        <a:lstStyle/>
        <a:p>
          <a:endParaRPr lang="zh-CN" altLang="en-US" sz="1800"/>
        </a:p>
      </dgm:t>
    </dgm:pt>
    <dgm:pt modelId="{0F54A732-E895-41FF-A797-7F9F0463CDF1}">
      <dgm:prSet phldrT="[文本]" custT="1"/>
      <dgm:spPr/>
      <dgm:t>
        <a:bodyPr/>
        <a:lstStyle/>
        <a:p>
          <a:r>
            <a:rPr lang="zh-CN" altLang="en-US" sz="1800" dirty="0"/>
            <a:t>核心池</a:t>
          </a:r>
        </a:p>
      </dgm:t>
    </dgm:pt>
    <dgm:pt modelId="{1D267229-CDB6-40FC-B601-DCF3BE3A6B19}" type="parTrans" cxnId="{EAA6256A-F712-45C3-91C6-0E42BD9F92DC}">
      <dgm:prSet/>
      <dgm:spPr/>
      <dgm:t>
        <a:bodyPr/>
        <a:lstStyle/>
        <a:p>
          <a:endParaRPr lang="zh-CN" altLang="en-US" sz="1800"/>
        </a:p>
      </dgm:t>
    </dgm:pt>
    <dgm:pt modelId="{232C92E6-D90E-4120-8CB3-BECE13E60151}" type="sibTrans" cxnId="{EAA6256A-F712-45C3-91C6-0E42BD9F92DC}">
      <dgm:prSet/>
      <dgm:spPr/>
      <dgm:t>
        <a:bodyPr/>
        <a:lstStyle/>
        <a:p>
          <a:endParaRPr lang="zh-CN" altLang="en-US" sz="1800"/>
        </a:p>
      </dgm:t>
    </dgm:pt>
    <dgm:pt modelId="{A01D94E9-E3A7-4628-A926-C6ED4BC43845}">
      <dgm:prSet phldrT="[文本]" custT="1"/>
      <dgm:spPr/>
      <dgm:t>
        <a:bodyPr/>
        <a:lstStyle/>
        <a:p>
          <a:r>
            <a:rPr lang="zh-CN" altLang="en-US" sz="1800" dirty="0"/>
            <a:t>对外推荐组合</a:t>
          </a:r>
        </a:p>
      </dgm:t>
    </dgm:pt>
    <dgm:pt modelId="{8760D334-7FE2-4C0F-8721-C39EAB4E95E4}" type="parTrans" cxnId="{6D8CD72C-76A0-4554-86A4-C6C66E3BE6ED}">
      <dgm:prSet/>
      <dgm:spPr/>
      <dgm:t>
        <a:bodyPr/>
        <a:lstStyle/>
        <a:p>
          <a:endParaRPr lang="zh-CN" altLang="en-US" sz="1800"/>
        </a:p>
      </dgm:t>
    </dgm:pt>
    <dgm:pt modelId="{6FE8D225-B611-4E1D-81A7-968551D31DE7}" type="sibTrans" cxnId="{6D8CD72C-76A0-4554-86A4-C6C66E3BE6ED}">
      <dgm:prSet/>
      <dgm:spPr/>
      <dgm:t>
        <a:bodyPr/>
        <a:lstStyle/>
        <a:p>
          <a:endParaRPr lang="zh-CN" altLang="en-US" sz="1800"/>
        </a:p>
      </dgm:t>
    </dgm:pt>
    <dgm:pt modelId="{BC1C7CCC-64E5-463D-B1A9-E73432DCEF4F}">
      <dgm:prSet phldrT="[文本]" custT="1"/>
      <dgm:spPr/>
      <dgm:t>
        <a:bodyPr/>
        <a:lstStyle/>
        <a:p>
          <a:r>
            <a:rPr lang="zh-CN" altLang="en-US" sz="1800" dirty="0"/>
            <a:t>私募指数构成</a:t>
          </a:r>
        </a:p>
      </dgm:t>
    </dgm:pt>
    <dgm:pt modelId="{470733D8-51B7-4A67-97B8-498166D1EF91}" type="parTrans" cxnId="{FAF98F26-1162-4541-92D1-BFBBF673DC9E}">
      <dgm:prSet/>
      <dgm:spPr/>
      <dgm:t>
        <a:bodyPr/>
        <a:lstStyle/>
        <a:p>
          <a:endParaRPr lang="zh-CN" altLang="en-US" sz="1800"/>
        </a:p>
      </dgm:t>
    </dgm:pt>
    <dgm:pt modelId="{D3CC30FB-A0F8-497D-9C79-DF60464709C8}" type="sibTrans" cxnId="{FAF98F26-1162-4541-92D1-BFBBF673DC9E}">
      <dgm:prSet/>
      <dgm:spPr/>
      <dgm:t>
        <a:bodyPr/>
        <a:lstStyle/>
        <a:p>
          <a:endParaRPr lang="zh-CN" altLang="en-US" sz="1800"/>
        </a:p>
      </dgm:t>
    </dgm:pt>
    <dgm:pt modelId="{7A5D4A72-2674-4A0D-A56D-200CA3050BB1}">
      <dgm:prSet phldrT="[文本]" custT="1"/>
      <dgm:spPr/>
      <dgm:t>
        <a:bodyPr/>
        <a:lstStyle/>
        <a:p>
          <a:r>
            <a:rPr lang="zh-CN" altLang="en-US" sz="1800" dirty="0"/>
            <a:t>种子基金投资表现</a:t>
          </a:r>
        </a:p>
      </dgm:t>
    </dgm:pt>
    <dgm:pt modelId="{417BE997-1A2D-4067-B71A-400CACE4DE81}" type="sibTrans" cxnId="{385A3690-5FA8-4FCF-B918-3EF880D6899D}">
      <dgm:prSet/>
      <dgm:spPr/>
      <dgm:t>
        <a:bodyPr/>
        <a:lstStyle/>
        <a:p>
          <a:endParaRPr lang="zh-CN" altLang="en-US" sz="1800"/>
        </a:p>
      </dgm:t>
    </dgm:pt>
    <dgm:pt modelId="{792BE5D7-F68C-4EF1-8FB9-B5A5836B123B}" type="parTrans" cxnId="{385A3690-5FA8-4FCF-B918-3EF880D6899D}">
      <dgm:prSet/>
      <dgm:spPr/>
      <dgm:t>
        <a:bodyPr/>
        <a:lstStyle/>
        <a:p>
          <a:endParaRPr lang="zh-CN" altLang="en-US" sz="1800"/>
        </a:p>
      </dgm:t>
    </dgm:pt>
    <dgm:pt modelId="{DA015EB4-40E3-4CD3-8E33-C75C58068195}">
      <dgm:prSet phldrT="[文本]" custT="1"/>
      <dgm:spPr/>
      <dgm:t>
        <a:bodyPr/>
        <a:lstStyle/>
        <a:p>
          <a:r>
            <a:rPr lang="zh-CN" altLang="en-US" sz="1800" dirty="0"/>
            <a:t>量化打分算法</a:t>
          </a:r>
        </a:p>
      </dgm:t>
    </dgm:pt>
    <dgm:pt modelId="{87B2CAFE-C4C2-4DE7-B14C-5A5709180DD4}" type="parTrans" cxnId="{98F6EC9B-FD85-4E84-B2C7-D3F0EEB249FA}">
      <dgm:prSet/>
      <dgm:spPr/>
      <dgm:t>
        <a:bodyPr/>
        <a:lstStyle/>
        <a:p>
          <a:endParaRPr lang="zh-CN" altLang="en-US" sz="1800"/>
        </a:p>
      </dgm:t>
    </dgm:pt>
    <dgm:pt modelId="{2A9F381C-54BE-4E23-BC7C-CB4885F7A8F1}" type="sibTrans" cxnId="{98F6EC9B-FD85-4E84-B2C7-D3F0EEB249FA}">
      <dgm:prSet/>
      <dgm:spPr/>
      <dgm:t>
        <a:bodyPr/>
        <a:lstStyle/>
        <a:p>
          <a:endParaRPr lang="zh-CN" altLang="en-US" sz="1800"/>
        </a:p>
      </dgm:t>
    </dgm:pt>
    <dgm:pt modelId="{1FA78DC7-00E6-41C9-99FA-6B75FE977A79}">
      <dgm:prSet phldrT="[文本]"/>
      <dgm:spPr/>
      <dgm:t>
        <a:bodyPr/>
        <a:lstStyle/>
        <a:p>
          <a:r>
            <a:rPr lang="zh-CN" altLang="en-US" dirty="0"/>
            <a:t>定性择优</a:t>
          </a:r>
        </a:p>
      </dgm:t>
    </dgm:pt>
    <dgm:pt modelId="{73DD4183-E71D-4E99-A8BB-A0FB6F36D15D}" type="parTrans" cxnId="{455C405A-F086-46E5-AA03-E97A78DEFA6A}">
      <dgm:prSet/>
      <dgm:spPr/>
      <dgm:t>
        <a:bodyPr/>
        <a:lstStyle/>
        <a:p>
          <a:endParaRPr lang="zh-CN" altLang="en-US"/>
        </a:p>
      </dgm:t>
    </dgm:pt>
    <dgm:pt modelId="{35336BCF-B98E-4378-BBDD-F4124B9BCC4D}" type="sibTrans" cxnId="{455C405A-F086-46E5-AA03-E97A78DEFA6A}">
      <dgm:prSet/>
      <dgm:spPr/>
      <dgm:t>
        <a:bodyPr/>
        <a:lstStyle/>
        <a:p>
          <a:endParaRPr lang="zh-CN" altLang="en-US"/>
        </a:p>
      </dgm:t>
    </dgm:pt>
    <dgm:pt modelId="{BAB8F7AF-D881-40D5-9F3B-9AAE25BD3B58}">
      <dgm:prSet phldrT="[文本]" custT="1"/>
      <dgm:spPr/>
      <dgm:t>
        <a:bodyPr/>
        <a:lstStyle/>
        <a:p>
          <a:r>
            <a:rPr lang="zh-CN" altLang="en-US" sz="1800" dirty="0"/>
            <a:t>商业条件落地</a:t>
          </a:r>
        </a:p>
      </dgm:t>
    </dgm:pt>
    <dgm:pt modelId="{FB106924-5346-49B5-9ACF-DCCAF05148B7}" type="parTrans" cxnId="{1E5998C8-BF04-4568-A9FD-A1EF762E1E6B}">
      <dgm:prSet/>
      <dgm:spPr/>
      <dgm:t>
        <a:bodyPr/>
        <a:lstStyle/>
        <a:p>
          <a:endParaRPr lang="zh-CN" altLang="en-US"/>
        </a:p>
      </dgm:t>
    </dgm:pt>
    <dgm:pt modelId="{6B9DDB03-DDB3-42F0-A4A6-BF141C5C5880}" type="sibTrans" cxnId="{1E5998C8-BF04-4568-A9FD-A1EF762E1E6B}">
      <dgm:prSet/>
      <dgm:spPr/>
      <dgm:t>
        <a:bodyPr/>
        <a:lstStyle/>
        <a:p>
          <a:endParaRPr lang="zh-CN" altLang="en-US"/>
        </a:p>
      </dgm:t>
    </dgm:pt>
    <dgm:pt modelId="{F7C02217-E7A6-42B6-A7C9-1F56FF607D81}" type="pres">
      <dgm:prSet presAssocID="{84BCDB1F-1250-4400-9D30-A744094E8CCB}" presName="Name0" presStyleCnt="0">
        <dgm:presLayoutVars>
          <dgm:chMax val="3"/>
          <dgm:chPref val="3"/>
          <dgm:bulletEnabled val="1"/>
          <dgm:dir/>
          <dgm:animLvl val="lvl"/>
        </dgm:presLayoutVars>
      </dgm:prSet>
      <dgm:spPr/>
    </dgm:pt>
    <dgm:pt modelId="{EA2DA31D-9CE7-41CD-BAC5-1DD597E3901A}" type="pres">
      <dgm:prSet presAssocID="{84BCDB1F-1250-4400-9D30-A744094E8CCB}" presName="arc1" presStyleLbl="node1" presStyleIdx="0" presStyleCnt="4"/>
      <dgm:spPr/>
    </dgm:pt>
    <dgm:pt modelId="{9E8FDAE7-0A95-47DA-8DA5-CE7283111945}" type="pres">
      <dgm:prSet presAssocID="{84BCDB1F-1250-4400-9D30-A744094E8CCB}" presName="arc3" presStyleLbl="node1" presStyleIdx="1" presStyleCnt="4"/>
      <dgm:spPr/>
    </dgm:pt>
    <dgm:pt modelId="{D978A2AF-0FAC-44C5-A073-9A3C0725EDA4}" type="pres">
      <dgm:prSet presAssocID="{84BCDB1F-1250-4400-9D30-A744094E8CCB}" presName="parentText2" presStyleLbl="revTx" presStyleIdx="0" presStyleCnt="3">
        <dgm:presLayoutVars>
          <dgm:chMax val="4"/>
          <dgm:chPref val="3"/>
          <dgm:bulletEnabled val="1"/>
        </dgm:presLayoutVars>
      </dgm:prSet>
      <dgm:spPr/>
    </dgm:pt>
    <dgm:pt modelId="{0B679F2A-11D0-4A48-9080-5CB8BD00C43C}" type="pres">
      <dgm:prSet presAssocID="{84BCDB1F-1250-4400-9D30-A744094E8CCB}" presName="arc2" presStyleLbl="node1" presStyleIdx="2" presStyleCnt="4"/>
      <dgm:spPr/>
    </dgm:pt>
    <dgm:pt modelId="{9DFA8329-4AF4-4022-A837-90387B39EC42}" type="pres">
      <dgm:prSet presAssocID="{84BCDB1F-1250-4400-9D30-A744094E8CCB}" presName="arc4" presStyleLbl="node1" presStyleIdx="3" presStyleCnt="4"/>
      <dgm:spPr/>
    </dgm:pt>
    <dgm:pt modelId="{E7995418-E11A-4599-98C0-C0361C92EE1D}" type="pres">
      <dgm:prSet presAssocID="{84BCDB1F-1250-4400-9D30-A744094E8CCB}" presName="parentText3" presStyleLbl="revTx" presStyleIdx="1" presStyleCnt="3">
        <dgm:presLayoutVars>
          <dgm:chMax val="1"/>
          <dgm:chPref val="1"/>
          <dgm:bulletEnabled val="1"/>
        </dgm:presLayoutVars>
      </dgm:prSet>
      <dgm:spPr/>
    </dgm:pt>
    <dgm:pt modelId="{6A38B461-B587-43EA-9521-898DC5E36BF7}" type="pres">
      <dgm:prSet presAssocID="{84BCDB1F-1250-4400-9D30-A744094E8CCB}" presName="middleComposite" presStyleCnt="0"/>
      <dgm:spPr/>
    </dgm:pt>
    <dgm:pt modelId="{7ACBBB06-19E3-49AF-BA7F-9B5D5CE4895F}" type="pres">
      <dgm:prSet presAssocID="{7A5D4A72-2674-4A0D-A56D-200CA3050BB1}" presName="circ1" presStyleLbl="vennNode1" presStyleIdx="0" presStyleCnt="9"/>
      <dgm:spPr/>
    </dgm:pt>
    <dgm:pt modelId="{CB38FD21-C654-4284-A9E1-6710B0EF9CCA}" type="pres">
      <dgm:prSet presAssocID="{7A5D4A72-2674-4A0D-A56D-200CA3050BB1}" presName="circ1Tx" presStyleLbl="revTx" presStyleIdx="1" presStyleCnt="3">
        <dgm:presLayoutVars>
          <dgm:chMax val="0"/>
          <dgm:chPref val="0"/>
        </dgm:presLayoutVars>
      </dgm:prSet>
      <dgm:spPr/>
    </dgm:pt>
    <dgm:pt modelId="{EF9744D3-E447-4837-9AD4-E66992DE63FB}" type="pres">
      <dgm:prSet presAssocID="{BAB8F7AF-D881-40D5-9F3B-9AAE25BD3B58}" presName="circ2" presStyleLbl="vennNode1" presStyleIdx="1" presStyleCnt="9"/>
      <dgm:spPr/>
    </dgm:pt>
    <dgm:pt modelId="{26135A44-AF12-4607-AD83-0DF618471A34}" type="pres">
      <dgm:prSet presAssocID="{BAB8F7AF-D881-40D5-9F3B-9AAE25BD3B58}" presName="circ2Tx" presStyleLbl="revTx" presStyleIdx="1" presStyleCnt="3">
        <dgm:presLayoutVars>
          <dgm:chMax val="0"/>
          <dgm:chPref val="0"/>
        </dgm:presLayoutVars>
      </dgm:prSet>
      <dgm:spPr/>
    </dgm:pt>
    <dgm:pt modelId="{2BF2DA49-6658-4C4E-9471-C377C2327AAB}" type="pres">
      <dgm:prSet presAssocID="{1FA78DC7-00E6-41C9-99FA-6B75FE977A79}" presName="circ3" presStyleLbl="vennNode1" presStyleIdx="2" presStyleCnt="9"/>
      <dgm:spPr/>
    </dgm:pt>
    <dgm:pt modelId="{DEEA4750-8533-4CF1-BBD1-C249A79AFE73}" type="pres">
      <dgm:prSet presAssocID="{1FA78DC7-00E6-41C9-99FA-6B75FE977A79}" presName="circ3Tx" presStyleLbl="revTx" presStyleIdx="1" presStyleCnt="3">
        <dgm:presLayoutVars>
          <dgm:chMax val="0"/>
          <dgm:chPref val="0"/>
        </dgm:presLayoutVars>
      </dgm:prSet>
      <dgm:spPr/>
    </dgm:pt>
    <dgm:pt modelId="{30921F37-6B67-43CE-B62F-325A148C9A8B}" type="pres">
      <dgm:prSet presAssocID="{DA015EB4-40E3-4CD3-8E33-C75C58068195}" presName="circ4" presStyleLbl="vennNode1" presStyleIdx="3" presStyleCnt="9"/>
      <dgm:spPr/>
    </dgm:pt>
    <dgm:pt modelId="{2BF5E0CA-7BE9-4AC3-8B7C-1451B378E8B5}" type="pres">
      <dgm:prSet presAssocID="{DA015EB4-40E3-4CD3-8E33-C75C58068195}" presName="circ4Tx" presStyleLbl="revTx" presStyleIdx="1" presStyleCnt="3">
        <dgm:presLayoutVars>
          <dgm:chMax val="0"/>
          <dgm:chPref val="0"/>
          <dgm:bulletEnabled val="1"/>
        </dgm:presLayoutVars>
      </dgm:prSet>
      <dgm:spPr/>
    </dgm:pt>
    <dgm:pt modelId="{B3BE732E-99E0-4770-8D9C-356D3283B9BA}" type="pres">
      <dgm:prSet presAssocID="{84BCDB1F-1250-4400-9D30-A744094E8CCB}" presName="leftComposite" presStyleCnt="0"/>
      <dgm:spPr/>
    </dgm:pt>
    <dgm:pt modelId="{F630D2FF-85A5-4A3B-A6E5-6ECBDCD3D216}" type="pres">
      <dgm:prSet presAssocID="{0DB75362-AF3A-4B3F-8F02-F6776D662042}" presName="childText1_1" presStyleLbl="vennNode1" presStyleIdx="4" presStyleCnt="9">
        <dgm:presLayoutVars>
          <dgm:chMax val="0"/>
          <dgm:chPref val="0"/>
        </dgm:presLayoutVars>
      </dgm:prSet>
      <dgm:spPr/>
    </dgm:pt>
    <dgm:pt modelId="{DAA8F868-0C9B-4B5B-BD45-A5CA0DE53987}" type="pres">
      <dgm:prSet presAssocID="{0DB75362-AF3A-4B3F-8F02-F6776D662042}" presName="ellipse1" presStyleLbl="vennNode1" presStyleIdx="5" presStyleCnt="9"/>
      <dgm:spPr/>
    </dgm:pt>
    <dgm:pt modelId="{65FCFDCD-659D-4334-907E-6F2FE5E16865}" type="pres">
      <dgm:prSet presAssocID="{0DB75362-AF3A-4B3F-8F02-F6776D662042}" presName="ellipse2" presStyleLbl="vennNode1" presStyleIdx="6" presStyleCnt="9"/>
      <dgm:spPr/>
    </dgm:pt>
    <dgm:pt modelId="{18C99B6C-D54A-44AB-973D-148D4BC6FED8}" type="pres">
      <dgm:prSet presAssocID="{40F6748C-0EE3-4268-9C13-96A25C275F56}" presName="childText1_2" presStyleLbl="vennNode1" presStyleIdx="7" presStyleCnt="9">
        <dgm:presLayoutVars>
          <dgm:chMax val="0"/>
          <dgm:chPref val="0"/>
        </dgm:presLayoutVars>
      </dgm:prSet>
      <dgm:spPr/>
    </dgm:pt>
    <dgm:pt modelId="{70434EF6-B1AD-44B2-9E55-E0A4C164438D}" type="pres">
      <dgm:prSet presAssocID="{40F6748C-0EE3-4268-9C13-96A25C275F56}" presName="ellipse3" presStyleLbl="vennNode1" presStyleIdx="8" presStyleCnt="9"/>
      <dgm:spPr/>
    </dgm:pt>
    <dgm:pt modelId="{2E4142A0-7129-4BB3-8406-9FC2A72C1090}" type="pres">
      <dgm:prSet presAssocID="{84BCDB1F-1250-4400-9D30-A744094E8CCB}" presName="rightChild" presStyleLbl="node2" presStyleIdx="0" presStyleCnt="1" custScaleX="131236">
        <dgm:presLayoutVars>
          <dgm:chMax val="0"/>
          <dgm:chPref val="0"/>
        </dgm:presLayoutVars>
      </dgm:prSet>
      <dgm:spPr/>
    </dgm:pt>
    <dgm:pt modelId="{3012D22A-FF59-4AEA-B1BD-CE3BBF251576}" type="pres">
      <dgm:prSet presAssocID="{84BCDB1F-1250-4400-9D30-A744094E8CCB}" presName="parentText1" presStyleLbl="revTx" presStyleIdx="2" presStyleCnt="3">
        <dgm:presLayoutVars>
          <dgm:chMax val="4"/>
          <dgm:chPref val="3"/>
          <dgm:bulletEnabled val="1"/>
        </dgm:presLayoutVars>
      </dgm:prSet>
      <dgm:spPr/>
    </dgm:pt>
  </dgm:ptLst>
  <dgm:cxnLst>
    <dgm:cxn modelId="{087A8509-F978-4A59-88F7-4A6A1200D566}" type="presOf" srcId="{BC1C7CCC-64E5-463D-B1A9-E73432DCEF4F}" destId="{2E4142A0-7129-4BB3-8406-9FC2A72C1090}" srcOrd="0" destOrd="1" presId="urn:microsoft.com/office/officeart/2009/3/layout/PhasedProcess"/>
    <dgm:cxn modelId="{D4AF3510-D570-48A8-A769-9C723BA9CA02}" type="presOf" srcId="{40F6748C-0EE3-4268-9C13-96A25C275F56}" destId="{18C99B6C-D54A-44AB-973D-148D4BC6FED8}" srcOrd="0" destOrd="0" presId="urn:microsoft.com/office/officeart/2009/3/layout/PhasedProcess"/>
    <dgm:cxn modelId="{BD901215-D164-4AE6-B62D-A8F30FC81189}" type="presOf" srcId="{0DB75362-AF3A-4B3F-8F02-F6776D662042}" destId="{F630D2FF-85A5-4A3B-A6E5-6ECBDCD3D216}" srcOrd="0" destOrd="0" presId="urn:microsoft.com/office/officeart/2009/3/layout/PhasedProcess"/>
    <dgm:cxn modelId="{29153A1D-316A-4E62-B8BC-C49F51E7461F}" type="presOf" srcId="{A01D94E9-E3A7-4628-A926-C6ED4BC43845}" destId="{2E4142A0-7129-4BB3-8406-9FC2A72C1090}" srcOrd="0" destOrd="0" presId="urn:microsoft.com/office/officeart/2009/3/layout/PhasedProcess"/>
    <dgm:cxn modelId="{24F98322-CEFB-463F-AB0B-11249EC3E41D}" type="presOf" srcId="{84BCDB1F-1250-4400-9D30-A744094E8CCB}" destId="{F7C02217-E7A6-42B6-A7C9-1F56FF607D81}" srcOrd="0" destOrd="0" presId="urn:microsoft.com/office/officeart/2009/3/layout/PhasedProcess"/>
    <dgm:cxn modelId="{15109524-ABE5-48DC-8489-038D109244CC}" srcId="{64301960-BD77-48A0-8706-417267082157}" destId="{0DB75362-AF3A-4B3F-8F02-F6776D662042}" srcOrd="0" destOrd="0" parTransId="{18047E6E-D9C6-4C82-AB44-4A670DAE0D6A}" sibTransId="{4A6C6FB8-A7C2-44BF-867B-962C37128B05}"/>
    <dgm:cxn modelId="{FAF98F26-1162-4541-92D1-BFBBF673DC9E}" srcId="{0F54A732-E895-41FF-A797-7F9F0463CDF1}" destId="{BC1C7CCC-64E5-463D-B1A9-E73432DCEF4F}" srcOrd="1" destOrd="0" parTransId="{470733D8-51B7-4A67-97B8-498166D1EF91}" sibTransId="{D3CC30FB-A0F8-497D-9C79-DF60464709C8}"/>
    <dgm:cxn modelId="{FD77F429-B120-435A-993A-CCD78296E706}" type="presOf" srcId="{0F54A732-E895-41FF-A797-7F9F0463CDF1}" destId="{E7995418-E11A-4599-98C0-C0361C92EE1D}" srcOrd="0" destOrd="0" presId="urn:microsoft.com/office/officeart/2009/3/layout/PhasedProcess"/>
    <dgm:cxn modelId="{6D8CD72C-76A0-4554-86A4-C6C66E3BE6ED}" srcId="{0F54A732-E895-41FF-A797-7F9F0463CDF1}" destId="{A01D94E9-E3A7-4628-A926-C6ED4BC43845}" srcOrd="0" destOrd="0" parTransId="{8760D334-7FE2-4C0F-8721-C39EAB4E95E4}" sibTransId="{6FE8D225-B611-4E1D-81A7-968551D31DE7}"/>
    <dgm:cxn modelId="{C70AF02D-5280-4B3B-AABF-6CE0F816FCB7}" type="presOf" srcId="{3192AC7C-AC57-47E4-96CE-E774DAAFEA64}" destId="{D978A2AF-0FAC-44C5-A073-9A3C0725EDA4}" srcOrd="0" destOrd="0" presId="urn:microsoft.com/office/officeart/2009/3/layout/PhasedProcess"/>
    <dgm:cxn modelId="{C08B3432-F8EB-411E-85CB-200E3D351513}" type="presOf" srcId="{7A5D4A72-2674-4A0D-A56D-200CA3050BB1}" destId="{7ACBBB06-19E3-49AF-BA7F-9B5D5CE4895F}" srcOrd="0" destOrd="0" presId="urn:microsoft.com/office/officeart/2009/3/layout/PhasedProcess"/>
    <dgm:cxn modelId="{4D72D83B-CAE2-472C-9311-7FB5048A7196}" type="presOf" srcId="{7A5D4A72-2674-4A0D-A56D-200CA3050BB1}" destId="{CB38FD21-C654-4284-A9E1-6710B0EF9CCA}" srcOrd="1" destOrd="0" presId="urn:microsoft.com/office/officeart/2009/3/layout/PhasedProcess"/>
    <dgm:cxn modelId="{5CCAF245-F9D0-4A7A-996B-4566008555D8}" srcId="{84BCDB1F-1250-4400-9D30-A744094E8CCB}" destId="{3192AC7C-AC57-47E4-96CE-E774DAAFEA64}" srcOrd="1" destOrd="0" parTransId="{617F9293-763C-499D-9175-55AC5F2A5050}" sibTransId="{5DE1171A-C5B9-4708-BB86-9D6384AC1E33}"/>
    <dgm:cxn modelId="{EAA6256A-F712-45C3-91C6-0E42BD9F92DC}" srcId="{84BCDB1F-1250-4400-9D30-A744094E8CCB}" destId="{0F54A732-E895-41FF-A797-7F9F0463CDF1}" srcOrd="2" destOrd="0" parTransId="{1D267229-CDB6-40FC-B601-DCF3BE3A6B19}" sibTransId="{232C92E6-D90E-4120-8CB3-BECE13E60151}"/>
    <dgm:cxn modelId="{7D09854F-306E-489F-A3D2-98A4AFAB0667}" type="presOf" srcId="{DA015EB4-40E3-4CD3-8E33-C75C58068195}" destId="{2BF5E0CA-7BE9-4AC3-8B7C-1451B378E8B5}" srcOrd="1" destOrd="0" presId="urn:microsoft.com/office/officeart/2009/3/layout/PhasedProcess"/>
    <dgm:cxn modelId="{8F26E173-E8FA-45E0-920E-FA9F394E2658}" srcId="{84BCDB1F-1250-4400-9D30-A744094E8CCB}" destId="{64301960-BD77-48A0-8706-417267082157}" srcOrd="0" destOrd="0" parTransId="{19F08008-F8C0-4523-A945-C2056ABF63DA}" sibTransId="{658C93AF-4C58-488F-9027-C7A3314C63AA}"/>
    <dgm:cxn modelId="{455C405A-F086-46E5-AA03-E97A78DEFA6A}" srcId="{3192AC7C-AC57-47E4-96CE-E774DAAFEA64}" destId="{1FA78DC7-00E6-41C9-99FA-6B75FE977A79}" srcOrd="2" destOrd="0" parTransId="{73DD4183-E71D-4E99-A8BB-A0FB6F36D15D}" sibTransId="{35336BCF-B98E-4378-BBDD-F4124B9BCC4D}"/>
    <dgm:cxn modelId="{253D4187-D47D-4F2A-B967-06EAE4EC7ADE}" type="presOf" srcId="{DA015EB4-40E3-4CD3-8E33-C75C58068195}" destId="{30921F37-6B67-43CE-B62F-325A148C9A8B}" srcOrd="0" destOrd="0" presId="urn:microsoft.com/office/officeart/2009/3/layout/PhasedProcess"/>
    <dgm:cxn modelId="{2C0D088A-6EF4-47D5-9E04-BF524244EE21}" type="presOf" srcId="{64301960-BD77-48A0-8706-417267082157}" destId="{3012D22A-FF59-4AEA-B1BD-CE3BBF251576}" srcOrd="0" destOrd="0" presId="urn:microsoft.com/office/officeart/2009/3/layout/PhasedProcess"/>
    <dgm:cxn modelId="{082EF98F-75BF-43DC-BF24-7A3EE444D9F2}" type="presOf" srcId="{BAB8F7AF-D881-40D5-9F3B-9AAE25BD3B58}" destId="{EF9744D3-E447-4837-9AD4-E66992DE63FB}" srcOrd="0" destOrd="0" presId="urn:microsoft.com/office/officeart/2009/3/layout/PhasedProcess"/>
    <dgm:cxn modelId="{385A3690-5FA8-4FCF-B918-3EF880D6899D}" srcId="{3192AC7C-AC57-47E4-96CE-E774DAAFEA64}" destId="{7A5D4A72-2674-4A0D-A56D-200CA3050BB1}" srcOrd="0" destOrd="0" parTransId="{792BE5D7-F68C-4EF1-8FB9-B5A5836B123B}" sibTransId="{417BE997-1A2D-4067-B71A-400CACE4DE81}"/>
    <dgm:cxn modelId="{E3CE8E92-3FFB-4F33-AD65-39F176813C39}" type="presOf" srcId="{1FA78DC7-00E6-41C9-99FA-6B75FE977A79}" destId="{DEEA4750-8533-4CF1-BBD1-C249A79AFE73}" srcOrd="1" destOrd="0" presId="urn:microsoft.com/office/officeart/2009/3/layout/PhasedProcess"/>
    <dgm:cxn modelId="{98F6EC9B-FD85-4E84-B2C7-D3F0EEB249FA}" srcId="{3192AC7C-AC57-47E4-96CE-E774DAAFEA64}" destId="{DA015EB4-40E3-4CD3-8E33-C75C58068195}" srcOrd="3" destOrd="0" parTransId="{87B2CAFE-C4C2-4DE7-B14C-5A5709180DD4}" sibTransId="{2A9F381C-54BE-4E23-BC7C-CB4885F7A8F1}"/>
    <dgm:cxn modelId="{805D56BD-2434-466F-B68E-D687F050372C}" srcId="{64301960-BD77-48A0-8706-417267082157}" destId="{40F6748C-0EE3-4268-9C13-96A25C275F56}" srcOrd="1" destOrd="0" parTransId="{EC01B64E-443B-48A9-9001-F22B50378FCF}" sibTransId="{BCDCA105-9939-42E5-A5BC-F54F60C58946}"/>
    <dgm:cxn modelId="{1E5998C8-BF04-4568-A9FD-A1EF762E1E6B}" srcId="{3192AC7C-AC57-47E4-96CE-E774DAAFEA64}" destId="{BAB8F7AF-D881-40D5-9F3B-9AAE25BD3B58}" srcOrd="1" destOrd="0" parTransId="{FB106924-5346-49B5-9ACF-DCCAF05148B7}" sibTransId="{6B9DDB03-DDB3-42F0-A4A6-BF141C5C5880}"/>
    <dgm:cxn modelId="{E51D36DE-08C7-4195-8AA2-303DA2FD32A0}" type="presOf" srcId="{1FA78DC7-00E6-41C9-99FA-6B75FE977A79}" destId="{2BF2DA49-6658-4C4E-9471-C377C2327AAB}" srcOrd="0" destOrd="0" presId="urn:microsoft.com/office/officeart/2009/3/layout/PhasedProcess"/>
    <dgm:cxn modelId="{B838F5ED-F8E1-4080-9D62-0F73EA4D357A}" type="presOf" srcId="{BAB8F7AF-D881-40D5-9F3B-9AAE25BD3B58}" destId="{26135A44-AF12-4607-AD83-0DF618471A34}" srcOrd="1" destOrd="0" presId="urn:microsoft.com/office/officeart/2009/3/layout/PhasedProcess"/>
    <dgm:cxn modelId="{6A7CD7AD-45A7-430A-991E-59C609EAE8BD}" type="presParOf" srcId="{F7C02217-E7A6-42B6-A7C9-1F56FF607D81}" destId="{EA2DA31D-9CE7-41CD-BAC5-1DD597E3901A}" srcOrd="0" destOrd="0" presId="urn:microsoft.com/office/officeart/2009/3/layout/PhasedProcess"/>
    <dgm:cxn modelId="{CEB89316-F89B-40A4-91FA-E772B9082286}" type="presParOf" srcId="{F7C02217-E7A6-42B6-A7C9-1F56FF607D81}" destId="{9E8FDAE7-0A95-47DA-8DA5-CE7283111945}" srcOrd="1" destOrd="0" presId="urn:microsoft.com/office/officeart/2009/3/layout/PhasedProcess"/>
    <dgm:cxn modelId="{2503F521-7416-4424-B858-9F84E1AD6B08}" type="presParOf" srcId="{F7C02217-E7A6-42B6-A7C9-1F56FF607D81}" destId="{D978A2AF-0FAC-44C5-A073-9A3C0725EDA4}" srcOrd="2" destOrd="0" presId="urn:microsoft.com/office/officeart/2009/3/layout/PhasedProcess"/>
    <dgm:cxn modelId="{1A983DAF-156F-436F-991A-A68C7C64698E}" type="presParOf" srcId="{F7C02217-E7A6-42B6-A7C9-1F56FF607D81}" destId="{0B679F2A-11D0-4A48-9080-5CB8BD00C43C}" srcOrd="3" destOrd="0" presId="urn:microsoft.com/office/officeart/2009/3/layout/PhasedProcess"/>
    <dgm:cxn modelId="{31FF2C07-DAC4-4252-807D-11514CA98428}" type="presParOf" srcId="{F7C02217-E7A6-42B6-A7C9-1F56FF607D81}" destId="{9DFA8329-4AF4-4022-A837-90387B39EC42}" srcOrd="4" destOrd="0" presId="urn:microsoft.com/office/officeart/2009/3/layout/PhasedProcess"/>
    <dgm:cxn modelId="{D210B57B-3087-4A68-B904-7E805488A813}" type="presParOf" srcId="{F7C02217-E7A6-42B6-A7C9-1F56FF607D81}" destId="{E7995418-E11A-4599-98C0-C0361C92EE1D}" srcOrd="5" destOrd="0" presId="urn:microsoft.com/office/officeart/2009/3/layout/PhasedProcess"/>
    <dgm:cxn modelId="{5AB9BBC7-2713-47F0-810A-FD71B40B3896}" type="presParOf" srcId="{F7C02217-E7A6-42B6-A7C9-1F56FF607D81}" destId="{6A38B461-B587-43EA-9521-898DC5E36BF7}" srcOrd="6" destOrd="0" presId="urn:microsoft.com/office/officeart/2009/3/layout/PhasedProcess"/>
    <dgm:cxn modelId="{76891779-D52F-44C3-9794-55551F45BC7E}" type="presParOf" srcId="{6A38B461-B587-43EA-9521-898DC5E36BF7}" destId="{7ACBBB06-19E3-49AF-BA7F-9B5D5CE4895F}" srcOrd="0" destOrd="0" presId="urn:microsoft.com/office/officeart/2009/3/layout/PhasedProcess"/>
    <dgm:cxn modelId="{2DC05CBF-666B-4715-BCC3-A95EBA454BCB}" type="presParOf" srcId="{6A38B461-B587-43EA-9521-898DC5E36BF7}" destId="{CB38FD21-C654-4284-A9E1-6710B0EF9CCA}" srcOrd="1" destOrd="0" presId="urn:microsoft.com/office/officeart/2009/3/layout/PhasedProcess"/>
    <dgm:cxn modelId="{7D0FE6A0-27D7-40C8-B41A-1EE059CD39B4}" type="presParOf" srcId="{6A38B461-B587-43EA-9521-898DC5E36BF7}" destId="{EF9744D3-E447-4837-9AD4-E66992DE63FB}" srcOrd="2" destOrd="0" presId="urn:microsoft.com/office/officeart/2009/3/layout/PhasedProcess"/>
    <dgm:cxn modelId="{C0AFE7B3-9149-45AD-9576-BBB188D6059C}" type="presParOf" srcId="{6A38B461-B587-43EA-9521-898DC5E36BF7}" destId="{26135A44-AF12-4607-AD83-0DF618471A34}" srcOrd="3" destOrd="0" presId="urn:microsoft.com/office/officeart/2009/3/layout/PhasedProcess"/>
    <dgm:cxn modelId="{786551AC-97EC-4D1A-81A9-C3E48D228579}" type="presParOf" srcId="{6A38B461-B587-43EA-9521-898DC5E36BF7}" destId="{2BF2DA49-6658-4C4E-9471-C377C2327AAB}" srcOrd="4" destOrd="0" presId="urn:microsoft.com/office/officeart/2009/3/layout/PhasedProcess"/>
    <dgm:cxn modelId="{8CC2146B-3E06-41A3-A8DA-EBFD3C01D7B6}" type="presParOf" srcId="{6A38B461-B587-43EA-9521-898DC5E36BF7}" destId="{DEEA4750-8533-4CF1-BBD1-C249A79AFE73}" srcOrd="5" destOrd="0" presId="urn:microsoft.com/office/officeart/2009/3/layout/PhasedProcess"/>
    <dgm:cxn modelId="{9C599C67-F432-4537-80AE-A904D48EF1BA}" type="presParOf" srcId="{6A38B461-B587-43EA-9521-898DC5E36BF7}" destId="{30921F37-6B67-43CE-B62F-325A148C9A8B}" srcOrd="6" destOrd="0" presId="urn:microsoft.com/office/officeart/2009/3/layout/PhasedProcess"/>
    <dgm:cxn modelId="{95A44D06-64A3-4B07-9BFD-6D0338974B75}" type="presParOf" srcId="{6A38B461-B587-43EA-9521-898DC5E36BF7}" destId="{2BF5E0CA-7BE9-4AC3-8B7C-1451B378E8B5}" srcOrd="7" destOrd="0" presId="urn:microsoft.com/office/officeart/2009/3/layout/PhasedProcess"/>
    <dgm:cxn modelId="{478BD409-DB3F-49A2-91E9-37713C05EB81}" type="presParOf" srcId="{F7C02217-E7A6-42B6-A7C9-1F56FF607D81}" destId="{B3BE732E-99E0-4770-8D9C-356D3283B9BA}" srcOrd="7" destOrd="0" presId="urn:microsoft.com/office/officeart/2009/3/layout/PhasedProcess"/>
    <dgm:cxn modelId="{0B29132D-8031-48E8-ACAF-373B5D12E6AD}" type="presParOf" srcId="{B3BE732E-99E0-4770-8D9C-356D3283B9BA}" destId="{F630D2FF-85A5-4A3B-A6E5-6ECBDCD3D216}" srcOrd="0" destOrd="0" presId="urn:microsoft.com/office/officeart/2009/3/layout/PhasedProcess"/>
    <dgm:cxn modelId="{80F6C3D5-3979-4BFF-85C4-1EE2C44D1E48}" type="presParOf" srcId="{B3BE732E-99E0-4770-8D9C-356D3283B9BA}" destId="{DAA8F868-0C9B-4B5B-BD45-A5CA0DE53987}" srcOrd="1" destOrd="0" presId="urn:microsoft.com/office/officeart/2009/3/layout/PhasedProcess"/>
    <dgm:cxn modelId="{BA4B29F8-6770-41EE-A2F3-898D7D5B0C6E}" type="presParOf" srcId="{B3BE732E-99E0-4770-8D9C-356D3283B9BA}" destId="{65FCFDCD-659D-4334-907E-6F2FE5E16865}" srcOrd="2" destOrd="0" presId="urn:microsoft.com/office/officeart/2009/3/layout/PhasedProcess"/>
    <dgm:cxn modelId="{7EEEAC52-F383-4EAB-B66F-FAB2252EE812}" type="presParOf" srcId="{B3BE732E-99E0-4770-8D9C-356D3283B9BA}" destId="{18C99B6C-D54A-44AB-973D-148D4BC6FED8}" srcOrd="3" destOrd="0" presId="urn:microsoft.com/office/officeart/2009/3/layout/PhasedProcess"/>
    <dgm:cxn modelId="{260EA07E-BC99-4B09-BAAE-1E8C4149C0A0}" type="presParOf" srcId="{B3BE732E-99E0-4770-8D9C-356D3283B9BA}" destId="{70434EF6-B1AD-44B2-9E55-E0A4C164438D}" srcOrd="4" destOrd="0" presId="urn:microsoft.com/office/officeart/2009/3/layout/PhasedProcess"/>
    <dgm:cxn modelId="{3A6A8D88-38CA-46D9-B024-8D4788563AF1}" type="presParOf" srcId="{F7C02217-E7A6-42B6-A7C9-1F56FF607D81}" destId="{2E4142A0-7129-4BB3-8406-9FC2A72C1090}" srcOrd="8" destOrd="0" presId="urn:microsoft.com/office/officeart/2009/3/layout/PhasedProcess"/>
    <dgm:cxn modelId="{50E19301-2199-4E30-BACC-D506DC4630C7}" type="presParOf" srcId="{F7C02217-E7A6-42B6-A7C9-1F56FF607D81}" destId="{3012D22A-FF59-4AEA-B1BD-CE3BBF251576}" srcOrd="9" destOrd="0" presId="urn:microsoft.com/office/officeart/2009/3/layout/Phased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2DA31D-9CE7-41CD-BAC5-1DD597E3901A}">
      <dsp:nvSpPr>
        <dsp:cNvPr id="0" name=""/>
        <dsp:cNvSpPr/>
      </dsp:nvSpPr>
      <dsp:spPr>
        <a:xfrm rot="5400000">
          <a:off x="310" y="585052"/>
          <a:ext cx="4042250" cy="4042871"/>
        </a:xfrm>
        <a:prstGeom prst="blockArc">
          <a:avLst>
            <a:gd name="adj1" fmla="val 13500000"/>
            <a:gd name="adj2" fmla="val 18900000"/>
            <a:gd name="adj3" fmla="val 496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E8FDAE7-0A95-47DA-8DA5-CE7283111945}">
      <dsp:nvSpPr>
        <dsp:cNvPr id="0" name=""/>
        <dsp:cNvSpPr/>
      </dsp:nvSpPr>
      <dsp:spPr>
        <a:xfrm rot="16200000">
          <a:off x="4160615" y="585052"/>
          <a:ext cx="4042250" cy="4042871"/>
        </a:xfrm>
        <a:prstGeom prst="blockArc">
          <a:avLst>
            <a:gd name="adj1" fmla="val 13500000"/>
            <a:gd name="adj2" fmla="val 18900000"/>
            <a:gd name="adj3" fmla="val 496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978A2AF-0FAC-44C5-A073-9A3C0725EDA4}">
      <dsp:nvSpPr>
        <dsp:cNvPr id="0" name=""/>
        <dsp:cNvSpPr/>
      </dsp:nvSpPr>
      <dsp:spPr>
        <a:xfrm>
          <a:off x="4638599" y="4096682"/>
          <a:ext cx="3069157" cy="8087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t>转换因素</a:t>
          </a:r>
        </a:p>
      </dsp:txBody>
      <dsp:txXfrm>
        <a:off x="4638599" y="4096682"/>
        <a:ext cx="3069157" cy="808709"/>
      </dsp:txXfrm>
    </dsp:sp>
    <dsp:sp modelId="{0B679F2A-11D0-4A48-9080-5CB8BD00C43C}">
      <dsp:nvSpPr>
        <dsp:cNvPr id="0" name=""/>
        <dsp:cNvSpPr/>
      </dsp:nvSpPr>
      <dsp:spPr>
        <a:xfrm rot="5400000">
          <a:off x="4030950" y="585052"/>
          <a:ext cx="4042250" cy="4042871"/>
        </a:xfrm>
        <a:prstGeom prst="blockArc">
          <a:avLst>
            <a:gd name="adj1" fmla="val 13500000"/>
            <a:gd name="adj2" fmla="val 18900000"/>
            <a:gd name="adj3" fmla="val 496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DFA8329-4AF4-4022-A837-90387B39EC42}">
      <dsp:nvSpPr>
        <dsp:cNvPr id="0" name=""/>
        <dsp:cNvSpPr/>
      </dsp:nvSpPr>
      <dsp:spPr>
        <a:xfrm rot="16200000">
          <a:off x="8190031" y="585052"/>
          <a:ext cx="4042250" cy="4042871"/>
        </a:xfrm>
        <a:prstGeom prst="blockArc">
          <a:avLst>
            <a:gd name="adj1" fmla="val 13500000"/>
            <a:gd name="adj2" fmla="val 18900000"/>
            <a:gd name="adj3" fmla="val 496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7995418-E11A-4599-98C0-C0361C92EE1D}">
      <dsp:nvSpPr>
        <dsp:cNvPr id="0" name=""/>
        <dsp:cNvSpPr/>
      </dsp:nvSpPr>
      <dsp:spPr>
        <a:xfrm>
          <a:off x="8373209" y="4096682"/>
          <a:ext cx="3069157" cy="8087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t>核心池</a:t>
          </a:r>
        </a:p>
      </dsp:txBody>
      <dsp:txXfrm>
        <a:off x="8373209" y="4096682"/>
        <a:ext cx="3069157" cy="808709"/>
      </dsp:txXfrm>
    </dsp:sp>
    <dsp:sp modelId="{7ACBBB06-19E3-49AF-BA7F-9B5D5CE4895F}">
      <dsp:nvSpPr>
        <dsp:cNvPr id="0" name=""/>
        <dsp:cNvSpPr/>
      </dsp:nvSpPr>
      <dsp:spPr>
        <a:xfrm>
          <a:off x="5395811" y="1281177"/>
          <a:ext cx="1475220" cy="1475220"/>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t>种子基金投资表现</a:t>
          </a:r>
        </a:p>
      </dsp:txBody>
      <dsp:txXfrm>
        <a:off x="5566029" y="1479764"/>
        <a:ext cx="1134785" cy="468098"/>
      </dsp:txXfrm>
    </dsp:sp>
    <dsp:sp modelId="{EF9744D3-E447-4837-9AD4-E66992DE63FB}">
      <dsp:nvSpPr>
        <dsp:cNvPr id="0" name=""/>
        <dsp:cNvSpPr/>
      </dsp:nvSpPr>
      <dsp:spPr>
        <a:xfrm>
          <a:off x="6048313" y="1933678"/>
          <a:ext cx="1475220" cy="1475220"/>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t>商业条件落地</a:t>
          </a:r>
        </a:p>
      </dsp:txBody>
      <dsp:txXfrm>
        <a:off x="6842662" y="2103896"/>
        <a:ext cx="567392" cy="1134785"/>
      </dsp:txXfrm>
    </dsp:sp>
    <dsp:sp modelId="{2BF2DA49-6658-4C4E-9471-C377C2327AAB}">
      <dsp:nvSpPr>
        <dsp:cNvPr id="0" name=""/>
        <dsp:cNvSpPr/>
      </dsp:nvSpPr>
      <dsp:spPr>
        <a:xfrm>
          <a:off x="5395811" y="2586180"/>
          <a:ext cx="1475220" cy="1475220"/>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977900">
            <a:lnSpc>
              <a:spcPct val="90000"/>
            </a:lnSpc>
            <a:spcBef>
              <a:spcPct val="0"/>
            </a:spcBef>
            <a:spcAft>
              <a:spcPct val="35000"/>
            </a:spcAft>
            <a:buNone/>
          </a:pPr>
          <a:r>
            <a:rPr lang="zh-CN" altLang="en-US" sz="2200" kern="1200" dirty="0"/>
            <a:t>定性择优</a:t>
          </a:r>
        </a:p>
      </dsp:txBody>
      <dsp:txXfrm>
        <a:off x="5566029" y="3394714"/>
        <a:ext cx="1134785" cy="468098"/>
      </dsp:txXfrm>
    </dsp:sp>
    <dsp:sp modelId="{30921F37-6B67-43CE-B62F-325A148C9A8B}">
      <dsp:nvSpPr>
        <dsp:cNvPr id="0" name=""/>
        <dsp:cNvSpPr/>
      </dsp:nvSpPr>
      <dsp:spPr>
        <a:xfrm>
          <a:off x="4743310" y="1933678"/>
          <a:ext cx="1475220" cy="1475220"/>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t>量化打分算法</a:t>
          </a:r>
        </a:p>
      </dsp:txBody>
      <dsp:txXfrm>
        <a:off x="4856788" y="2103896"/>
        <a:ext cx="567392" cy="1134785"/>
      </dsp:txXfrm>
    </dsp:sp>
    <dsp:sp modelId="{F630D2FF-85A5-4A3B-A6E5-6ECBDCD3D216}">
      <dsp:nvSpPr>
        <dsp:cNvPr id="0" name=""/>
        <dsp:cNvSpPr/>
      </dsp:nvSpPr>
      <dsp:spPr>
        <a:xfrm>
          <a:off x="1355188" y="1086054"/>
          <a:ext cx="1353938" cy="1353774"/>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t>朝阳永续</a:t>
          </a:r>
        </a:p>
      </dsp:txBody>
      <dsp:txXfrm>
        <a:off x="1553468" y="1284310"/>
        <a:ext cx="957378" cy="957262"/>
      </dsp:txXfrm>
    </dsp:sp>
    <dsp:sp modelId="{DAA8F868-0C9B-4B5B-BD45-A5CA0DE53987}">
      <dsp:nvSpPr>
        <dsp:cNvPr id="0" name=""/>
        <dsp:cNvSpPr/>
      </dsp:nvSpPr>
      <dsp:spPr>
        <a:xfrm>
          <a:off x="855932" y="2217854"/>
          <a:ext cx="664782" cy="664722"/>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sp>
    <dsp:sp modelId="{65FCFDCD-659D-4334-907E-6F2FE5E16865}">
      <dsp:nvSpPr>
        <dsp:cNvPr id="0" name=""/>
        <dsp:cNvSpPr/>
      </dsp:nvSpPr>
      <dsp:spPr>
        <a:xfrm>
          <a:off x="2820012" y="1352484"/>
          <a:ext cx="386762" cy="386878"/>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sp>
    <dsp:sp modelId="{18C99B6C-D54A-44AB-973D-148D4BC6FED8}">
      <dsp:nvSpPr>
        <dsp:cNvPr id="0" name=""/>
        <dsp:cNvSpPr/>
      </dsp:nvSpPr>
      <dsp:spPr>
        <a:xfrm>
          <a:off x="2180407" y="2266214"/>
          <a:ext cx="1353938" cy="1353774"/>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t>数据库</a:t>
          </a:r>
        </a:p>
      </dsp:txBody>
      <dsp:txXfrm>
        <a:off x="2378687" y="2464470"/>
        <a:ext cx="957378" cy="957262"/>
      </dsp:txXfrm>
    </dsp:sp>
    <dsp:sp modelId="{70434EF6-B1AD-44B2-9E55-E0A4C164438D}">
      <dsp:nvSpPr>
        <dsp:cNvPr id="0" name=""/>
        <dsp:cNvSpPr/>
      </dsp:nvSpPr>
      <dsp:spPr>
        <a:xfrm>
          <a:off x="2322095" y="3702891"/>
          <a:ext cx="386762" cy="386878"/>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sp>
    <dsp:sp modelId="{2E4142A0-7129-4BB3-8406-9FC2A72C1090}">
      <dsp:nvSpPr>
        <dsp:cNvPr id="0" name=""/>
        <dsp:cNvSpPr/>
      </dsp:nvSpPr>
      <dsp:spPr>
        <a:xfrm>
          <a:off x="8353114" y="1420856"/>
          <a:ext cx="3098338" cy="2360463"/>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t>对外推荐组合</a:t>
          </a:r>
        </a:p>
        <a:p>
          <a:pPr marL="0" lvl="0" indent="0" algn="ctr" defTabSz="800100">
            <a:lnSpc>
              <a:spcPct val="90000"/>
            </a:lnSpc>
            <a:spcBef>
              <a:spcPct val="0"/>
            </a:spcBef>
            <a:spcAft>
              <a:spcPct val="35000"/>
            </a:spcAft>
            <a:buNone/>
          </a:pPr>
          <a:r>
            <a:rPr lang="zh-CN" altLang="en-US" sz="1800" kern="1200" dirty="0"/>
            <a:t>私募指数构成</a:t>
          </a:r>
        </a:p>
      </dsp:txBody>
      <dsp:txXfrm>
        <a:off x="8806855" y="1766538"/>
        <a:ext cx="2190856" cy="1669099"/>
      </dsp:txXfrm>
    </dsp:sp>
    <dsp:sp modelId="{3012D22A-FF59-4AEA-B1BD-CE3BBF251576}">
      <dsp:nvSpPr>
        <dsp:cNvPr id="0" name=""/>
        <dsp:cNvSpPr/>
      </dsp:nvSpPr>
      <dsp:spPr>
        <a:xfrm>
          <a:off x="759644" y="4096682"/>
          <a:ext cx="3069157" cy="8087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t>观察池</a:t>
          </a:r>
        </a:p>
      </dsp:txBody>
      <dsp:txXfrm>
        <a:off x="759644" y="4096682"/>
        <a:ext cx="3069157" cy="808709"/>
      </dsp:txXfrm>
    </dsp:sp>
  </dsp:spTree>
</dsp:drawing>
</file>

<file path=ppt/diagrams/layout1.xml><?xml version="1.0" encoding="utf-8"?>
<dgm:layoutDef xmlns:dgm="http://schemas.openxmlformats.org/drawingml/2006/diagram" xmlns:a="http://schemas.openxmlformats.org/drawingml/2006/main" uniqueId="urn:microsoft.com/office/officeart/2009/3/layout/PhasedProcess">
  <dgm:title val=""/>
  <dgm:desc val=""/>
  <dgm:catLst>
    <dgm:cat type="process" pri="12500"/>
  </dgm:catLst>
  <dgm:sampData>
    <dgm:dataModel>
      <dgm:ptLst>
        <dgm:pt modelId="0" type="doc"/>
        <dgm:pt modelId="10">
          <dgm:prSet phldr="1"/>
        </dgm:pt>
        <dgm:pt modelId="11">
          <dgm:prSet phldr="1"/>
        </dgm:pt>
        <dgm:pt modelId="12">
          <dgm:prSet phldr="1"/>
        </dgm:pt>
        <dgm:pt modelId="13">
          <dgm:prSet phldr="1"/>
        </dgm:pt>
        <dgm:pt modelId="20">
          <dgm:prSet phldr="1"/>
        </dgm:pt>
        <dgm:pt modelId="21">
          <dgm:prSet phldr="1"/>
        </dgm:pt>
        <dgm:pt modelId="22">
          <dgm:prSet phldr="1"/>
        </dgm:pt>
        <dgm:pt modelId="30">
          <dgm:prSet phldr="1"/>
        </dgm:pt>
        <dgm:pt modelId="31">
          <dgm:prSet phldr="1"/>
        </dgm:pt>
      </dgm:ptLst>
      <dgm:cxnLst>
        <dgm:cxn modelId="40" srcId="0" destId="10" srcOrd="0" destOrd="0"/>
        <dgm:cxn modelId="16" srcId="10" destId="11" srcOrd="0" destOrd="0"/>
        <dgm:cxn modelId="17" srcId="10" destId="12" srcOrd="1" destOrd="0"/>
        <dgm:cxn modelId="18" srcId="10" destId="13" srcOrd="2" destOrd="0"/>
        <dgm:cxn modelId="50" srcId="0" destId="20" srcOrd="1" destOrd="0"/>
        <dgm:cxn modelId="60" srcId="0" destId="30" srcOrd="2" destOrd="0"/>
        <dgm:cxn modelId="32" srcId="30" destId="31" srcOrd="0" destOrd="0"/>
        <dgm:cxn modelId="26" srcId="20" destId="21" srcOrd="0" destOrd="0"/>
        <dgm:cxn modelId="27" srcId="20" destId="22" srcOrd="1" destOrd="0"/>
      </dgm:cxnLst>
      <dgm:bg/>
      <dgm:whole/>
    </dgm:dataModel>
  </dgm:sampData>
  <dgm:styleData>
    <dgm:dataModel>
      <dgm:ptLst>
        <dgm:pt modelId="0" type="doc"/>
        <dgm:pt modelId="10">
          <dgm:prSet phldr="1"/>
        </dgm:pt>
        <dgm:pt modelId="11">
          <dgm:prSet phldr="1"/>
        </dgm:pt>
        <dgm:pt modelId="12">
          <dgm:prSet phldr="1"/>
        </dgm:pt>
        <dgm:pt modelId="13">
          <dgm:prSet phldr="1"/>
        </dgm:pt>
        <dgm:pt modelId="20">
          <dgm:prSet phldr="1"/>
        </dgm:pt>
        <dgm:pt modelId="21">
          <dgm:prSet phldr="1"/>
        </dgm:pt>
        <dgm:pt modelId="22">
          <dgm:prSet phldr="1"/>
        </dgm:pt>
        <dgm:pt modelId="30">
          <dgm:prSet phldr="1"/>
        </dgm:pt>
        <dgm:pt modelId="31">
          <dgm:prSet phldr="1"/>
        </dgm:pt>
      </dgm:ptLst>
      <dgm:cxnLst>
        <dgm:cxn modelId="40" srcId="0" destId="10" srcOrd="0" destOrd="0"/>
        <dgm:cxn modelId="16" srcId="10" destId="11" srcOrd="0" destOrd="0"/>
        <dgm:cxn modelId="17" srcId="10" destId="12" srcOrd="1" destOrd="0"/>
        <dgm:cxn modelId="18" srcId="10" destId="13" srcOrd="2" destOrd="0"/>
        <dgm:cxn modelId="50" srcId="0" destId="20" srcOrd="1" destOrd="0"/>
        <dgm:cxn modelId="60" srcId="0" destId="30" srcOrd="2" destOrd="0"/>
        <dgm:cxn modelId="32" srcId="30" destId="31" srcOrd="0" destOrd="0"/>
        <dgm:cxn modelId="26" srcId="20" destId="21" srcOrd="0" destOrd="0"/>
        <dgm:cxn modelId="27" srcId="20" destId="22" srcOrd="1"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20">
          <dgm:prSet phldr="1"/>
        </dgm:pt>
        <dgm:pt modelId="21">
          <dgm:prSet phldr="1"/>
        </dgm:pt>
        <dgm:pt modelId="22">
          <dgm:prSet phldr="1"/>
        </dgm:pt>
        <dgm:pt modelId="30">
          <dgm:prSet phldr="1"/>
        </dgm:pt>
        <dgm:pt modelId="31">
          <dgm:prSet phldr="1"/>
        </dgm:pt>
      </dgm:ptLst>
      <dgm:cxnLst>
        <dgm:cxn modelId="40" srcId="0" destId="10" srcOrd="0" destOrd="0"/>
        <dgm:cxn modelId="16" srcId="10" destId="11" srcOrd="0" destOrd="0"/>
        <dgm:cxn modelId="17" srcId="10" destId="12" srcOrd="1" destOrd="0"/>
        <dgm:cxn modelId="18" srcId="10" destId="13" srcOrd="2" destOrd="0"/>
        <dgm:cxn modelId="50" srcId="0" destId="20" srcOrd="1" destOrd="0"/>
        <dgm:cxn modelId="60" srcId="0" destId="30" srcOrd="2" destOrd="0"/>
        <dgm:cxn modelId="32" srcId="30" destId="31" srcOrd="0" destOrd="0"/>
        <dgm:cxn modelId="26" srcId="20" destId="21" srcOrd="0" destOrd="0"/>
        <dgm:cxn modelId="27" srcId="20" destId="22" srcOrd="1" destOrd="0"/>
      </dgm:cxnLst>
      <dgm:bg/>
      <dgm:whole/>
    </dgm:dataModel>
  </dgm:clrData>
  <dgm:layoutNode name="Name0">
    <dgm:varLst>
      <dgm:chMax val="3"/>
      <dgm:chPref val="3"/>
      <dgm:bulletEnabled val="1"/>
      <dgm:dir/>
      <dgm:animLvl val="lvl"/>
    </dgm:varLst>
    <dgm:shape xmlns:r="http://schemas.openxmlformats.org/officeDocument/2006/relationships" r:blip="">
      <dgm:adjLst/>
    </dgm:shape>
    <dgm:choose name="Name1">
      <dgm:if name="Name2" axis="ch" ptType="node" func="cnt" op="gte" val="3">
        <dgm:alg type="composite">
          <dgm:param type="ar" val="2.8316"/>
        </dgm:alg>
        <dgm:choose name="Name3">
          <dgm:if name="Name4" func="var" arg="dir" op="equ" val="norm">
            <dgm:constrLst>
              <dgm:constr type="primFontSz" for="des" forName="parentText1" val="65"/>
              <dgm:constr type="primFontSz" for="des" forName="childText1_1" val="65"/>
              <dgm:constr type="primFontSz" for="des" forName="circ1Tx" val="65"/>
              <dgm:constr type="primFontSz" for="des" forName="parentText2" refType="primFontSz" refFor="des" refForName="parentText1" op="equ"/>
              <dgm:constr type="primFontSz" for="des" forName="parentText3" refType="primFontSz" refFor="des" refForName="parentText1" op="equ"/>
              <dgm:constr type="primFontSz" for="des" forName="childText1_1" refType="primFontSz" refFor="des" refForName="parentText1" op="lte"/>
              <dgm:constr type="primFontSz" for="des" forName="childText1_2" refType="primFontSz" refFor="des" refForName="parentText1" op="lte"/>
              <dgm:constr type="primFontSz" for="des" forName="childText1_3" refType="primFontSz" refFor="des" refForName="parentText1" op="lte"/>
              <dgm:constr type="primFontSz" for="des" forName="childText1_4" refType="primFontSz" refFor="des" refForName="parentText1" op="lte"/>
              <dgm:constr type="primFontSz" for="des" forName="childText1_1" refType="primFontSz" refFor="des" refForName="parentText2" op="lte"/>
              <dgm:constr type="primFontSz" for="des" forName="childText1_2" refType="primFontSz" refFor="des" refForName="parentText2" op="lte"/>
              <dgm:constr type="primFontSz" for="des" forName="childText1_3" refType="primFontSz" refFor="des" refForName="parentText2" op="lte"/>
              <dgm:constr type="primFontSz" for="des" forName="childText1_4" refType="primFontSz" refFor="des" refForName="parentText2" op="lte"/>
              <dgm:constr type="primFontSz" for="des" forName="childText1_1" refType="primFontSz" refFor="des" refForName="parentText3" op="lte"/>
              <dgm:constr type="primFontSz" for="des" forName="childText1_2" refType="primFontSz" refFor="des" refForName="parentText3" op="lte"/>
              <dgm:constr type="primFontSz" for="des" forName="childText1_3" refType="primFontSz" refFor="des" refForName="parentText3" op="lte"/>
              <dgm:constr type="primFontSz" for="des" forName="childText1_4" refType="primFontSz" refFor="des" refForName="parentText3" op="lte"/>
              <dgm:constr type="primFontSz" for="des" forName="circ1Tx" refType="primFontSz" refFor="des" refForName="parentText1" op="lte"/>
              <dgm:constr type="primFontSz" for="des" forName="circ2Tx" refType="primFontSz" refFor="des" refForName="parentText1" op="lte"/>
              <dgm:constr type="primFontSz" for="des" forName="circ3Tx" refType="primFontSz" refFor="des" refForName="parentText1" op="lte"/>
              <dgm:constr type="primFontSz" for="des" forName="circ4Tx" refType="primFontSz" refFor="des" refForName="parentText1" op="lte"/>
              <dgm:constr type="primFontSz" for="des" forName="circ1Tx" refType="primFontSz" refFor="des" refForName="parentText2" op="lte"/>
              <dgm:constr type="primFontSz" for="des" forName="circ2Tx" refType="primFontSz" refFor="des" refForName="parentText2" op="lte"/>
              <dgm:constr type="primFontSz" for="des" forName="circ3Tx" refType="primFontSz" refFor="des" refForName="parentText2" op="lte"/>
              <dgm:constr type="primFontSz" for="des" forName="circ4Tx" refType="primFontSz" refFor="des" refForName="parentText2" op="lte"/>
              <dgm:constr type="primFontSz" for="des" forName="circ1Tx" refType="primFontSz" refFor="des" refForName="parentText3" op="lte"/>
              <dgm:constr type="primFontSz" for="des" forName="circ2Tx" refType="primFontSz" refFor="des" refForName="parentText3" op="lte"/>
              <dgm:constr type="primFontSz" for="des" forName="circ3Tx" refType="primFontSz" refFor="des" refForName="parentText3" op="lte"/>
              <dgm:constr type="primFontSz" for="des" forName="circ4Tx" refType="primFontSz" refFor="des" refForName="parentText3" op="lte"/>
              <dgm:constr type="primFontSz" for="des" forName="rightChild" refType="primFontSz" refFor="des" refForName="parentText1" op="lte"/>
              <dgm:constr type="primFontSz" for="des" forName="rightChild" refType="primFontSz" refFor="des" refForName="parentText2" op="lte"/>
              <dgm:constr type="primFontSz" for="des" forName="rightChild" refType="primFontSz" refFor="des" refForName="parentText3" op="lte"/>
              <dgm:constr type="primFontSz" for="des" forName="childText1_2" refType="primFontSz" refFor="des" refForName="childText1_1" op="equ"/>
              <dgm:constr type="primFontSz" for="des" forName="childText1_3" refType="primFontSz" refFor="des" refForName="childText1_1" op="equ"/>
              <dgm:constr type="primFontSz" for="des" forName="childText1_4" refType="primFontSz" refFor="des" refForName="childText1_1" op="equ"/>
              <dgm:constr type="primFontSz" for="des" forName="circ2Tx" refType="primFontSz" refFor="des" refForName="circ1Tx" op="equ"/>
              <dgm:constr type="primFontSz" for="des" forName="circ3Tx" refType="primFontSz" refFor="des" refForName="circ1Tx" op="equ"/>
              <dgm:constr type="primFontSz" for="des" forName="circ4Tx" refType="primFontSz" refFor="des" refForName="circ1Tx" op="equ"/>
              <dgm:constr type="l" for="ch" forName="leftComposite" refType="w" fact="0.0567"/>
              <dgm:constr type="t" for="ch" forName="leftComposite" refType="h" fact="0.1159"/>
              <dgm:constr type="w" for="ch" forName="leftComposite" refType="w" fact="0.2455"/>
              <dgm:constr type="h" for="ch" forName="leftComposite" refType="h" fact="0.6953"/>
              <dgm:constr type="l" for="ch" forName="middleComposite" refType="w" fact="0.365"/>
              <dgm:constr type="t" for="ch" forName="middleComposite" refType="h" fact="0.1545"/>
              <dgm:constr type="w" for="ch" forName="middleComposite" refType="w" fact="0.2728"/>
              <dgm:constr type="h" for="ch" forName="middleComposite" refType="h" fact="0.6567"/>
              <dgm:constr type="l" for="ch" forName="arc1" refType="w" fact="0"/>
              <dgm:constr type="t" for="ch" forName="arc1" refType="h" fact="0"/>
              <dgm:constr type="w" for="ch" forName="arc1" refType="w" fact="0.3305"/>
              <dgm:constr type="h" for="ch" forName="arc1" refType="h" fact="0.9357"/>
              <dgm:constr type="l" for="ch" forName="arc2" refType="w" fact="0.3295"/>
              <dgm:constr type="t" for="ch" forName="arc2" refType="h" fact="0"/>
              <dgm:constr type="w" for="ch" forName="arc2" refType="w" fact="0.3305"/>
              <dgm:constr type="h" for="ch" forName="arc2" refType="h" fact="0.9357"/>
              <dgm:constr type="l" for="ch" forName="arc3" refType="w" fact="0.3401"/>
              <dgm:constr type="t" for="ch" forName="arc3" refType="h" fact="0"/>
              <dgm:constr type="w" for="ch" forName="arc3" refType="w" fact="0.3305"/>
              <dgm:constr type="h" for="ch" forName="arc3" refType="h" fact="0.9357"/>
              <dgm:constr type="l" for="ch" forName="arc4" refType="w" fact="0.6695"/>
              <dgm:constr type="t" for="ch" forName="arc4" refType="h" fact="0"/>
              <dgm:constr type="w" for="ch" forName="arc4" refType="w" fact="0.3305"/>
              <dgm:constr type="h" for="ch" forName="arc4" refType="h" fact="0.9357"/>
              <dgm:constr type="l" for="ch" forName="rightChild" refType="w" fact="0.713"/>
              <dgm:constr type="t" for="ch" forName="rightChild" refType="h" fact="0.1934"/>
              <dgm:constr type="w" for="ch" forName="rightChild" refType="w" fact="0.193"/>
              <dgm:constr type="h" for="ch" forName="rightChild" refType="h" fact="0.5464"/>
              <dgm:constr type="l" for="ch" forName="parentText1" refType="w" fact="0.0621"/>
              <dgm:constr type="t" for="ch" forName="parentText1" refType="h" fact="0.8128"/>
              <dgm:constr type="w" for="ch" forName="parentText1" refType="w" fact="0.2509"/>
              <dgm:constr type="h" for="ch" forName="parentText1" refType="h" fact="0.1872"/>
              <dgm:constr type="l" for="ch" forName="parentText2" refType="w" fact="0.3792"/>
              <dgm:constr type="t" for="ch" forName="parentText2" refType="h" fact="0.8128"/>
              <dgm:constr type="w" for="ch" forName="parentText2" refType="w" fact="0.2509"/>
              <dgm:constr type="h" for="ch" forName="parentText2" refType="h" fact="0.1872"/>
              <dgm:constr type="l" for="ch" forName="parentText3" refType="w" fact="0.6845"/>
              <dgm:constr type="t" for="ch" forName="parentText3" refType="h" fact="0.8128"/>
              <dgm:constr type="w" for="ch" forName="parentText3" refType="w" fact="0.2509"/>
              <dgm:constr type="h" for="ch" forName="parentText3" refType="h" fact="0.1872"/>
            </dgm:constrLst>
          </dgm:if>
          <dgm:else name="Name5">
            <dgm:constrLst>
              <dgm:constr type="primFontSz" for="des" forName="parentText1" val="65"/>
              <dgm:constr type="primFontSz" for="des" forName="childText1_1" val="65"/>
              <dgm:constr type="primFontSz" for="des" forName="circ1Tx" val="65"/>
              <dgm:constr type="primFontSz" for="des" forName="parentText2" refType="primFontSz" refFor="des" refForName="parentText1" op="equ"/>
              <dgm:constr type="primFontSz" for="des" forName="parentText3" refType="primFontSz" refFor="des" refForName="parentText1" op="equ"/>
              <dgm:constr type="primFontSz" for="des" forName="childText1_1" refType="primFontSz" refFor="des" refForName="parentText1" op="lte"/>
              <dgm:constr type="primFontSz" for="des" forName="childText1_2" refType="primFontSz" refFor="des" refForName="parentText1" op="lte"/>
              <dgm:constr type="primFontSz" for="des" forName="childText1_3" refType="primFontSz" refFor="des" refForName="parentText1" op="lte"/>
              <dgm:constr type="primFontSz" for="des" forName="childText1_4" refType="primFontSz" refFor="des" refForName="parentText1" op="lte"/>
              <dgm:constr type="primFontSz" for="des" forName="childText1_1" refType="primFontSz" refFor="des" refForName="parentText2" op="lte"/>
              <dgm:constr type="primFontSz" for="des" forName="childText1_2" refType="primFontSz" refFor="des" refForName="parentText2" op="lte"/>
              <dgm:constr type="primFontSz" for="des" forName="childText1_3" refType="primFontSz" refFor="des" refForName="parentText2" op="lte"/>
              <dgm:constr type="primFontSz" for="des" forName="childText1_4" refType="primFontSz" refFor="des" refForName="parentText2" op="lte"/>
              <dgm:constr type="primFontSz" for="des" forName="childText1_1" refType="primFontSz" refFor="des" refForName="parentText3" op="lte"/>
              <dgm:constr type="primFontSz" for="des" forName="childText1_2" refType="primFontSz" refFor="des" refForName="parentText3" op="lte"/>
              <dgm:constr type="primFontSz" for="des" forName="childText1_3" refType="primFontSz" refFor="des" refForName="parentText3" op="lte"/>
              <dgm:constr type="primFontSz" for="des" forName="childText1_4" refType="primFontSz" refFor="des" refForName="parentText3" op="lte"/>
              <dgm:constr type="primFontSz" for="des" forName="circ1Tx" refType="primFontSz" refFor="des" refForName="parentText1" op="lte"/>
              <dgm:constr type="primFontSz" for="des" forName="circ2Tx" refType="primFontSz" refFor="des" refForName="parentText1" op="lte"/>
              <dgm:constr type="primFontSz" for="des" forName="circ3Tx" refType="primFontSz" refFor="des" refForName="parentText1" op="lte"/>
              <dgm:constr type="primFontSz" for="des" forName="circ4Tx" refType="primFontSz" refFor="des" refForName="parentText1" op="lte"/>
              <dgm:constr type="primFontSz" for="des" forName="circ1Tx" refType="primFontSz" refFor="des" refForName="parentText2" op="lte"/>
              <dgm:constr type="primFontSz" for="des" forName="circ2Tx" refType="primFontSz" refFor="des" refForName="parentText2" op="lte"/>
              <dgm:constr type="primFontSz" for="des" forName="circ3Tx" refType="primFontSz" refFor="des" refForName="parentText2" op="lte"/>
              <dgm:constr type="primFontSz" for="des" forName="circ4Tx" refType="primFontSz" refFor="des" refForName="parentText2" op="lte"/>
              <dgm:constr type="primFontSz" for="des" forName="circ1Tx" refType="primFontSz" refFor="des" refForName="parentText3" op="lte"/>
              <dgm:constr type="primFontSz" for="des" forName="circ2Tx" refType="primFontSz" refFor="des" refForName="parentText3" op="lte"/>
              <dgm:constr type="primFontSz" for="des" forName="circ3Tx" refType="primFontSz" refFor="des" refForName="parentText3" op="lte"/>
              <dgm:constr type="primFontSz" for="des" forName="circ4Tx" refType="primFontSz" refFor="des" refForName="parentText3" op="lte"/>
              <dgm:constr type="primFontSz" for="des" forName="rightChild" refType="primFontSz" refFor="des" refForName="parentText1" op="lte"/>
              <dgm:constr type="primFontSz" for="des" forName="rightChild" refType="primFontSz" refFor="des" refForName="parentText2" op="lte"/>
              <dgm:constr type="primFontSz" for="des" forName="rightChild" refType="primFontSz" refFor="des" refForName="parentText3" op="lte"/>
              <dgm:constr type="primFontSz" for="des" forName="childText1_2" refType="primFontSz" refFor="des" refForName="childText1_1" op="equ"/>
              <dgm:constr type="primFontSz" for="des" forName="childText1_3" refType="primFontSz" refFor="des" refForName="childText1_1" op="equ"/>
              <dgm:constr type="primFontSz" for="des" forName="childText1_4" refType="primFontSz" refFor="des" refForName="childText1_1" op="equ"/>
              <dgm:constr type="primFontSz" for="des" forName="circ2Tx" refType="primFontSz" refFor="des" refForName="circ1Tx" op="equ"/>
              <dgm:constr type="primFontSz" for="des" forName="circ3Tx" refType="primFontSz" refFor="des" refForName="circ1Tx" op="equ"/>
              <dgm:constr type="primFontSz" for="des" forName="circ4Tx" refType="primFontSz" refFor="des" refForName="circ1Tx" op="equ"/>
              <dgm:constr type="l" for="ch" forName="leftComposite" refType="w" fact="0.72"/>
              <dgm:constr type="t" for="ch" forName="leftComposite" refType="h" fact="0.1159"/>
              <dgm:constr type="w" for="ch" forName="leftComposite" refType="w" fact="0.2455"/>
              <dgm:constr type="h" for="ch" forName="leftComposite" refType="h" fact="0.6953"/>
              <dgm:constr type="l" for="ch" forName="middleComposite" refType="w" fact="0.365"/>
              <dgm:constr type="t" for="ch" forName="middleComposite" refType="h" fact="0.1545"/>
              <dgm:constr type="w" for="ch" forName="middleComposite" refType="w" fact="0.2728"/>
              <dgm:constr type="h" for="ch" forName="middleComposite" refType="h" fact="0.6567"/>
              <dgm:constr type="l" for="ch" forName="rightChild" refType="w" fact="0.09"/>
              <dgm:constr type="t" for="ch" forName="rightChild" refType="h" fact="0.1934"/>
              <dgm:constr type="w" for="ch" forName="rightChild" refType="w" fact="0.193"/>
              <dgm:constr type="h" for="ch" forName="rightChild" refType="h" fact="0.5464"/>
              <dgm:constr type="l" for="ch" forName="arc1" refType="w" fact="0"/>
              <dgm:constr type="t" for="ch" forName="arc1" refType="h" fact="0"/>
              <dgm:constr type="w" for="ch" forName="arc1" refType="w" fact="0.3305"/>
              <dgm:constr type="h" for="ch" forName="arc1" refType="h" fact="0.9357"/>
              <dgm:constr type="l" for="ch" forName="arc2" refType="w" fact="0.3295"/>
              <dgm:constr type="t" for="ch" forName="arc2" refType="h" fact="0"/>
              <dgm:constr type="w" for="ch" forName="arc2" refType="w" fact="0.3305"/>
              <dgm:constr type="h" for="ch" forName="arc2" refType="h" fact="0.9357"/>
              <dgm:constr type="l" for="ch" forName="arc3" refType="w" fact="0.3401"/>
              <dgm:constr type="t" for="ch" forName="arc3" refType="h" fact="0"/>
              <dgm:constr type="w" for="ch" forName="arc3" refType="w" fact="0.3305"/>
              <dgm:constr type="h" for="ch" forName="arc3" refType="h" fact="0.9357"/>
              <dgm:constr type="l" for="ch" forName="arc4" refType="w" fact="0.6695"/>
              <dgm:constr type="t" for="ch" forName="arc4" refType="h" fact="0"/>
              <dgm:constr type="w" for="ch" forName="arc4" refType="w" fact="0.3305"/>
              <dgm:constr type="h" for="ch" forName="arc4" refType="h" fact="0.9357"/>
              <dgm:constr type="l" for="ch" forName="parentText1" refType="w" fact="0.7"/>
              <dgm:constr type="t" for="ch" forName="parentText1" refType="h" fact="0.8128"/>
              <dgm:constr type="w" for="ch" forName="parentText1" refType="w" fact="0.2509"/>
              <dgm:constr type="h" for="ch" forName="parentText1" refType="h" fact="0.1872"/>
              <dgm:constr type="l" for="ch" forName="parentText2" refType="w" fact="0.3792"/>
              <dgm:constr type="t" for="ch" forName="parentText2" refType="h" fact="0.8128"/>
              <dgm:constr type="w" for="ch" forName="parentText2" refType="w" fact="0.2509"/>
              <dgm:constr type="h" for="ch" forName="parentText2" refType="h" fact="0.1872"/>
              <dgm:constr type="l" for="ch" forName="parentText3" refType="w" fact="0.062"/>
              <dgm:constr type="t" for="ch" forName="parentText3" refType="h" fact="0.8128"/>
              <dgm:constr type="w" for="ch" forName="parentText3" refType="w" fact="0.2509"/>
              <dgm:constr type="h" for="ch" forName="parentText3" refType="h" fact="0.1872"/>
            </dgm:constrLst>
          </dgm:else>
        </dgm:choose>
      </dgm:if>
      <dgm:if name="Name6" axis="ch" ptType="node" func="cnt" op="gte" val="2">
        <dgm:alg type="composite">
          <dgm:param type="ar" val="1.8986"/>
        </dgm:alg>
        <dgm:choose name="Name7">
          <dgm:if name="Name8" func="var" arg="dir" op="equ" val="norm">
            <dgm:constrLst>
              <dgm:constr type="primFontSz" for="des" forName="parentText1" val="65"/>
              <dgm:constr type="primFontSz" for="des" forName="childText1_1" val="65"/>
              <dgm:constr type="primFontSz" for="des" forName="circ1Tx" val="65"/>
              <dgm:constr type="primFontSz" for="des" forName="parentText2" refType="primFontSz" refFor="des" refForName="parentText1" op="equ"/>
              <dgm:constr type="primFontSz" for="des" forName="childText1_1" refType="primFontSz" refFor="des" refForName="parentText1" op="lte"/>
              <dgm:constr type="primFontSz" for="des" forName="childText1_2" refType="primFontSz" refFor="des" refForName="parentText1" op="lte"/>
              <dgm:constr type="primFontSz" for="des" forName="childText1_3" refType="primFontSz" refFor="des" refForName="parentText1" op="lte"/>
              <dgm:constr type="primFontSz" for="des" forName="childText1_4" refType="primFontSz" refFor="des" refForName="parentText1" op="lte"/>
              <dgm:constr type="primFontSz" for="des" forName="childText1_1" refType="primFontSz" refFor="des" refForName="parentText2" op="lte"/>
              <dgm:constr type="primFontSz" for="des" forName="childText1_2" refType="primFontSz" refFor="des" refForName="parentText2" op="lte"/>
              <dgm:constr type="primFontSz" for="des" forName="childText1_3" refType="primFontSz" refFor="des" refForName="parentText2" op="lte"/>
              <dgm:constr type="primFontSz" for="des" forName="childText1_4" refType="primFontSz" refFor="des" refForName="parentText2" op="lte"/>
              <dgm:constr type="primFontSz" for="des" forName="childText1_1" refType="primFontSz" refFor="des" refForName="parentText3" op="lte"/>
              <dgm:constr type="primFontSz" for="des" forName="childText1_2" refType="primFontSz" refFor="des" refForName="parentText3" op="lte"/>
              <dgm:constr type="primFontSz" for="des" forName="childText1_3" refType="primFontSz" refFor="des" refForName="parentText3" op="lte"/>
              <dgm:constr type="primFontSz" for="des" forName="childText1_4" refType="primFontSz" refFor="des" refForName="parentText3" op="lte"/>
              <dgm:constr type="primFontSz" for="des" forName="circ1Tx" refType="primFontSz" refFor="des" refForName="parentText1" op="lte"/>
              <dgm:constr type="primFontSz" for="des" forName="circ2Tx" refType="primFontSz" refFor="des" refForName="parentText1" op="lte"/>
              <dgm:constr type="primFontSz" for="des" forName="circ3Tx" refType="primFontSz" refFor="des" refForName="parentText1" op="lte"/>
              <dgm:constr type="primFontSz" for="des" forName="circ4Tx" refType="primFontSz" refFor="des" refForName="parentText1" op="lte"/>
              <dgm:constr type="primFontSz" for="des" forName="circ1Tx" refType="primFontSz" refFor="des" refForName="parentText2" op="lte"/>
              <dgm:constr type="primFontSz" for="des" forName="circ2Tx" refType="primFontSz" refFor="des" refForName="parentText2" op="lte"/>
              <dgm:constr type="primFontSz" for="des" forName="circ3Tx" refType="primFontSz" refFor="des" refForName="parentText2" op="lte"/>
              <dgm:constr type="primFontSz" for="des" forName="circ4Tx" refType="primFontSz" refFor="des" refForName="parentText2" op="lte"/>
              <dgm:constr type="primFontSz" for="des" forName="circ1Tx" refType="primFontSz" refFor="des" refForName="parentText3" op="lte"/>
              <dgm:constr type="primFontSz" for="des" forName="circ2Tx" refType="primFontSz" refFor="des" refForName="parentText3" op="lte"/>
              <dgm:constr type="primFontSz" for="des" forName="circ3Tx" refType="primFontSz" refFor="des" refForName="parentText3" op="lte"/>
              <dgm:constr type="primFontSz" for="des" forName="circ4Tx" refType="primFontSz" refFor="des" refForName="parentText3" op="lte"/>
              <dgm:constr type="primFontSz" for="des" forName="childText1_2" refType="primFontSz" refFor="des" refForName="childText1_1" op="equ"/>
              <dgm:constr type="primFontSz" for="des" forName="childText1_3" refType="primFontSz" refFor="des" refForName="childText1_1" op="equ"/>
              <dgm:constr type="primFontSz" for="des" forName="childText1_4" refType="primFontSz" refFor="des" refForName="childText1_1" op="equ"/>
              <dgm:constr type="primFontSz" for="des" forName="circ2Tx" refType="primFontSz" refFor="des" refForName="circ1Tx" op="equ"/>
              <dgm:constr type="primFontSz" for="des" forName="circ3Tx" refType="primFontSz" refFor="des" refForName="circ1Tx" op="equ"/>
              <dgm:constr type="primFontSz" for="des" forName="circ4Tx" refType="primFontSz" refFor="des" refForName="circ1Tx" op="equ"/>
              <dgm:constr type="l" for="ch" forName="leftComposite" refType="w" fact="0.0941"/>
              <dgm:constr type="t" for="ch" forName="leftComposite" refType="h" fact="0.1159"/>
              <dgm:constr type="w" for="ch" forName="leftComposite" refType="w" fact="0.3469"/>
              <dgm:constr type="h" for="ch" forName="leftComposite" refType="h" fact="0.6953"/>
              <dgm:constr type="l" for="ch" forName="middleComposite" refType="w" fact="0.5782"/>
              <dgm:constr type="t" for="ch" forName="middleComposite" refType="h" fact="0.1159"/>
              <dgm:constr type="w" for="ch" forName="middleComposite" refType="w" fact="0.3389"/>
              <dgm:constr type="h" for="ch" forName="middleComposite" refType="h" fact="0.6567"/>
              <dgm:constr type="l" for="ch" forName="arc1" refType="w" fact="0"/>
              <dgm:constr type="t" for="ch" forName="arc1" refType="h" fact="0"/>
              <dgm:constr type="w" for="ch" forName="arc1" refType="w" fact="0.4928"/>
              <dgm:constr type="h" for="ch" forName="arc1" refType="h" fact="0.9357"/>
              <dgm:constr type="l" for="ch" forName="arc3" refType="w" fact="0.5072"/>
              <dgm:constr type="t" for="ch" forName="arc3" refType="h" fact="0"/>
              <dgm:constr type="w" for="ch" forName="arc3" refType="w" fact="0.4928"/>
              <dgm:constr type="h" for="ch" forName="arc3" refType="h" fact="0.9357"/>
              <dgm:constr type="l" for="ch" forName="parentText1" refType="w" fact="0.0926"/>
              <dgm:constr type="t" for="ch" forName="parentText1" refType="h" fact="0.8128"/>
              <dgm:constr type="w" for="ch" forName="parentText1" refType="w" fact="0.3742"/>
              <dgm:constr type="h" for="ch" forName="parentText1" refType="h" fact="0.1872"/>
              <dgm:constr type="l" for="ch" forName="parentText2" refType="w" fact="0.5655"/>
              <dgm:constr type="t" for="ch" forName="parentText2" refType="h" fact="0.8128"/>
              <dgm:constr type="w" for="ch" forName="parentText2" refType="w" fact="0.3742"/>
              <dgm:constr type="h" for="ch" forName="parentText2" refType="h" fact="0.1872"/>
            </dgm:constrLst>
          </dgm:if>
          <dgm:else name="Name9">
            <dgm:constrLst>
              <dgm:constr type="primFontSz" for="des" forName="parentText1" val="65"/>
              <dgm:constr type="primFontSz" for="des" forName="childText1_1" val="65"/>
              <dgm:constr type="primFontSz" for="des" forName="circ1Tx" val="65"/>
              <dgm:constr type="primFontSz" for="des" forName="parentText2" refType="primFontSz" refFor="des" refForName="parentText1" op="equ"/>
              <dgm:constr type="primFontSz" for="des" forName="childText1_1" refType="primFontSz" refFor="des" refForName="parentText1" op="lte"/>
              <dgm:constr type="primFontSz" for="des" forName="childText1_2" refType="primFontSz" refFor="des" refForName="parentText1" op="lte"/>
              <dgm:constr type="primFontSz" for="des" forName="childText1_3" refType="primFontSz" refFor="des" refForName="parentText1" op="lte"/>
              <dgm:constr type="primFontSz" for="des" forName="childText1_4" refType="primFontSz" refFor="des" refForName="parentText1" op="lte"/>
              <dgm:constr type="primFontSz" for="des" forName="childText1_1" refType="primFontSz" refFor="des" refForName="parentText2" op="lte"/>
              <dgm:constr type="primFontSz" for="des" forName="childText1_2" refType="primFontSz" refFor="des" refForName="parentText2" op="lte"/>
              <dgm:constr type="primFontSz" for="des" forName="childText1_3" refType="primFontSz" refFor="des" refForName="parentText2" op="lte"/>
              <dgm:constr type="primFontSz" for="des" forName="childText1_4" refType="primFontSz" refFor="des" refForName="parentText2" op="lte"/>
              <dgm:constr type="primFontSz" for="des" forName="childText1_1" refType="primFontSz" refFor="des" refForName="parentText3" op="lte"/>
              <dgm:constr type="primFontSz" for="des" forName="childText1_2" refType="primFontSz" refFor="des" refForName="parentText3" op="lte"/>
              <dgm:constr type="primFontSz" for="des" forName="childText1_3" refType="primFontSz" refFor="des" refForName="parentText3" op="lte"/>
              <dgm:constr type="primFontSz" for="des" forName="childText1_4" refType="primFontSz" refFor="des" refForName="parentText3" op="lte"/>
              <dgm:constr type="primFontSz" for="des" forName="circ1Tx" refType="primFontSz" refFor="des" refForName="parentText1" op="lte"/>
              <dgm:constr type="primFontSz" for="des" forName="circ2Tx" refType="primFontSz" refFor="des" refForName="parentText1" op="lte"/>
              <dgm:constr type="primFontSz" for="des" forName="circ3Tx" refType="primFontSz" refFor="des" refForName="parentText1" op="lte"/>
              <dgm:constr type="primFontSz" for="des" forName="circ4Tx" refType="primFontSz" refFor="des" refForName="parentText1" op="lte"/>
              <dgm:constr type="primFontSz" for="des" forName="circ1Tx" refType="primFontSz" refFor="des" refForName="parentText2" op="lte"/>
              <dgm:constr type="primFontSz" for="des" forName="circ2Tx" refType="primFontSz" refFor="des" refForName="parentText2" op="lte"/>
              <dgm:constr type="primFontSz" for="des" forName="circ3Tx" refType="primFontSz" refFor="des" refForName="parentText2" op="lte"/>
              <dgm:constr type="primFontSz" for="des" forName="circ4Tx" refType="primFontSz" refFor="des" refForName="parentText2" op="lte"/>
              <dgm:constr type="primFontSz" for="des" forName="circ1Tx" refType="primFontSz" refFor="des" refForName="parentText3" op="lte"/>
              <dgm:constr type="primFontSz" for="des" forName="circ2Tx" refType="primFontSz" refFor="des" refForName="parentText3" op="lte"/>
              <dgm:constr type="primFontSz" for="des" forName="circ3Tx" refType="primFontSz" refFor="des" refForName="parentText3" op="lte"/>
              <dgm:constr type="primFontSz" for="des" forName="circ4Tx" refType="primFontSz" refFor="des" refForName="parentText3" op="lte"/>
              <dgm:constr type="primFontSz" for="des" forName="childText1_2" refType="primFontSz" refFor="des" refForName="childText1_1" op="equ"/>
              <dgm:constr type="primFontSz" for="des" forName="childText1_3" refType="primFontSz" refFor="des" refForName="childText1_1" op="equ"/>
              <dgm:constr type="primFontSz" for="des" forName="childText1_4" refType="primFontSz" refFor="des" refForName="childText1_1" op="equ"/>
              <dgm:constr type="primFontSz" for="des" forName="circ2Tx" refType="primFontSz" refFor="des" refForName="circ1Tx" op="equ"/>
              <dgm:constr type="primFontSz" for="des" forName="circ3Tx" refType="primFontSz" refFor="des" refForName="circ1Tx" op="equ"/>
              <dgm:constr type="primFontSz" for="des" forName="circ4Tx" refType="primFontSz" refFor="des" refForName="circ1Tx" op="equ"/>
              <dgm:constr type="l" for="ch" forName="leftComposite" refType="w" fact="0.592"/>
              <dgm:constr type="t" for="ch" forName="leftComposite" refType="h" fact="0.1159"/>
              <dgm:constr type="w" for="ch" forName="leftComposite" refType="w" fact="0.3469"/>
              <dgm:constr type="h" for="ch" forName="leftComposite" refType="h" fact="0.6953"/>
              <dgm:constr type="l" for="ch" forName="middleComposite" refType="w" fact="0.0941"/>
              <dgm:constr type="t" for="ch" forName="middleComposite" refType="h" fact="0.1159"/>
              <dgm:constr type="w" for="ch" forName="middleComposite" refType="w" fact="0.3389"/>
              <dgm:constr type="h" for="ch" forName="middleComposite" refType="h" fact="0.6567"/>
              <dgm:constr type="l" for="ch" forName="arc1" refType="w" fact="0"/>
              <dgm:constr type="t" for="ch" forName="arc1" refType="h" fact="0"/>
              <dgm:constr type="w" for="ch" forName="arc1" refType="w" fact="0.4928"/>
              <dgm:constr type="h" for="ch" forName="arc1" refType="h" fact="0.9357"/>
              <dgm:constr type="l" for="ch" forName="arc3" refType="w" fact="0.5072"/>
              <dgm:constr type="t" for="ch" forName="arc3" refType="h" fact="0"/>
              <dgm:constr type="w" for="ch" forName="arc3" refType="w" fact="0.4928"/>
              <dgm:constr type="h" for="ch" forName="arc3" refType="h" fact="0.9357"/>
              <dgm:constr type="l" for="ch" forName="parentText2" refType="w" fact="0.0926"/>
              <dgm:constr type="t" for="ch" forName="parentText2" refType="h" fact="0.8128"/>
              <dgm:constr type="w" for="ch" forName="parentText2" refType="w" fact="0.3742"/>
              <dgm:constr type="h" for="ch" forName="parentText2" refType="h" fact="0.1872"/>
              <dgm:constr type="l" for="ch" forName="parentText1" refType="w" fact="0.5655"/>
              <dgm:constr type="t" for="ch" forName="parentText1" refType="h" fact="0.8128"/>
              <dgm:constr type="w" for="ch" forName="parentText1" refType="w" fact="0.3742"/>
              <dgm:constr type="h" for="ch" forName="parentText1" refType="h" fact="0.1872"/>
            </dgm:constrLst>
          </dgm:else>
        </dgm:choose>
      </dgm:if>
      <dgm:else name="Name10">
        <dgm:alg type="composite">
          <dgm:param type="ar" val="0.8036"/>
        </dgm:alg>
        <dgm:constrLst>
          <dgm:constr type="primFontSz" for="des" forName="parentText1" val="65"/>
          <dgm:constr type="primFontSz" for="des" forName="childText1_1" val="65"/>
          <dgm:constr type="primFontSz" for="des" forName="childText1_1" refType="primFontSz" refFor="des" refForName="parentText1" op="lte"/>
          <dgm:constr type="primFontSz" for="des" forName="childText1_2" refType="primFontSz" refFor="des" refForName="parentText1" op="lte"/>
          <dgm:constr type="primFontSz" for="des" forName="childText1_3" refType="primFontSz" refFor="des" refForName="parentText1" op="lte"/>
          <dgm:constr type="primFontSz" for="des" forName="childText1_4" refType="primFontSz" refFor="des" refForName="parentText1" op="lte"/>
          <dgm:constr type="primFontSz" for="des" forName="childText1_1" refType="primFontSz" refFor="des" refForName="parentText2" op="lte"/>
          <dgm:constr type="primFontSz" for="des" forName="childText1_2" refType="primFontSz" refFor="des" refForName="parentText2" op="lte"/>
          <dgm:constr type="primFontSz" for="des" forName="childText1_3" refType="primFontSz" refFor="des" refForName="parentText2" op="lte"/>
          <dgm:constr type="primFontSz" for="des" forName="childText1_4" refType="primFontSz" refFor="des" refForName="parentText2" op="lte"/>
          <dgm:constr type="primFontSz" for="des" forName="childText1_1" refType="primFontSz" refFor="des" refForName="parentText3" op="lte"/>
          <dgm:constr type="primFontSz" for="des" forName="childText1_2" refType="primFontSz" refFor="des" refForName="parentText3" op="lte"/>
          <dgm:constr type="primFontSz" for="des" forName="childText1_3" refType="primFontSz" refFor="des" refForName="parentText3" op="lte"/>
          <dgm:constr type="primFontSz" for="des" forName="childText1_4" refType="primFontSz" refFor="des" refForName="parentText3" op="lte"/>
          <dgm:constr type="primFontSz" for="des" forName="childText1_2" refType="primFontSz" refFor="des" refForName="childText1_1" op="equ"/>
          <dgm:constr type="primFontSz" for="des" forName="childText1_3" refType="primFontSz" refFor="des" refForName="childText1_1" op="equ"/>
          <dgm:constr type="primFontSz" for="des" forName="childText1_4" refType="primFontSz" refFor="des" refForName="childText1_1" op="equ"/>
          <dgm:constr type="l" for="ch" forName="leftComposite" refType="w" fact="0"/>
          <dgm:constr type="t" for="ch" forName="leftComposite" refType="h" fact="0.1159"/>
          <dgm:constr type="w" for="ch" forName="leftComposite" refType="w"/>
          <dgm:constr type="h" for="ch" forName="leftComposite" refType="h" fact="0.6953"/>
          <dgm:constr type="l" for="ch" forName="parentText1" refType="w" fact="0"/>
          <dgm:constr type="t" for="ch" forName="parentText1" refType="h" fact="0.8128"/>
          <dgm:constr type="w" for="ch" forName="parentText1" refType="w"/>
          <dgm:constr type="h" for="ch" forName="parentText1" refType="h" fact="0.1872"/>
        </dgm:constrLst>
      </dgm:else>
    </dgm:choose>
    <dgm:choose name="Name11">
      <dgm:if name="Name12" axis="ch" ptType="node" func="cnt" op="gte" val="1">
        <dgm:choose name="Name13">
          <dgm:if name="Name14" axis="ch" ptType="node" func="cnt" op="gte" val="2">
            <dgm:layoutNode name="arc1">
              <dgm:alg type="sp"/>
              <dgm:shape xmlns:r="http://schemas.openxmlformats.org/officeDocument/2006/relationships" rot="90" type="blockArc" r:blip="">
                <dgm:adjLst>
                  <dgm:adj idx="1" val="-135"/>
                  <dgm:adj idx="2" val="-45"/>
                  <dgm:adj idx="3" val="0.0496"/>
                </dgm:adjLst>
              </dgm:shape>
              <dgm:presOf/>
            </dgm:layoutNode>
            <dgm:layoutNode name="arc3">
              <dgm:alg type="sp"/>
              <dgm:shape xmlns:r="http://schemas.openxmlformats.org/officeDocument/2006/relationships" rot="270" type="blockArc" r:blip="">
                <dgm:adjLst>
                  <dgm:adj idx="1" val="-135"/>
                  <dgm:adj idx="2" val="-45"/>
                  <dgm:adj idx="3" val="0.0496"/>
                </dgm:adjLst>
              </dgm:shape>
              <dgm:presOf/>
            </dgm:layoutNode>
            <dgm:layoutNode name="parentText2" styleLbl="revTx">
              <dgm:varLst>
                <dgm:chMax val="4"/>
                <dgm:chPref val="3"/>
                <dgm:bulletEnabled val="1"/>
              </dgm:varLst>
              <dgm:alg type="tx"/>
              <dgm:shape xmlns:r="http://schemas.openxmlformats.org/officeDocument/2006/relationships" type="rect" r:blip="">
                <dgm:adjLst/>
              </dgm:shape>
              <dgm:presOf axis="ch 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5"/>
        </dgm:choose>
        <dgm:choose name="Name16">
          <dgm:if name="Name17" axis="ch" ptType="node" func="cnt" op="gte" val="3">
            <dgm:layoutNode name="arc2">
              <dgm:alg type="sp"/>
              <dgm:shape xmlns:r="http://schemas.openxmlformats.org/officeDocument/2006/relationships" rot="90" type="blockArc" r:blip="">
                <dgm:adjLst>
                  <dgm:adj idx="1" val="-135"/>
                  <dgm:adj idx="2" val="-45"/>
                  <dgm:adj idx="3" val="0.0496"/>
                </dgm:adjLst>
              </dgm:shape>
              <dgm:presOf/>
            </dgm:layoutNode>
            <dgm:layoutNode name="arc4">
              <dgm:alg type="sp"/>
              <dgm:shape xmlns:r="http://schemas.openxmlformats.org/officeDocument/2006/relationships" rot="270" type="blockArc" r:blip="">
                <dgm:adjLst>
                  <dgm:adj idx="1" val="-135"/>
                  <dgm:adj idx="2" val="-45"/>
                  <dgm:adj idx="3" val="0.0496"/>
                </dgm:adjLst>
              </dgm:shape>
              <dgm:presOf/>
            </dgm:layoutNode>
            <dgm:layoutNode name="parentText3" styleLbl="revTx">
              <dgm:varLst>
                <dgm:chMax val="1"/>
                <dgm:chPref val="1"/>
                <dgm:bulletEnabled val="1"/>
              </dgm:varLst>
              <dgm:alg type="tx"/>
              <dgm:shape xmlns:r="http://schemas.openxmlformats.org/officeDocument/2006/relationships" type="rect" r:blip="">
                <dgm:adjLst/>
              </dgm:shape>
              <dgm:presOf axis="ch 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8"/>
        </dgm:choose>
      </dgm:if>
      <dgm:else name="Name19"/>
    </dgm:choose>
    <dgm:layoutNode name="middleComposite">
      <dgm:choose name="Name20">
        <dgm:if name="Name21" axis="ch ch" ptType="node node" st="2 1" cnt="1 0" func="cnt" op="lte" val="1">
          <dgm:alg type="composite">
            <dgm:param type="ar" val="1"/>
          </dgm:alg>
        </dgm:if>
        <dgm:if name="Name22" axis="ch ch" ptType="node node" st="2 1" cnt="1 0" func="cnt" op="equ" val="2">
          <dgm:alg type="composite">
            <dgm:param type="ar" val="1.792"/>
          </dgm:alg>
        </dgm:if>
        <dgm:if name="Name23" axis="ch ch" ptType="node node" st="2 1" cnt="1 0" func="cnt" op="equ" val="3">
          <dgm:alg type="composite">
            <dgm:param type="ar" val="1"/>
          </dgm:alg>
        </dgm:if>
        <dgm:else name="Name24">
          <dgm:alg type="composite">
            <dgm:param type="ar" val="1"/>
          </dgm:alg>
        </dgm:else>
      </dgm:choose>
      <dgm:shape xmlns:r="http://schemas.openxmlformats.org/officeDocument/2006/relationships" r:blip="">
        <dgm:adjLst/>
      </dgm:shape>
      <dgm:presOf/>
      <dgm:choose name="Name25">
        <dgm:if name="Name26" axis="ch ch" ptType="node node" st="2 1" cnt="1 0" func="cnt" op="lte" val="1">
          <dgm:constrLst>
            <dgm:constr type="ctrX" for="ch" forName="circ1" refType="w" fact="0.5"/>
            <dgm:constr type="ctrY" for="ch" forName="circ1" refType="h" fact="0.5"/>
            <dgm:constr type="w" for="ch" forName="circ1" refType="w"/>
            <dgm:constr type="h" for="ch" forName="circ1" refType="h"/>
            <dgm:constr type="l" for="ch" forName="circ1Tx" refType="w" fact="0.2"/>
            <dgm:constr type="t" for="ch" forName="circ1Tx" refType="h" fact="0.1"/>
            <dgm:constr type="w" for="ch" forName="circ1Tx" refType="w" fact="0.6"/>
            <dgm:constr type="h" for="ch" forName="circ1Tx" refType="h" fact="0.8"/>
          </dgm:constrLst>
        </dgm:if>
        <dgm:if name="Name27" axis="ch ch" ptType="node node" st="2 1" cnt="1 0"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Lst>
        </dgm:if>
        <dgm:if name="Name28" axis="ch ch" ptType="node node" st="2 1" cnt="1 0"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Lst>
        </dgm:if>
        <dgm:else name="Name29">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Lst>
        </dgm:else>
      </dgm:choose>
      <dgm:ruleLst/>
      <dgm:forEach name="Name30" axis="ch ch" ptType="node node" st="2 1" cnt="1 1">
        <dgm:layoutNode name="circ1" styleLbl="vennNode1">
          <dgm:alg type="sp"/>
          <dgm:shape xmlns:r="http://schemas.openxmlformats.org/officeDocument/2006/relationships" type="ellipse" r:blip="">
            <dgm:adjLst/>
          </dgm:shape>
          <dgm:presOf axis="desOrSelf" ptType="node"/>
          <dgm:constrLst/>
          <dgm:ruleLst/>
        </dgm:layoutNode>
        <dgm:layoutNode name="circ1Tx" styleLbl="revTx">
          <dgm:varLst>
            <dgm:chMax val="0"/>
            <dgm:chPref val="0"/>
          </dgm:varLst>
          <dgm:alg type="tx">
            <dgm:param type="txAnchorHorzCh" val="ctr"/>
            <dgm:param type="txAnchorVertCh" val="mid"/>
          </dgm:alg>
          <dgm:shape xmlns:r="http://schemas.openxmlformats.org/officeDocument/2006/relationships" type="rect" r:blip="" hideGeom="1">
            <dgm:adjLst/>
          </dgm:shape>
          <dgm:presOf axis="desOrSelf" ptType="node"/>
          <dgm:constrLst>
            <dgm:constr type="tMarg"/>
            <dgm:constr type="bMarg"/>
            <dgm:constr type="lMarg"/>
            <dgm:constr type="rMarg"/>
            <dgm:constr type="primFontSz" val="20"/>
          </dgm:constrLst>
          <dgm:ruleLst>
            <dgm:rule type="primFontSz" val="5" fact="NaN" max="NaN"/>
          </dgm:ruleLst>
        </dgm:layoutNode>
      </dgm:forEach>
      <dgm:forEach name="Name31" axis="ch ch" ptType="node node" st="2 2" cnt="1 1">
        <dgm:layoutNode name="circ2" styleLbl="vennNode1">
          <dgm:alg type="sp"/>
          <dgm:shape xmlns:r="http://schemas.openxmlformats.org/officeDocument/2006/relationships" type="ellipse" r:blip="">
            <dgm:adjLst/>
          </dgm:shape>
          <dgm:presOf axis="desOrSelf" ptType="node"/>
          <dgm:constrLst/>
          <dgm:ruleLst/>
        </dgm:layoutNode>
        <dgm:layoutNode name="circ2Tx" styleLbl="revTx">
          <dgm:varLst>
            <dgm:chMax val="0"/>
            <dgm:chPref val="0"/>
          </dgm:varLst>
          <dgm:alg type="tx">
            <dgm:param type="txAnchorHorzCh" val="ctr"/>
            <dgm:param type="txAnchorVertCh" val="mid"/>
          </dgm:alg>
          <dgm:shape xmlns:r="http://schemas.openxmlformats.org/officeDocument/2006/relationships" type="rect" r:blip="" hideGeom="1">
            <dgm:adjLst/>
          </dgm:shape>
          <dgm:presOf axis="desOrSelf" ptType="node"/>
          <dgm:constrLst>
            <dgm:constr type="tMarg"/>
            <dgm:constr type="bMarg"/>
            <dgm:constr type="lMarg"/>
            <dgm:constr type="rMarg"/>
            <dgm:constr type="primFontSz" val="20"/>
          </dgm:constrLst>
          <dgm:ruleLst>
            <dgm:rule type="primFontSz" val="5" fact="NaN" max="NaN"/>
          </dgm:ruleLst>
        </dgm:layoutNode>
      </dgm:forEach>
      <dgm:forEach name="Name32" axis="ch ch" ptType="node node" st="2 3" cnt="1 1">
        <dgm:layoutNode name="circ3" styleLbl="vennNode1">
          <dgm:alg type="sp"/>
          <dgm:shape xmlns:r="http://schemas.openxmlformats.org/officeDocument/2006/relationships" type="ellipse" r:blip="">
            <dgm:adjLst/>
          </dgm:shape>
          <dgm:presOf axis="desOrSelf" ptType="node"/>
          <dgm:constrLst/>
          <dgm:ruleLst/>
        </dgm:layoutNode>
        <dgm:layoutNode name="circ3Tx" styleLbl="revTx">
          <dgm:varLst>
            <dgm:chMax val="0"/>
            <dgm:chPref val="0"/>
          </dgm:varLst>
          <dgm:alg type="tx">
            <dgm:param type="txAnchorHorzCh" val="ctr"/>
            <dgm:param type="txAnchorVertCh" val="mid"/>
          </dgm:alg>
          <dgm:shape xmlns:r="http://schemas.openxmlformats.org/officeDocument/2006/relationships" type="rect" r:blip="" hideGeom="1">
            <dgm:adjLst/>
          </dgm:shape>
          <dgm:presOf axis="desOrSelf" ptType="node"/>
          <dgm:constrLst>
            <dgm:constr type="tMarg"/>
            <dgm:constr type="bMarg"/>
            <dgm:constr type="lMarg"/>
            <dgm:constr type="rMarg"/>
            <dgm:constr type="primFontSz" val="20"/>
          </dgm:constrLst>
          <dgm:ruleLst>
            <dgm:rule type="primFontSz" val="5" fact="NaN" max="NaN"/>
          </dgm:ruleLst>
        </dgm:layoutNode>
      </dgm:forEach>
      <dgm:forEach name="Name33" axis="ch ch" ptType="node node" st="2 4" cnt="1 1">
        <dgm:layoutNode name="circ4" styleLbl="vennNode1">
          <dgm:alg type="sp"/>
          <dgm:shape xmlns:r="http://schemas.openxmlformats.org/officeDocument/2006/relationships" type="ellipse" r:blip="">
            <dgm:adjLst/>
          </dgm:shape>
          <dgm:presOf axis="desOrSelf" ptType="nod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presOf axis="desOrSelf" ptType="node"/>
          <dgm:constrLst>
            <dgm:constr type="tMarg"/>
            <dgm:constr type="bMarg"/>
            <dgm:constr type="lMarg"/>
            <dgm:constr type="rMarg"/>
            <dgm:constr type="primFontSz" val="20"/>
          </dgm:constrLst>
          <dgm:ruleLst>
            <dgm:rule type="primFontSz" val="5" fact="NaN" max="NaN"/>
          </dgm:ruleLst>
        </dgm:layoutNode>
      </dgm:forEach>
    </dgm:layoutNode>
    <dgm:layoutNode name="leftComposite">
      <dgm:choose name="Name34">
        <dgm:if name="Name35" axis="ch ch" ptType="node node" st="1 1" cnt="1 0" func="cnt" op="lte" val="1">
          <dgm:alg type="composite">
            <dgm:param type="ar" val="1.3085"/>
          </dgm:alg>
          <dgm:constrLst>
            <dgm:constr type="l" for="ch" forName="childText1_1" refType="w" fact="0.2124"/>
            <dgm:constr type="t" for="ch" forName="childText1_1" refType="h" fact="0"/>
            <dgm:constr type="w" for="ch" forName="childText1_1" refType="w" fact="0.5759"/>
            <dgm:constr type="h" for="ch" forName="childText1_1" refType="h" fact="0.7535"/>
            <dgm:constr type="l" for="ch" forName="ellipse1" refType="w" fact="0"/>
            <dgm:constr type="t" for="ch" forName="ellipse1" refType="h" fact="0.63"/>
            <dgm:constr type="w" for="ch" forName="ellipse1" refType="w" fact="0.2828"/>
            <dgm:constr type="h" for="ch" forName="ellipse1" refType="h" fact="0.37"/>
            <dgm:constr type="l" for="ch" forName="ellipse2" refType="w" fact="0.82"/>
            <dgm:constr type="t" for="ch" forName="ellipse2" refType="h" fact="0.17"/>
            <dgm:constr type="w" for="ch" forName="ellipse2" refType="w" fact="0.1645"/>
            <dgm:constr type="h" for="ch" forName="ellipse2" refType="h" fact="0.2153"/>
          </dgm:constrLst>
        </dgm:if>
        <dgm:if name="Name36" axis="ch ch" ptType="node node" st="1 1" cnt="1 0" func="cnt" op="equ" val="2">
          <dgm:alg type="composite">
            <dgm:param type="ar" val="0.8917"/>
          </dgm:alg>
          <dgm:constrLst>
            <dgm:constr type="l" for="ch" forName="childText1_1" refType="w" fact="0.1864"/>
            <dgm:constr type="t" for="ch" forName="childText1_1" refType="h" fact="0"/>
            <dgm:constr type="w" for="ch" forName="childText1_1" refType="w" fact="0.5055"/>
            <dgm:constr type="h" for="ch" forName="childText1_1" refType="h" fact="0.4507"/>
            <dgm:constr type="l" for="ch" forName="childText1_2" refType="w" fact="0.4945"/>
            <dgm:constr type="t" for="ch" forName="childText1_2" refType="h" fact="0.3929"/>
            <dgm:constr type="w" for="ch" forName="childText1_2" refType="w" fact="0.5055"/>
            <dgm:constr type="h" for="ch" forName="childText1_2" refType="h" fact="0.4507"/>
            <dgm:constr type="l" for="ch" forName="ellipse1" refType="w" fact="0"/>
            <dgm:constr type="t" for="ch" forName="ellipse1" refType="h" fact="0.3768"/>
            <dgm:constr type="w" for="ch" forName="ellipse1" refType="w" fact="0.2482"/>
            <dgm:constr type="h" for="ch" forName="ellipse1" refType="h" fact="0.2213"/>
            <dgm:constr type="l" for="ch" forName="ellipse3" refType="w" fact="0.5474"/>
            <dgm:constr type="t" for="ch" forName="ellipse3" refType="h" fact="0.8712"/>
            <dgm:constr type="w" for="ch" forName="ellipse3" refType="w" fact="0.1444"/>
            <dgm:constr type="h" for="ch" forName="ellipse3" refType="h" fact="0.1288"/>
            <dgm:constr type="l" for="ch" forName="ellipse2" refType="w" fact="0.7333"/>
            <dgm:constr type="t" for="ch" forName="ellipse2" refType="h" fact="0.0887"/>
            <dgm:constr type="w" for="ch" forName="ellipse2" refType="w" fact="0.1444"/>
            <dgm:constr type="h" for="ch" forName="ellipse2" refType="h" fact="0.1288"/>
          </dgm:constrLst>
        </dgm:if>
        <dgm:if name="Name37" axis="ch ch" ptType="node node" st="1 1" cnt="1 0" func="cnt" op="equ" val="3">
          <dgm:alg type="composite">
            <dgm:param type="ar" val="1.0811"/>
          </dgm:alg>
          <dgm:constrLst>
            <dgm:constr type="l" for="ch" forName="childText1_3" refType="w" fact="0.1649"/>
            <dgm:constr type="t" for="ch" forName="childText1_3" refType="h" fact="0.5389"/>
            <dgm:constr type="w" for="ch" forName="childText1_3" refType="w" fact="0.4265"/>
            <dgm:constr type="h" for="ch" forName="childText1_3" refType="h" fact="0.4611"/>
            <dgm:constr type="l" for="ch" forName="childText1_1" refType="w" fact="0.1573"/>
            <dgm:constr type="t" for="ch" forName="childText1_1" refType="h" fact="0"/>
            <dgm:constr type="w" for="ch" forName="childText1_1" refType="w" fact="0.4265"/>
            <dgm:constr type="h" for="ch" forName="childText1_1" refType="h" fact="0.4611"/>
            <dgm:constr type="l" for="ch" forName="childText1_2" refType="w" fact="0.5735"/>
            <dgm:constr type="t" for="ch" forName="childText1_2" refType="h" fact="0.2754"/>
            <dgm:constr type="w" for="ch" forName="childText1_2" refType="w" fact="0.4265"/>
            <dgm:constr type="h" for="ch" forName="childText1_2" refType="h" fact="0.4611"/>
            <dgm:constr type="l" for="ch" forName="ellipse1" refType="w" fact="0"/>
            <dgm:constr type="t" for="ch" forName="ellipse1" refType="h" fact="0.3855"/>
            <dgm:constr type="w" for="ch" forName="ellipse1" refType="w" fact="0.2095"/>
            <dgm:constr type="h" for="ch" forName="ellipse1" refType="h" fact="0.2264"/>
            <dgm:constr type="l" for="ch" forName="ellipse3" refType="w" fact="0.6181"/>
            <dgm:constr type="t" for="ch" forName="ellipse3" refType="h" fact="0.7647"/>
            <dgm:constr type="w" for="ch" forName="ellipse3" refType="w" fact="0.1219"/>
            <dgm:constr type="h" for="ch" forName="ellipse3" refType="h" fact="0.1317"/>
            <dgm:constr type="l" for="ch" forName="ellipse2" refType="w" fact="0.6188"/>
            <dgm:constr type="t" for="ch" forName="ellipse2" refType="h" fact="0.0907"/>
            <dgm:constr type="w" for="ch" forName="ellipse2" refType="w" fact="0.1219"/>
            <dgm:constr type="h" for="ch" forName="ellipse2" refType="h" fact="0.1317"/>
          </dgm:constrLst>
        </dgm:if>
        <dgm:else name="Name38">
          <dgm:alg type="composite">
            <dgm:param type="ar" val="0.9472"/>
          </dgm:alg>
          <dgm:constrLst>
            <dgm:constr type="l" for="ch" forName="childText1_3" refType="w" fact="0"/>
            <dgm:constr type="t" for="ch" forName="childText1_3" refType="h" fact="0.6035"/>
            <dgm:constr type="w" for="ch" forName="childText1_3" refType="w" fact="0.4186"/>
            <dgm:constr type="h" for="ch" forName="childText1_3" refType="h" fact="0.3965"/>
            <dgm:constr type="l" for="ch" forName="childText1_1" refType="w" fact="0.0981"/>
            <dgm:constr type="t" for="ch" forName="childText1_1" refType="h" fact="0"/>
            <dgm:constr type="w" for="ch" forName="childText1_1" refType="w" fact="0.4186"/>
            <dgm:constr type="h" for="ch" forName="childText1_1" refType="h" fact="0.3965"/>
            <dgm:constr type="l" for="ch" forName="childText1_2" refType="w" fact="0.5385"/>
            <dgm:constr type="t" for="ch" forName="childText1_2" refType="h" fact="0.1304"/>
            <dgm:constr type="w" for="ch" forName="childText1_2" refType="w" fact="0.4186"/>
            <dgm:constr type="h" for="ch" forName="childText1_2" refType="h" fact="0.3965"/>
            <dgm:constr type="l" for="ch" forName="ellipse4" refType="w" fact="0.3222"/>
            <dgm:constr type="t" for="ch" forName="ellipse4" refType="h" fact="0.4232"/>
            <dgm:constr type="w" for="ch" forName="ellipse4" refType="w" fact="0.2056"/>
            <dgm:constr type="h" for="ch" forName="ellipse4" refType="h" fact="0.1947"/>
            <dgm:constr type="l" for="ch" forName="ellipse1" refType="w" fact="0.1489"/>
            <dgm:constr type="t" for="ch" forName="ellipse1" refType="h" fact="0.4502"/>
            <dgm:constr type="w" for="ch" forName="ellipse1" refType="w" fact="0.1196"/>
            <dgm:constr type="h" for="ch" forName="ellipse1" refType="h" fact="0.1133"/>
            <dgm:constr type="l" for="ch" forName="ellipse2" refType="w" fact="0.5384"/>
            <dgm:constr type="t" for="ch" forName="ellipse2" refType="h" fact="0.0124"/>
            <dgm:constr type="w" for="ch" forName="ellipse2" refType="w" fact="0.1196"/>
            <dgm:constr type="h" for="ch" forName="ellipse2" refType="h" fact="0.1133"/>
            <dgm:constr type="l" for="ch" forName="childText1_4" refType="w" fact="0.4625"/>
            <dgm:constr type="t" for="ch" forName="childText1_4" refType="h" fact="0.5719"/>
            <dgm:constr type="w" for="ch" forName="childText1_4" refType="w" fact="0.4186"/>
            <dgm:constr type="h" for="ch" forName="childText1_4" refType="h" fact="0.3965"/>
            <dgm:constr type="l" for="ch" forName="ellipse3" refType="w" fact="0.8804"/>
            <dgm:constr type="t" for="ch" forName="ellipse3" refType="h" fact="0.5329"/>
            <dgm:constr type="w" for="ch" forName="ellipse3" refType="w" fact="0.1196"/>
            <dgm:constr type="h" for="ch" forName="ellipse3" refType="h" fact="0.1133"/>
            <dgm:constr type="l" for="ch" forName="ellipse5" refType="w" fact="0.0146"/>
            <dgm:constr type="t" for="ch" forName="ellipse5" refType="h" fact="0.5228"/>
            <dgm:constr type="w" for="ch" forName="ellipse5" refType="w" fact="0.0899"/>
            <dgm:constr type="h" for="ch" forName="ellipse5" refType="h" fact="0.0851"/>
          </dgm:constrLst>
        </dgm:else>
      </dgm:choose>
      <dgm:forEach name="Name39" axis="ch ch" ptType="node node" st="1 1" cnt="1 1">
        <dgm:layoutNode name="childText1_1" styleLbl="vennNode1">
          <dgm:varLst>
            <dgm:chMax val="0"/>
            <dgm:chPref val="0"/>
          </dgm:varLst>
          <dgm:alg type="tx"/>
          <dgm:shape xmlns:r="http://schemas.openxmlformats.org/officeDocument/2006/relationships" type="ellipse"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ellipse1" styleLbl="vennNode1">
          <dgm:alg type="sp"/>
          <dgm:shape xmlns:r="http://schemas.openxmlformats.org/officeDocument/2006/relationships" type="ellipse" r:blip="">
            <dgm:adjLst/>
          </dgm:shape>
          <dgm:presOf/>
        </dgm:layoutNode>
        <dgm:layoutNode name="ellipse2" styleLbl="vennNode1">
          <dgm:alg type="sp"/>
          <dgm:shape xmlns:r="http://schemas.openxmlformats.org/officeDocument/2006/relationships" type="ellipse" r:blip="">
            <dgm:adjLst/>
          </dgm:shape>
          <dgm:presOf/>
        </dgm:layoutNode>
      </dgm:forEach>
      <dgm:forEach name="Name40" axis="ch ch" ptType="node node" st="1 2" cnt="1 1">
        <dgm:layoutNode name="childText1_2" styleLbl="vennNode1">
          <dgm:varLst>
            <dgm:chMax val="0"/>
            <dgm:chPref val="0"/>
          </dgm:varLst>
          <dgm:alg type="tx"/>
          <dgm:shape xmlns:r="http://schemas.openxmlformats.org/officeDocument/2006/relationships" type="ellipse"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ellipse3" styleLbl="vennNode1">
          <dgm:alg type="sp"/>
          <dgm:shape xmlns:r="http://schemas.openxmlformats.org/officeDocument/2006/relationships" type="ellipse" r:blip="">
            <dgm:adjLst/>
          </dgm:shape>
          <dgm:presOf/>
        </dgm:layoutNode>
      </dgm:forEach>
      <dgm:forEach name="Name41" axis="ch ch" ptType="node node" st="1 3" cnt="1 1">
        <dgm:layoutNode name="childText1_3" styleLbl="vennNode1">
          <dgm:varLst>
            <dgm:chMax val="0"/>
            <dgm:chPref val="0"/>
          </dgm:varLst>
          <dgm:alg type="tx"/>
          <dgm:shape xmlns:r="http://schemas.openxmlformats.org/officeDocument/2006/relationships" type="ellipse"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dgm:forEach name="Name42" axis="ch ch" ptType="node node" st="1 4" cnt="1 1">
        <dgm:layoutNode name="childText1_4" styleLbl="vennNode1">
          <dgm:varLst>
            <dgm:chMax val="0"/>
            <dgm:chPref val="0"/>
          </dgm:varLst>
          <dgm:alg type="tx"/>
          <dgm:shape xmlns:r="http://schemas.openxmlformats.org/officeDocument/2006/relationships" type="ellipse"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ellipse4" styleLbl="vennNode1">
          <dgm:alg type="sp"/>
          <dgm:shape xmlns:r="http://schemas.openxmlformats.org/officeDocument/2006/relationships" type="ellipse" r:blip="">
            <dgm:adjLst/>
          </dgm:shape>
          <dgm:presOf/>
        </dgm:layoutNode>
        <dgm:layoutNode name="ellipse5" styleLbl="vennNode1">
          <dgm:alg type="sp"/>
          <dgm:shape xmlns:r="http://schemas.openxmlformats.org/officeDocument/2006/relationships" type="ellipse" r:blip="">
            <dgm:adjLst/>
          </dgm:shape>
          <dgm:presOf/>
        </dgm:layoutNode>
      </dgm:forEach>
    </dgm:layoutNode>
    <dgm:choose name="Name43">
      <dgm:if name="Name44" axis="ch ch" ptType="node node" st="3 1" cnt="1 0" func="cnt" op="gte" val="1">
        <dgm:layoutNode name="rightChild">
          <dgm:varLst>
            <dgm:chMax val="0"/>
            <dgm:chPref val="0"/>
          </dgm:varLst>
          <dgm:alg type="tx"/>
          <dgm:shape xmlns:r="http://schemas.openxmlformats.org/officeDocument/2006/relationships" type="ellipse" r:blip="">
            <dgm:adjLst/>
          </dgm:shape>
          <dgm:presOf axis="ch des"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5"/>
    </dgm:choose>
    <dgm:layoutNode name="parentText1" styleLbl="revTx">
      <dgm:varLst>
        <dgm:chMax val="4"/>
        <dgm:chPref val="3"/>
        <dgm:bulletEnabled val="1"/>
      </dgm:varLst>
      <dgm:alg type="tx"/>
      <dgm:shape xmlns:r="http://schemas.openxmlformats.org/officeDocument/2006/relationships" type="rect" r:blip="">
        <dgm:adjLst/>
      </dgm:shape>
      <dgm:presOf axis="ch 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21T12:20:15.643"/>
    </inkml:context>
    <inkml:brush xml:id="br0">
      <inkml:brushProperty name="width" value="0.3" units="cm"/>
      <inkml:brushProperty name="height" value="0.6" units="cm"/>
      <inkml:brushProperty name="color" value="#FFFFFF"/>
      <inkml:brushProperty name="tip" value="rectangle"/>
      <inkml:brushProperty name="rasterOp" value="maskPen"/>
      <inkml:brushProperty name="ignorePressure" value="1"/>
    </inkml:brush>
  </inkml:definitions>
  <inkml:trace contextRef="#ctx0" brushRef="#br0">1 0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5-21T12:20:22.978"/>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45E994B-5F30-4318-A3E3-CF76365D2B34}" type="datetimeFigureOut">
              <a:rPr lang="zh-CN" altLang="en-US" smtClean="0"/>
              <a:t>2022/6/6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2B1FB63-EC33-4A6C-B807-9782DF1CB042}"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2B1FB63-EC33-4A6C-B807-9782DF1CB042}" type="slidenum">
              <a:rPr lang="zh-CN" altLang="en-US" smtClean="0"/>
              <a:t>1</a:t>
            </a:fld>
            <a:endParaRPr lang="zh-CN" altLang="en-US"/>
          </a:p>
        </p:txBody>
      </p:sp>
    </p:spTree>
    <p:extLst>
      <p:ext uri="{BB962C8B-B14F-4D97-AF65-F5344CB8AC3E}">
        <p14:creationId xmlns:p14="http://schemas.microsoft.com/office/powerpoint/2010/main" val="27193253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2B1FB63-EC33-4A6C-B807-9782DF1CB042}" type="slidenum">
              <a:rPr lang="zh-CN" altLang="en-US" smtClean="0"/>
              <a:t>24</a:t>
            </a:fld>
            <a:endParaRPr lang="zh-CN" altLang="en-US"/>
          </a:p>
        </p:txBody>
      </p:sp>
    </p:spTree>
    <p:extLst>
      <p:ext uri="{BB962C8B-B14F-4D97-AF65-F5344CB8AC3E}">
        <p14:creationId xmlns:p14="http://schemas.microsoft.com/office/powerpoint/2010/main" val="39455694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2B1FB63-EC33-4A6C-B807-9782DF1CB042}" type="slidenum">
              <a:rPr lang="zh-CN" altLang="en-US" smtClean="0"/>
              <a:t>25</a:t>
            </a:fld>
            <a:endParaRPr lang="zh-CN" altLang="en-US"/>
          </a:p>
        </p:txBody>
      </p:sp>
    </p:spTree>
    <p:extLst>
      <p:ext uri="{BB962C8B-B14F-4D97-AF65-F5344CB8AC3E}">
        <p14:creationId xmlns:p14="http://schemas.microsoft.com/office/powerpoint/2010/main" val="30319512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2B1FB63-EC33-4A6C-B807-9782DF1CB042}" type="slidenum">
              <a:rPr lang="zh-CN" altLang="en-US" smtClean="0"/>
              <a:t>40</a:t>
            </a:fld>
            <a:endParaRPr lang="zh-CN" altLang="en-US"/>
          </a:p>
        </p:txBody>
      </p:sp>
    </p:spTree>
    <p:extLst>
      <p:ext uri="{BB962C8B-B14F-4D97-AF65-F5344CB8AC3E}">
        <p14:creationId xmlns:p14="http://schemas.microsoft.com/office/powerpoint/2010/main" val="10224080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背景：第一个、从每周的观察池，如何筛选出 推荐的基金；观察池（外部的数据）到核心池的（量化打分算法结合投资池表现、商业条件情况，用于对外推荐组合的构成）； 建议把 每个策略的前十名放在一个表格中。 第二个、加入分节</a:t>
            </a:r>
            <a:r>
              <a:rPr lang="en-US" altLang="zh-CN" dirty="0"/>
              <a:t>PPT</a:t>
            </a:r>
            <a:r>
              <a:rPr lang="zh-CN" altLang="en-US" dirty="0"/>
              <a:t>分开。</a:t>
            </a:r>
            <a:endParaRPr lang="en-US" altLang="zh-CN" dirty="0"/>
          </a:p>
          <a:p>
            <a:r>
              <a:rPr lang="zh-CN" altLang="en-US" dirty="0"/>
              <a:t>第三、  </a:t>
            </a:r>
            <a:endParaRPr lang="en-US" altLang="zh-CN" dirty="0"/>
          </a:p>
          <a:p>
            <a:r>
              <a:rPr lang="zh-CN" altLang="en-US" dirty="0"/>
              <a:t>第二个模型的适用性：用于比较相似策略；（同时点起止）； </a:t>
            </a:r>
            <a:endParaRPr lang="en-US" altLang="zh-CN" dirty="0"/>
          </a:p>
          <a:p>
            <a:r>
              <a:rPr lang="en-US" altLang="zh-CN" dirty="0"/>
              <a:t> </a:t>
            </a:r>
            <a:r>
              <a:rPr lang="zh-CN" altLang="en-US" dirty="0"/>
              <a:t>量化中性类策略，可以在任何时间段、任何长短比较（风险敞口</a:t>
            </a:r>
            <a:r>
              <a:rPr lang="en-US" altLang="zh-CN" dirty="0"/>
              <a:t>20</a:t>
            </a:r>
            <a:r>
              <a:rPr lang="zh-CN" altLang="en-US" dirty="0"/>
              <a:t>内）；</a:t>
            </a:r>
            <a:endParaRPr lang="en-US" altLang="zh-CN" dirty="0"/>
          </a:p>
          <a:p>
            <a:endParaRPr lang="en-US" altLang="zh-CN" dirty="0"/>
          </a:p>
          <a:p>
            <a:r>
              <a:rPr lang="zh-CN" altLang="en-US" dirty="0"/>
              <a:t>第二个模型的前面、后面，提这种方法的适用性、好处、不足的地方。</a:t>
            </a:r>
            <a:endParaRPr lang="en-US" altLang="zh-CN" dirty="0"/>
          </a:p>
          <a:p>
            <a:r>
              <a:rPr lang="zh-CN" altLang="en-US" dirty="0"/>
              <a:t> 好处：可以长短对比，可以挖掘新秀；不需要等到运行周期比较长才比较区间收益；弥补区间指标的反映信息的不足，从整体策略找        </a:t>
            </a:r>
            <a:endParaRPr lang="en-US" altLang="zh-CN" dirty="0"/>
          </a:p>
          <a:p>
            <a:r>
              <a:rPr lang="zh-CN" altLang="en-US" dirty="0"/>
              <a:t>不足： 和市场相关性比较高的策略需要注意模型使用的适用性。</a:t>
            </a:r>
            <a:endParaRPr lang="en-US" altLang="zh-CN" dirty="0"/>
          </a:p>
          <a:p>
            <a:endParaRPr lang="en-US" altLang="zh-CN" dirty="0"/>
          </a:p>
          <a:p>
            <a:r>
              <a:rPr lang="zh-CN" altLang="en-US" dirty="0"/>
              <a:t>系数的意义：历史平均来看，每周所能带来净值增长的数值。</a:t>
            </a:r>
            <a:endParaRPr lang="en-US" altLang="zh-CN" dirty="0"/>
          </a:p>
          <a:p>
            <a:endParaRPr lang="en-US" altLang="zh-CN" dirty="0"/>
          </a:p>
          <a:p>
            <a:endParaRPr lang="zh-CN" altLang="en-US" dirty="0"/>
          </a:p>
        </p:txBody>
      </p:sp>
      <p:sp>
        <p:nvSpPr>
          <p:cNvPr id="4" name="灯片编号占位符 3"/>
          <p:cNvSpPr>
            <a:spLocks noGrp="1"/>
          </p:cNvSpPr>
          <p:nvPr>
            <p:ph type="sldNum" sz="quarter" idx="5"/>
          </p:nvPr>
        </p:nvSpPr>
        <p:spPr/>
        <p:txBody>
          <a:bodyPr/>
          <a:lstStyle/>
          <a:p>
            <a:fld id="{E2B1FB63-EC33-4A6C-B807-9782DF1CB042}" type="slidenum">
              <a:rPr lang="zh-CN" altLang="en-US" smtClean="0"/>
              <a:t>3</a:t>
            </a:fld>
            <a:endParaRPr lang="zh-CN" altLang="en-US"/>
          </a:p>
        </p:txBody>
      </p:sp>
    </p:spTree>
    <p:extLst>
      <p:ext uri="{BB962C8B-B14F-4D97-AF65-F5344CB8AC3E}">
        <p14:creationId xmlns:p14="http://schemas.microsoft.com/office/powerpoint/2010/main" val="16526400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endParaRPr lang="zh-CN" altLang="en-US" dirty="0"/>
          </a:p>
        </p:txBody>
      </p:sp>
      <p:sp>
        <p:nvSpPr>
          <p:cNvPr id="4" name="灯片编号占位符 3"/>
          <p:cNvSpPr>
            <a:spLocks noGrp="1"/>
          </p:cNvSpPr>
          <p:nvPr>
            <p:ph type="sldNum" sz="quarter" idx="5"/>
          </p:nvPr>
        </p:nvSpPr>
        <p:spPr/>
        <p:txBody>
          <a:bodyPr/>
          <a:lstStyle/>
          <a:p>
            <a:fld id="{E2B1FB63-EC33-4A6C-B807-9782DF1CB042}" type="slidenum">
              <a:rPr lang="zh-CN" altLang="en-US" smtClean="0"/>
              <a:t>4</a:t>
            </a:fld>
            <a:endParaRPr lang="zh-CN" altLang="en-US"/>
          </a:p>
        </p:txBody>
      </p:sp>
    </p:spTree>
    <p:extLst>
      <p:ext uri="{BB962C8B-B14F-4D97-AF65-F5344CB8AC3E}">
        <p14:creationId xmlns:p14="http://schemas.microsoft.com/office/powerpoint/2010/main" val="34709221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2B1FB63-EC33-4A6C-B807-9782DF1CB042}" type="slidenum">
              <a:rPr lang="zh-CN" altLang="en-US" smtClean="0"/>
              <a:t>5</a:t>
            </a:fld>
            <a:endParaRPr lang="zh-CN" altLang="en-US"/>
          </a:p>
        </p:txBody>
      </p:sp>
    </p:spTree>
    <p:extLst>
      <p:ext uri="{BB962C8B-B14F-4D97-AF65-F5344CB8AC3E}">
        <p14:creationId xmlns:p14="http://schemas.microsoft.com/office/powerpoint/2010/main" val="38434733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2B1FB63-EC33-4A6C-B807-9782DF1CB042}" type="slidenum">
              <a:rPr lang="zh-CN" altLang="en-US" smtClean="0"/>
              <a:t>19</a:t>
            </a:fld>
            <a:endParaRPr lang="zh-CN" altLang="en-US"/>
          </a:p>
        </p:txBody>
      </p:sp>
    </p:spTree>
    <p:extLst>
      <p:ext uri="{BB962C8B-B14F-4D97-AF65-F5344CB8AC3E}">
        <p14:creationId xmlns:p14="http://schemas.microsoft.com/office/powerpoint/2010/main" val="13504836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2B1FB63-EC33-4A6C-B807-9782DF1CB042}" type="slidenum">
              <a:rPr lang="zh-CN" altLang="en-US" smtClean="0"/>
              <a:t>20</a:t>
            </a:fld>
            <a:endParaRPr lang="zh-CN" altLang="en-US"/>
          </a:p>
        </p:txBody>
      </p:sp>
    </p:spTree>
    <p:extLst>
      <p:ext uri="{BB962C8B-B14F-4D97-AF65-F5344CB8AC3E}">
        <p14:creationId xmlns:p14="http://schemas.microsoft.com/office/powerpoint/2010/main" val="11628639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2B1FB63-EC33-4A6C-B807-9782DF1CB042}" type="slidenum">
              <a:rPr lang="zh-CN" altLang="en-US" smtClean="0"/>
              <a:t>21</a:t>
            </a:fld>
            <a:endParaRPr lang="zh-CN" altLang="en-US"/>
          </a:p>
        </p:txBody>
      </p:sp>
    </p:spTree>
    <p:extLst>
      <p:ext uri="{BB962C8B-B14F-4D97-AF65-F5344CB8AC3E}">
        <p14:creationId xmlns:p14="http://schemas.microsoft.com/office/powerpoint/2010/main" val="3321881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2B1FB63-EC33-4A6C-B807-9782DF1CB042}" type="slidenum">
              <a:rPr lang="zh-CN" altLang="en-US" smtClean="0"/>
              <a:t>22</a:t>
            </a:fld>
            <a:endParaRPr lang="zh-CN" altLang="en-US"/>
          </a:p>
        </p:txBody>
      </p:sp>
    </p:spTree>
    <p:extLst>
      <p:ext uri="{BB962C8B-B14F-4D97-AF65-F5344CB8AC3E}">
        <p14:creationId xmlns:p14="http://schemas.microsoft.com/office/powerpoint/2010/main" val="12336322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2B1FB63-EC33-4A6C-B807-9782DF1CB042}" type="slidenum">
              <a:rPr lang="zh-CN" altLang="en-US" smtClean="0"/>
              <a:t>23</a:t>
            </a:fld>
            <a:endParaRPr lang="zh-CN" altLang="en-US"/>
          </a:p>
        </p:txBody>
      </p:sp>
    </p:spTree>
    <p:extLst>
      <p:ext uri="{BB962C8B-B14F-4D97-AF65-F5344CB8AC3E}">
        <p14:creationId xmlns:p14="http://schemas.microsoft.com/office/powerpoint/2010/main" val="18095824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4" name="动作按钮: 自定义 3">
            <a:hlinkClick r:id="rId2" action="ppaction://hlinksldjump" highlightClick="1"/>
          </p:cNvPr>
          <p:cNvSpPr/>
          <p:nvPr userDrawn="1"/>
        </p:nvSpPr>
        <p:spPr>
          <a:xfrm>
            <a:off x="10210800" y="245666"/>
            <a:ext cx="1871133" cy="499400"/>
          </a:xfrm>
          <a:prstGeom prst="actionButtonBlank">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2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360000" y="288000"/>
            <a:ext cx="8916522" cy="480131"/>
          </a:xfrm>
          <a:prstGeom prst="rect">
            <a:avLst/>
          </a:prstGeom>
        </p:spPr>
        <p:txBody>
          <a:bodyPr wrap="square" anchor="b">
            <a:spAutoFit/>
          </a:bodyPr>
          <a:lstStyle>
            <a:lvl1pPr algn="l">
              <a:defRPr sz="2800">
                <a:solidFill>
                  <a:schemeClr val="bg1"/>
                </a:solidFill>
                <a:latin typeface="微软雅黑" panose="020B0503020204020204" pitchFamily="34" charset="-122"/>
                <a:ea typeface="微软雅黑" panose="020B0503020204020204" pitchFamily="34" charset="-122"/>
              </a:defRPr>
            </a:lvl1pPr>
          </a:lstStyle>
          <a:p>
            <a:r>
              <a:rPr lang="zh-CN" altLang="en-US"/>
              <a:t>单击此处编辑母版标题样式</a:t>
            </a:r>
          </a:p>
        </p:txBody>
      </p:sp>
      <p:sp>
        <p:nvSpPr>
          <p:cNvPr id="4" name="日期占位符 3"/>
          <p:cNvSpPr>
            <a:spLocks noGrp="1"/>
          </p:cNvSpPr>
          <p:nvPr>
            <p:ph type="dt" sz="half" idx="10"/>
          </p:nvPr>
        </p:nvSpPr>
        <p:spPr/>
        <p:txBody>
          <a:bodyPr/>
          <a:lstStyle/>
          <a:p>
            <a:endParaRPr lang="zh-CN" altLang="en-US" dirty="0"/>
          </a:p>
        </p:txBody>
      </p:sp>
      <p:sp>
        <p:nvSpPr>
          <p:cNvPr id="5" name="页脚占位符 4"/>
          <p:cNvSpPr>
            <a:spLocks noGrp="1"/>
          </p:cNvSpPr>
          <p:nvPr>
            <p:ph type="ftr" sz="quarter" idx="11"/>
          </p:nvPr>
        </p:nvSpPr>
        <p:spPr/>
        <p:txBody>
          <a:bodyPr/>
          <a:lstStyle/>
          <a:p>
            <a:endParaRPr lang="zh-CN" altLang="en-US" dirty="0"/>
          </a:p>
        </p:txBody>
      </p:sp>
      <p:sp>
        <p:nvSpPr>
          <p:cNvPr id="6" name="灯片编号占位符 5"/>
          <p:cNvSpPr>
            <a:spLocks noGrp="1"/>
          </p:cNvSpPr>
          <p:nvPr>
            <p:ph type="sldNum" sz="quarter" idx="12"/>
          </p:nvPr>
        </p:nvSpPr>
        <p:spPr/>
        <p:txBody>
          <a:bodyPr/>
          <a:lstStyle/>
          <a:p>
            <a:fld id="{5074E880-32F8-4D80-BA9B-CBBE18C8B9D1}" type="slidenum">
              <a:rPr lang="zh-CN" altLang="en-US" smtClean="0"/>
              <a:t>‹#›</a:t>
            </a:fld>
            <a:endParaRPr lang="zh-CN" altLang="en-US"/>
          </a:p>
        </p:txBody>
      </p:sp>
    </p:spTree>
    <p:extLst>
      <p:ext uri="{BB962C8B-B14F-4D97-AF65-F5344CB8AC3E}">
        <p14:creationId xmlns:p14="http://schemas.microsoft.com/office/powerpoint/2010/main" val="35757508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lvl="0"/>
            <a:endParaRPr lang="zh-CN" altLang="en-US"/>
          </a:p>
        </p:txBody>
      </p:sp>
      <p:sp>
        <p:nvSpPr>
          <p:cNvPr id="3" name="页脚占位符 2"/>
          <p:cNvSpPr>
            <a:spLocks noGrp="1"/>
          </p:cNvSpPr>
          <p:nvPr>
            <p:ph type="ftr" sz="quarter" idx="11"/>
          </p:nvPr>
        </p:nvSpPr>
        <p:spPr/>
        <p:txBody>
          <a:bodyPr/>
          <a:lstStyle/>
          <a:p>
            <a:pPr lvl="0"/>
            <a:endParaRPr lang="zh-CN"/>
          </a:p>
        </p:txBody>
      </p:sp>
      <p:sp>
        <p:nvSpPr>
          <p:cNvPr id="4" name="灯片编号占位符 3"/>
          <p:cNvSpPr>
            <a:spLocks noGrp="1"/>
          </p:cNvSpPr>
          <p:nvPr>
            <p:ph type="sldNum" sz="quarter" idx="12"/>
          </p:nvPr>
        </p:nvSpPr>
        <p:spPr/>
        <p:txBody>
          <a:bodyPr/>
          <a:lstStyle/>
          <a:p>
            <a:pPr lvl="0"/>
            <a:fld id="{9A0DB2DC-4C9A-4742-B13C-FB6460FD3503}" type="slidenum">
              <a:rPr lang="en-US" altLang="zh-CN"/>
              <a:t>‹#›</a:t>
            </a:fld>
            <a:endParaRPr lang="zh-CN"/>
          </a:p>
        </p:txBody>
      </p:sp>
    </p:spTree>
    <p:extLst>
      <p:ext uri="{BB962C8B-B14F-4D97-AF65-F5344CB8AC3E}">
        <p14:creationId xmlns:p14="http://schemas.microsoft.com/office/powerpoint/2010/main" val="2250396521"/>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obj">
  <p:cSld name="2_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D8ACF6-3558-47C8-8A60-F9EDAA606FB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9A3EF8D-4884-4FD6-92A2-D32B4B88CEAD}"/>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87A15296-33DA-4067-ACA1-DA577B74B022}"/>
              </a:ext>
            </a:extLst>
          </p:cNvPr>
          <p:cNvSpPr>
            <a:spLocks noGrp="1"/>
          </p:cNvSpPr>
          <p:nvPr>
            <p:ph type="dt" sz="half" idx="10"/>
          </p:nvPr>
        </p:nvSpPr>
        <p:spPr/>
        <p:txBody>
          <a:bodyPr/>
          <a:lstStyle/>
          <a:p>
            <a:fld id="{1EA907CE-F102-4EC3-AAF3-37D8236F930E}" type="datetimeFigureOut">
              <a:rPr lang="zh-CN" altLang="en-US" smtClean="0"/>
              <a:t>2022/6/6</a:t>
            </a:fld>
            <a:endParaRPr lang="zh-CN" altLang="en-US"/>
          </a:p>
        </p:txBody>
      </p:sp>
      <p:sp>
        <p:nvSpPr>
          <p:cNvPr id="5" name="页脚占位符 4">
            <a:extLst>
              <a:ext uri="{FF2B5EF4-FFF2-40B4-BE49-F238E27FC236}">
                <a16:creationId xmlns:a16="http://schemas.microsoft.com/office/drawing/2014/main" id="{BA0DAED7-C094-4A9A-B381-AC8283D37DC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41ED02D-C34C-4F68-B96A-1EC52B309173}"/>
              </a:ext>
            </a:extLst>
          </p:cNvPr>
          <p:cNvSpPr>
            <a:spLocks noGrp="1"/>
          </p:cNvSpPr>
          <p:nvPr>
            <p:ph type="sldNum" sz="quarter" idx="12"/>
          </p:nvPr>
        </p:nvSpPr>
        <p:spPr/>
        <p:txBody>
          <a:bodyPr/>
          <a:lstStyle/>
          <a:p>
            <a:fld id="{E2F1EC77-E55F-4714-83AE-2A99CD795F7D}" type="slidenum">
              <a:rPr lang="zh-CN" altLang="en-US" smtClean="0"/>
              <a:t>‹#›</a:t>
            </a:fld>
            <a:endParaRPr lang="zh-CN" altLang="en-US"/>
          </a:p>
        </p:txBody>
      </p:sp>
    </p:spTree>
    <p:extLst>
      <p:ext uri="{BB962C8B-B14F-4D97-AF65-F5344CB8AC3E}">
        <p14:creationId xmlns:p14="http://schemas.microsoft.com/office/powerpoint/2010/main" val="325212350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矩形 6"/>
          <p:cNvSpPr/>
          <p:nvPr userDrawn="1"/>
        </p:nvSpPr>
        <p:spPr>
          <a:xfrm>
            <a:off x="-600" y="0"/>
            <a:ext cx="12193200" cy="6858000"/>
          </a:xfrm>
          <a:prstGeom prst="rect">
            <a:avLst/>
          </a:prstGeom>
          <a:gradFill flip="none" rotWithShape="1">
            <a:gsLst>
              <a:gs pos="0">
                <a:srgbClr val="A5A5A5">
                  <a:lumMod val="0"/>
                  <a:lumOff val="100000"/>
                </a:srgbClr>
              </a:gs>
              <a:gs pos="35000">
                <a:srgbClr val="A5A5A5">
                  <a:lumMod val="0"/>
                  <a:lumOff val="100000"/>
                </a:srgbClr>
              </a:gs>
              <a:gs pos="100000">
                <a:srgbClr val="E5E5E5"/>
              </a:gs>
            </a:gsLst>
            <a:path path="circle">
              <a:fillToRect l="50000" t="50000" r="50000" b="50000"/>
            </a:path>
            <a:tileRect/>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8" name="矩形 7"/>
          <p:cNvSpPr/>
          <p:nvPr userDrawn="1"/>
        </p:nvSpPr>
        <p:spPr>
          <a:xfrm>
            <a:off x="-1200" y="144000"/>
            <a:ext cx="12193200" cy="720000"/>
          </a:xfrm>
          <a:prstGeom prst="rect">
            <a:avLst/>
          </a:prstGeom>
          <a:gradFill flip="none" rotWithShape="1">
            <a:gsLst>
              <a:gs pos="0">
                <a:srgbClr val="1D8EFF">
                  <a:shade val="30000"/>
                  <a:satMod val="115000"/>
                </a:srgbClr>
              </a:gs>
              <a:gs pos="100000">
                <a:srgbClr val="1D8EFF">
                  <a:shade val="67500"/>
                  <a:satMod val="115000"/>
                </a:srgbClr>
              </a:gs>
            </a:gsLst>
            <a:lin ang="16200000" scaled="1"/>
            <a:tileRect/>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cs typeface="+mn-cs"/>
            </a:endParaRPr>
          </a:p>
        </p:txBody>
      </p:sp>
      <p:sp>
        <p:nvSpPr>
          <p:cNvPr id="9" name="矩形 8"/>
          <p:cNvSpPr/>
          <p:nvPr userDrawn="1"/>
        </p:nvSpPr>
        <p:spPr>
          <a:xfrm>
            <a:off x="0" y="6786000"/>
            <a:ext cx="12193200" cy="72000"/>
          </a:xfrm>
          <a:prstGeom prst="rect">
            <a:avLst/>
          </a:prstGeom>
          <a:solidFill>
            <a:srgbClr val="F7941D"/>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1" name="矩形 10"/>
          <p:cNvSpPr/>
          <p:nvPr userDrawn="1"/>
        </p:nvSpPr>
        <p:spPr>
          <a:xfrm>
            <a:off x="0" y="0"/>
            <a:ext cx="12193200" cy="144000"/>
          </a:xfrm>
          <a:prstGeom prst="rect">
            <a:avLst/>
          </a:prstGeom>
          <a:solidFill>
            <a:srgbClr val="0054A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3" name="矩形 12"/>
          <p:cNvSpPr/>
          <p:nvPr userDrawn="1"/>
        </p:nvSpPr>
        <p:spPr>
          <a:xfrm>
            <a:off x="0" y="864000"/>
            <a:ext cx="12193200" cy="18000"/>
          </a:xfrm>
          <a:prstGeom prst="rect">
            <a:avLst/>
          </a:prstGeom>
          <a:solidFill>
            <a:srgbClr val="F7941D"/>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2" name="标题占位符 1"/>
          <p:cNvSpPr>
            <a:spLocks noGrp="1"/>
          </p:cNvSpPr>
          <p:nvPr>
            <p:ph type="title"/>
          </p:nvPr>
        </p:nvSpPr>
        <p:spPr>
          <a:xfrm>
            <a:off x="360000" y="288000"/>
            <a:ext cx="9720155" cy="432000"/>
          </a:xfrm>
          <a:prstGeom prst="rect">
            <a:avLst/>
          </a:prstGeom>
          <a:noFill/>
        </p:spPr>
        <p:txBody>
          <a:bodyPr wrap="none" lIns="0" tIns="0" rIns="0" bIns="0" rtlCol="0" anchor="ctr" anchorCtr="0">
            <a:noAutofit/>
          </a:bodyPr>
          <a:lstStyle/>
          <a:p>
            <a:pPr marL="0" lvl="0">
              <a:lnSpc>
                <a:spcPct val="100000"/>
              </a:lnSpc>
            </a:pPr>
            <a:r>
              <a:rPr lang="zh-CN" altLang="en-US" dirty="0"/>
              <a:t>单击此处编辑母版标题样式</a:t>
            </a:r>
          </a:p>
        </p:txBody>
      </p:sp>
      <p:pic>
        <p:nvPicPr>
          <p:cNvPr id="12" name="图片 11" descr="logo 组合白色"/>
          <p:cNvPicPr>
            <a:picLocks noChangeAspect="1"/>
          </p:cNvPicPr>
          <p:nvPr userDrawn="1"/>
        </p:nvPicPr>
        <p:blipFill>
          <a:blip r:embed="rId7"/>
          <a:stretch>
            <a:fillRect/>
          </a:stretch>
        </p:blipFill>
        <p:spPr>
          <a:xfrm>
            <a:off x="9838055" y="208825"/>
            <a:ext cx="2189480" cy="498475"/>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4" r:id="rId4"/>
    <p:sldLayoutId id="2147483656" r:id="rId5"/>
  </p:sldLayoutIdLst>
  <p:txStyles>
    <p:titleStyle>
      <a:lvl1pPr algn="l" defTabSz="914400" rtl="0" eaLnBrk="1" latinLnBrk="0" hangingPunct="1">
        <a:lnSpc>
          <a:spcPct val="90000"/>
        </a:lnSpc>
        <a:spcBef>
          <a:spcPct val="0"/>
        </a:spcBef>
        <a:buNone/>
        <a:defRPr lang="zh-CN" altLang="en-US" sz="2800" kern="1200" dirty="0">
          <a:solidFill>
            <a:schemeClr val="bg1">
              <a:lumMod val="9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3.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1.xml"/><Relationship Id="rId1" Type="http://schemas.openxmlformats.org/officeDocument/2006/relationships/slideLayout" Target="../slideLayouts/slideLayout4.xml"/><Relationship Id="rId5" Type="http://schemas.openxmlformats.org/officeDocument/2006/relationships/image" Target="../media/image7.png"/><Relationship Id="rId4" Type="http://schemas.openxmlformats.org/officeDocument/2006/relationships/image" Target="../media/image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customXml" Target="../ink/ink1.xml"/><Relationship Id="rId7" Type="http://schemas.openxmlformats.org/officeDocument/2006/relationships/customXml" Target="../ink/ink2.xml"/><Relationship Id="rId2" Type="http://schemas.openxmlformats.org/officeDocument/2006/relationships/image" Target="../media/image14.png"/><Relationship Id="rId1" Type="http://schemas.openxmlformats.org/officeDocument/2006/relationships/slideLayout" Target="../slideLayouts/slideLayout5.xml"/><Relationship Id="rId6" Type="http://schemas.openxmlformats.org/officeDocument/2006/relationships/image" Target="../media/image30.png"/><Relationship Id="rId9" Type="http://schemas.openxmlformats.org/officeDocument/2006/relationships/image" Target="../media/image1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5.xml"/><Relationship Id="rId5" Type="http://schemas.openxmlformats.org/officeDocument/2006/relationships/image" Target="../media/image20.png"/><Relationship Id="rId4" Type="http://schemas.openxmlformats.org/officeDocument/2006/relationships/image" Target="../media/image19.png"/></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5.xml"/><Relationship Id="rId4" Type="http://schemas.openxmlformats.org/officeDocument/2006/relationships/image" Target="../media/image3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4.xml"/><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5074E880-32F8-4D80-BA9B-CBBE18C8B9D1}" type="slidenum">
              <a:rPr lang="zh-CN" altLang="en-US" smtClean="0"/>
              <a:t>1</a:t>
            </a:fld>
            <a:endParaRPr lang="zh-CN" altLang="en-US"/>
          </a:p>
        </p:txBody>
      </p:sp>
      <p:sp>
        <p:nvSpPr>
          <p:cNvPr id="4" name="矩形 3"/>
          <p:cNvSpPr/>
          <p:nvPr/>
        </p:nvSpPr>
        <p:spPr>
          <a:xfrm>
            <a:off x="-600" y="0"/>
            <a:ext cx="12193200" cy="6858000"/>
          </a:xfrm>
          <a:prstGeom prst="rect">
            <a:avLst/>
          </a:prstGeom>
          <a:gradFill flip="none" rotWithShape="1">
            <a:gsLst>
              <a:gs pos="0">
                <a:schemeClr val="accent3">
                  <a:lumMod val="0"/>
                  <a:lumOff val="100000"/>
                </a:schemeClr>
              </a:gs>
              <a:gs pos="35000">
                <a:schemeClr val="accent3">
                  <a:lumMod val="0"/>
                  <a:lumOff val="100000"/>
                </a:schemeClr>
              </a:gs>
              <a:gs pos="100000">
                <a:srgbClr val="E5E5E5"/>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pic>
        <p:nvPicPr>
          <p:cNvPr id="5" name="图片 4"/>
          <p:cNvPicPr>
            <a:picLocks noChangeAspect="1"/>
          </p:cNvPicPr>
          <p:nvPr/>
        </p:nvPicPr>
        <p:blipFill rotWithShape="1">
          <a:blip r:embed="rId3" cstate="print">
            <a:extLst>
              <a:ext uri="{28A0092B-C50C-407E-A947-70E740481C1C}">
                <a14:useLocalDpi xmlns:a14="http://schemas.microsoft.com/office/drawing/2010/main" val="0"/>
              </a:ext>
            </a:extLst>
          </a:blip>
          <a:srcRect t="48453" b="-1"/>
          <a:stretch>
            <a:fillRect/>
          </a:stretch>
        </p:blipFill>
        <p:spPr>
          <a:xfrm>
            <a:off x="1688576" y="1139483"/>
            <a:ext cx="10503424" cy="3511816"/>
          </a:xfrm>
          <a:prstGeom prst="rect">
            <a:avLst/>
          </a:prstGeom>
        </p:spPr>
      </p:pic>
      <p:pic>
        <p:nvPicPr>
          <p:cNvPr id="6" name="图片 5"/>
          <p:cNvPicPr>
            <a:picLocks noChangeAspect="1"/>
          </p:cNvPicPr>
          <p:nvPr/>
        </p:nvPicPr>
        <p:blipFill>
          <a:blip r:embed="rId4" cstate="print"/>
          <a:stretch>
            <a:fillRect/>
          </a:stretch>
        </p:blipFill>
        <p:spPr>
          <a:xfrm>
            <a:off x="2323084" y="1702029"/>
            <a:ext cx="9867600" cy="3900290"/>
          </a:xfrm>
          <a:prstGeom prst="rect">
            <a:avLst/>
          </a:prstGeom>
        </p:spPr>
      </p:pic>
      <p:grpSp>
        <p:nvGrpSpPr>
          <p:cNvPr id="7" name="组合 55"/>
          <p:cNvGrpSpPr/>
          <p:nvPr/>
        </p:nvGrpSpPr>
        <p:grpSpPr>
          <a:xfrm>
            <a:off x="-308" y="1171364"/>
            <a:ext cx="2366433" cy="3459599"/>
            <a:chOff x="-3000943" y="8523136"/>
            <a:chExt cx="2366433" cy="3384552"/>
          </a:xfrm>
        </p:grpSpPr>
        <p:sp>
          <p:nvSpPr>
            <p:cNvPr id="8" name="矩形 7"/>
            <p:cNvSpPr/>
            <p:nvPr/>
          </p:nvSpPr>
          <p:spPr>
            <a:xfrm>
              <a:off x="-3000943" y="10779504"/>
              <a:ext cx="2366433" cy="1128184"/>
            </a:xfrm>
            <a:prstGeom prst="rect">
              <a:avLst/>
            </a:prstGeom>
            <a:solidFill>
              <a:srgbClr val="DCDCD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000">
                  <a:solidFill>
                    <a:schemeClr val="tx1"/>
                  </a:solidFill>
                  <a:latin typeface="Arial" panose="020B0604020202020204" pitchFamily="34" charset="0"/>
                </a:defRPr>
              </a:lvl1pPr>
              <a:lvl2pPr marL="742950" indent="-285750">
                <a:defRPr sz="2000">
                  <a:solidFill>
                    <a:schemeClr val="tx1"/>
                  </a:solidFill>
                  <a:latin typeface="Arial" panose="020B0604020202020204" pitchFamily="34" charset="0"/>
                </a:defRPr>
              </a:lvl2pPr>
              <a:lvl3pPr marL="1143000" indent="-228600">
                <a:defRPr sz="2000">
                  <a:solidFill>
                    <a:schemeClr val="tx1"/>
                  </a:solidFill>
                  <a:latin typeface="Arial" panose="020B0604020202020204" pitchFamily="34" charset="0"/>
                </a:defRPr>
              </a:lvl3pPr>
              <a:lvl4pPr marL="1600200" indent="-228600">
                <a:defRPr sz="2000">
                  <a:solidFill>
                    <a:schemeClr val="tx1"/>
                  </a:solidFill>
                  <a:latin typeface="Arial" panose="020B0604020202020204" pitchFamily="34" charset="0"/>
                </a:defRPr>
              </a:lvl4pPr>
              <a:lvl5pPr marL="2057400" indent="-228600">
                <a:defRPr sz="2000">
                  <a:solidFill>
                    <a:schemeClr val="tx1"/>
                  </a:solidFill>
                  <a:latin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defRPr>
              </a:lvl9pPr>
            </a:lstStyle>
            <a:p>
              <a:pPr algn="ctr"/>
              <a:endParaRPr lang="zh-CN" altLang="en-US">
                <a:solidFill>
                  <a:srgbClr val="FFFFFF"/>
                </a:solidFill>
              </a:endParaRPr>
            </a:p>
          </p:txBody>
        </p:sp>
        <p:sp>
          <p:nvSpPr>
            <p:cNvPr id="9" name="矩形 8"/>
            <p:cNvSpPr/>
            <p:nvPr/>
          </p:nvSpPr>
          <p:spPr>
            <a:xfrm>
              <a:off x="-3000943" y="9651320"/>
              <a:ext cx="2366433" cy="1128184"/>
            </a:xfrm>
            <a:prstGeom prst="rect">
              <a:avLst/>
            </a:prstGeom>
            <a:solidFill>
              <a:srgbClr val="E8E8E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000">
                  <a:solidFill>
                    <a:schemeClr val="tx1"/>
                  </a:solidFill>
                  <a:latin typeface="Arial" panose="020B0604020202020204" pitchFamily="34" charset="0"/>
                </a:defRPr>
              </a:lvl1pPr>
              <a:lvl2pPr marL="742950" indent="-285750">
                <a:defRPr sz="2000">
                  <a:solidFill>
                    <a:schemeClr val="tx1"/>
                  </a:solidFill>
                  <a:latin typeface="Arial" panose="020B0604020202020204" pitchFamily="34" charset="0"/>
                </a:defRPr>
              </a:lvl2pPr>
              <a:lvl3pPr marL="1143000" indent="-228600">
                <a:defRPr sz="2000">
                  <a:solidFill>
                    <a:schemeClr val="tx1"/>
                  </a:solidFill>
                  <a:latin typeface="Arial" panose="020B0604020202020204" pitchFamily="34" charset="0"/>
                </a:defRPr>
              </a:lvl3pPr>
              <a:lvl4pPr marL="1600200" indent="-228600">
                <a:defRPr sz="2000">
                  <a:solidFill>
                    <a:schemeClr val="tx1"/>
                  </a:solidFill>
                  <a:latin typeface="Arial" panose="020B0604020202020204" pitchFamily="34" charset="0"/>
                </a:defRPr>
              </a:lvl4pPr>
              <a:lvl5pPr marL="2057400" indent="-228600">
                <a:defRPr sz="2000">
                  <a:solidFill>
                    <a:schemeClr val="tx1"/>
                  </a:solidFill>
                  <a:latin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defRPr>
              </a:lvl9pPr>
            </a:lstStyle>
            <a:p>
              <a:pPr algn="ctr"/>
              <a:endParaRPr lang="zh-CN" altLang="en-US">
                <a:solidFill>
                  <a:srgbClr val="FFFFFF"/>
                </a:solidFill>
              </a:endParaRPr>
            </a:p>
          </p:txBody>
        </p:sp>
        <p:sp>
          <p:nvSpPr>
            <p:cNvPr id="10" name="矩形 9"/>
            <p:cNvSpPr/>
            <p:nvPr/>
          </p:nvSpPr>
          <p:spPr>
            <a:xfrm>
              <a:off x="-3000943" y="8523136"/>
              <a:ext cx="2366433" cy="112818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000">
                  <a:solidFill>
                    <a:schemeClr val="tx1"/>
                  </a:solidFill>
                  <a:latin typeface="Arial" panose="020B0604020202020204" pitchFamily="34" charset="0"/>
                </a:defRPr>
              </a:lvl1pPr>
              <a:lvl2pPr marL="742950" indent="-285750">
                <a:defRPr sz="2000">
                  <a:solidFill>
                    <a:schemeClr val="tx1"/>
                  </a:solidFill>
                  <a:latin typeface="Arial" panose="020B0604020202020204" pitchFamily="34" charset="0"/>
                </a:defRPr>
              </a:lvl2pPr>
              <a:lvl3pPr marL="1143000" indent="-228600">
                <a:defRPr sz="2000">
                  <a:solidFill>
                    <a:schemeClr val="tx1"/>
                  </a:solidFill>
                  <a:latin typeface="Arial" panose="020B0604020202020204" pitchFamily="34" charset="0"/>
                </a:defRPr>
              </a:lvl3pPr>
              <a:lvl4pPr marL="1600200" indent="-228600">
                <a:defRPr sz="2000">
                  <a:solidFill>
                    <a:schemeClr val="tx1"/>
                  </a:solidFill>
                  <a:latin typeface="Arial" panose="020B0604020202020204" pitchFamily="34" charset="0"/>
                </a:defRPr>
              </a:lvl4pPr>
              <a:lvl5pPr marL="2057400" indent="-228600">
                <a:defRPr sz="2000">
                  <a:solidFill>
                    <a:schemeClr val="tx1"/>
                  </a:solidFill>
                  <a:latin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defRPr>
              </a:lvl9pPr>
            </a:lstStyle>
            <a:p>
              <a:pPr algn="ctr"/>
              <a:endParaRPr lang="zh-CN" altLang="en-US">
                <a:solidFill>
                  <a:srgbClr val="FFFFFF"/>
                </a:solidFill>
              </a:endParaRPr>
            </a:p>
          </p:txBody>
        </p:sp>
      </p:grpSp>
      <p:sp>
        <p:nvSpPr>
          <p:cNvPr id="11" name="任意多边形 10"/>
          <p:cNvSpPr/>
          <p:nvPr/>
        </p:nvSpPr>
        <p:spPr>
          <a:xfrm>
            <a:off x="122278" y="5541868"/>
            <a:ext cx="12193199" cy="1453714"/>
          </a:xfrm>
          <a:custGeom>
            <a:avLst/>
            <a:gdLst>
              <a:gd name="connsiteX0" fmla="*/ 0 w 12193199"/>
              <a:gd name="connsiteY0" fmla="*/ 0 h 1453714"/>
              <a:gd name="connsiteX1" fmla="*/ 12193199 w 12193199"/>
              <a:gd name="connsiteY1" fmla="*/ 0 h 1453714"/>
              <a:gd name="connsiteX2" fmla="*/ 12193199 w 12193199"/>
              <a:gd name="connsiteY2" fmla="*/ 1453714 h 1453714"/>
              <a:gd name="connsiteX3" fmla="*/ 0 w 12193199"/>
              <a:gd name="connsiteY3" fmla="*/ 1453714 h 1453714"/>
              <a:gd name="connsiteX4" fmla="*/ 0 w 12193199"/>
              <a:gd name="connsiteY4" fmla="*/ 0 h 14537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3199" h="1453714">
                <a:moveTo>
                  <a:pt x="0" y="0"/>
                </a:moveTo>
                <a:lnTo>
                  <a:pt x="12193199" y="0"/>
                </a:lnTo>
                <a:lnTo>
                  <a:pt x="12193199" y="1453714"/>
                </a:lnTo>
                <a:lnTo>
                  <a:pt x="0" y="1453714"/>
                </a:lnTo>
                <a:lnTo>
                  <a:pt x="0" y="0"/>
                </a:lnTo>
                <a:close/>
              </a:path>
            </a:pathLst>
          </a:custGeom>
          <a:gradFill flip="none" rotWithShape="1">
            <a:gsLst>
              <a:gs pos="0">
                <a:schemeClr val="accent3">
                  <a:lumMod val="0"/>
                  <a:lumOff val="100000"/>
                </a:schemeClr>
              </a:gs>
              <a:gs pos="35000">
                <a:schemeClr val="accent3">
                  <a:lumMod val="0"/>
                  <a:lumOff val="100000"/>
                </a:schemeClr>
              </a:gs>
              <a:gs pos="100000">
                <a:srgbClr val="E5E5E5"/>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prstClr val="white"/>
              </a:solidFill>
            </a:endParaRPr>
          </a:p>
        </p:txBody>
      </p:sp>
      <p:sp>
        <p:nvSpPr>
          <p:cNvPr id="12" name="Rectangle 34"/>
          <p:cNvSpPr/>
          <p:nvPr/>
        </p:nvSpPr>
        <p:spPr>
          <a:xfrm>
            <a:off x="-599" y="4633298"/>
            <a:ext cx="12191613" cy="36000"/>
          </a:xfrm>
          <a:prstGeom prst="rect">
            <a:avLst/>
          </a:prstGeom>
          <a:solidFill>
            <a:srgbClr val="F794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zh-CN">
              <a:solidFill>
                <a:prstClr val="white"/>
              </a:solidFill>
            </a:endParaRPr>
          </a:p>
        </p:txBody>
      </p:sp>
      <p:sp>
        <p:nvSpPr>
          <p:cNvPr id="13" name="矩形 12"/>
          <p:cNvSpPr/>
          <p:nvPr/>
        </p:nvSpPr>
        <p:spPr>
          <a:xfrm>
            <a:off x="4822197" y="1171363"/>
            <a:ext cx="89947" cy="3459600"/>
          </a:xfrm>
          <a:prstGeom prst="rect">
            <a:avLst/>
          </a:prstGeom>
          <a:solidFill>
            <a:schemeClr val="bg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4" name="矩形 13"/>
          <p:cNvSpPr/>
          <p:nvPr/>
        </p:nvSpPr>
        <p:spPr>
          <a:xfrm>
            <a:off x="7281208" y="1171363"/>
            <a:ext cx="89947" cy="3459600"/>
          </a:xfrm>
          <a:prstGeom prst="rect">
            <a:avLst/>
          </a:prstGeom>
          <a:solidFill>
            <a:schemeClr val="bg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5" name="矩形 14"/>
          <p:cNvSpPr/>
          <p:nvPr/>
        </p:nvSpPr>
        <p:spPr>
          <a:xfrm>
            <a:off x="9734341" y="1171363"/>
            <a:ext cx="89947" cy="3459600"/>
          </a:xfrm>
          <a:prstGeom prst="rect">
            <a:avLst/>
          </a:prstGeom>
          <a:solidFill>
            <a:schemeClr val="bg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6" name="矩形 15"/>
          <p:cNvSpPr/>
          <p:nvPr/>
        </p:nvSpPr>
        <p:spPr>
          <a:xfrm>
            <a:off x="0" y="2298164"/>
            <a:ext cx="12191013" cy="58075"/>
          </a:xfrm>
          <a:prstGeom prst="rect">
            <a:avLst/>
          </a:prstGeom>
          <a:solidFill>
            <a:schemeClr val="bg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7" name="矩形 16"/>
          <p:cNvSpPr/>
          <p:nvPr/>
        </p:nvSpPr>
        <p:spPr>
          <a:xfrm>
            <a:off x="0" y="3483040"/>
            <a:ext cx="12191013" cy="58075"/>
          </a:xfrm>
          <a:prstGeom prst="rect">
            <a:avLst/>
          </a:prstGeom>
          <a:solidFill>
            <a:schemeClr val="bg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8" name="Rectangle 34"/>
          <p:cNvSpPr/>
          <p:nvPr/>
        </p:nvSpPr>
        <p:spPr>
          <a:xfrm>
            <a:off x="987" y="1135364"/>
            <a:ext cx="12191613" cy="36000"/>
          </a:xfrm>
          <a:prstGeom prst="rect">
            <a:avLst/>
          </a:prstGeom>
          <a:solidFill>
            <a:srgbClr val="F794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zh-CN">
              <a:solidFill>
                <a:prstClr val="white"/>
              </a:solidFill>
            </a:endParaRPr>
          </a:p>
        </p:txBody>
      </p:sp>
      <p:sp>
        <p:nvSpPr>
          <p:cNvPr id="19" name="Title 1"/>
          <p:cNvSpPr txBox="1"/>
          <p:nvPr/>
        </p:nvSpPr>
        <p:spPr>
          <a:xfrm>
            <a:off x="2456071" y="4883917"/>
            <a:ext cx="8163045" cy="677108"/>
          </a:xfrm>
          <a:prstGeom prst="rect">
            <a:avLst/>
          </a:prstGeom>
        </p:spPr>
        <p:txBody>
          <a:bodyPr vert="horz" wrap="square" lIns="0" tIns="0" rIns="0" bIns="0" rtlCol="0" anchor="ctr" anchorCtr="0">
            <a:spAutoFit/>
          </a:bodyPr>
          <a:lstStyle>
            <a:lvl1pPr algn="ctr" defTabSz="457200" rtl="0" eaLnBrk="1" latinLnBrk="0" hangingPunct="1">
              <a:spcBef>
                <a:spcPct val="0"/>
              </a:spcBef>
              <a:buNone/>
              <a:defRPr sz="2400" b="1" kern="1200" baseline="0">
                <a:solidFill>
                  <a:schemeClr val="bg1"/>
                </a:solidFill>
                <a:latin typeface="Arial" panose="020B0604020202020204"/>
                <a:ea typeface="+mj-ea"/>
                <a:cs typeface="Arial" panose="020B0604020202020204"/>
              </a:defRPr>
            </a:lvl1pPr>
          </a:lstStyle>
          <a:p>
            <a:pPr lvl="0" eaLnBrk="0" fontAlgn="base" hangingPunct="0">
              <a:spcBef>
                <a:spcPct val="0"/>
              </a:spcBef>
              <a:spcAft>
                <a:spcPct val="0"/>
              </a:spcAft>
            </a:pPr>
            <a:r>
              <a:rPr kumimoji="0" lang="zh-CN" altLang="en-US" sz="4400" b="1" i="0" u="none" strike="noStrike" cap="none" normalizeH="0" baseline="0" dirty="0">
                <a:ln>
                  <a:noFill/>
                </a:ln>
                <a:solidFill>
                  <a:srgbClr val="09408B"/>
                </a:solidFill>
                <a:effectLst/>
                <a:latin typeface="宋体" panose="02010600030101010101" pitchFamily="2" charset="-122"/>
                <a:ea typeface="宋体" panose="02010600030101010101" pitchFamily="2" charset="-122"/>
                <a:cs typeface="华文仿宋" panose="02010600040101010101" pitchFamily="2" charset="-122"/>
              </a:rPr>
              <a:t>实习汇报</a:t>
            </a:r>
            <a:r>
              <a:rPr kumimoji="0" lang="en-US" altLang="zh-CN" sz="4400" b="1" i="0" u="none" strike="noStrike" cap="none" normalizeH="0" baseline="0" dirty="0">
                <a:ln>
                  <a:noFill/>
                </a:ln>
                <a:solidFill>
                  <a:srgbClr val="09408B"/>
                </a:solidFill>
                <a:effectLst/>
                <a:latin typeface="宋体" panose="02010600030101010101" pitchFamily="2" charset="-122"/>
                <a:ea typeface="宋体" panose="02010600030101010101" pitchFamily="2" charset="-122"/>
                <a:cs typeface="华文仿宋" panose="02010600040101010101" pitchFamily="2" charset="-122"/>
              </a:rPr>
              <a:t>—</a:t>
            </a:r>
            <a:r>
              <a:rPr kumimoji="0" lang="zh-CN" altLang="en-US" sz="4400" b="1" i="0" u="none" strike="noStrike" cap="none" normalizeH="0" baseline="0" dirty="0">
                <a:ln>
                  <a:noFill/>
                </a:ln>
                <a:solidFill>
                  <a:srgbClr val="09408B"/>
                </a:solidFill>
                <a:effectLst/>
                <a:latin typeface="宋体" panose="02010600030101010101" pitchFamily="2" charset="-122"/>
                <a:ea typeface="宋体" panose="02010600030101010101" pitchFamily="2" charset="-122"/>
                <a:cs typeface="华文仿宋" panose="02010600040101010101" pitchFamily="2" charset="-122"/>
              </a:rPr>
              <a:t>基金</a:t>
            </a:r>
            <a:r>
              <a:rPr lang="zh-CN" altLang="en-US" sz="4400" dirty="0">
                <a:solidFill>
                  <a:srgbClr val="09408B"/>
                </a:solidFill>
                <a:latin typeface="宋体" panose="02010600030101010101" pitchFamily="2" charset="-122"/>
                <a:ea typeface="宋体" panose="02010600030101010101" pitchFamily="2" charset="-122"/>
                <a:cs typeface="华文仿宋" panose="02010600040101010101" pitchFamily="2" charset="-122"/>
              </a:rPr>
              <a:t>产品的绩效评价</a:t>
            </a:r>
            <a:endParaRPr kumimoji="0" lang="zh-CN" altLang="zh-CN" sz="2000" b="0" i="0" u="none" strike="noStrike" cap="none" normalizeH="0" baseline="0" dirty="0">
              <a:ln>
                <a:noFill/>
              </a:ln>
              <a:solidFill>
                <a:schemeClr val="tx1"/>
              </a:solidFill>
              <a:effectLst/>
              <a:latin typeface="Arial" panose="020B0604020202020204" pitchFamily="34" charset="0"/>
            </a:endParaRPr>
          </a:p>
        </p:txBody>
      </p:sp>
      <p:sp>
        <p:nvSpPr>
          <p:cNvPr id="20" name="矩形 19"/>
          <p:cNvSpPr/>
          <p:nvPr/>
        </p:nvSpPr>
        <p:spPr>
          <a:xfrm>
            <a:off x="2323085" y="1171363"/>
            <a:ext cx="89947" cy="3459600"/>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21" name="组合 1"/>
          <p:cNvGrpSpPr>
            <a:grpSpLocks noChangeAspect="1"/>
          </p:cNvGrpSpPr>
          <p:nvPr/>
        </p:nvGrpSpPr>
        <p:grpSpPr>
          <a:xfrm>
            <a:off x="130026" y="192340"/>
            <a:ext cx="2340000" cy="772532"/>
            <a:chOff x="4633317" y="3069000"/>
            <a:chExt cx="2925366" cy="965786"/>
          </a:xfrm>
        </p:grpSpPr>
        <p:sp>
          <p:nvSpPr>
            <p:cNvPr id="22" name="任意多边形 21"/>
            <p:cNvSpPr/>
            <p:nvPr/>
          </p:nvSpPr>
          <p:spPr>
            <a:xfrm>
              <a:off x="4807838" y="3069000"/>
              <a:ext cx="542404" cy="542404"/>
            </a:xfrm>
            <a:custGeom>
              <a:avLst/>
              <a:gdLst>
                <a:gd name="connsiteX0" fmla="*/ 146154 w 542404"/>
                <a:gd name="connsiteY0" fmla="*/ 0 h 542404"/>
                <a:gd name="connsiteX1" fmla="*/ 394804 w 542404"/>
                <a:gd name="connsiteY1" fmla="*/ 0 h 542404"/>
                <a:gd name="connsiteX2" fmla="*/ 542404 w 542404"/>
                <a:gd name="connsiteY2" fmla="*/ 0 h 542404"/>
                <a:gd name="connsiteX3" fmla="*/ 542404 w 542404"/>
                <a:gd name="connsiteY3" fmla="*/ 147600 h 542404"/>
                <a:gd name="connsiteX4" fmla="*/ 542404 w 542404"/>
                <a:gd name="connsiteY4" fmla="*/ 396250 h 542404"/>
                <a:gd name="connsiteX5" fmla="*/ 394804 w 542404"/>
                <a:gd name="connsiteY5" fmla="*/ 542404 h 542404"/>
                <a:gd name="connsiteX6" fmla="*/ 394804 w 542404"/>
                <a:gd name="connsiteY6" fmla="*/ 147600 h 542404"/>
                <a:gd name="connsiteX7" fmla="*/ 0 w 542404"/>
                <a:gd name="connsiteY7" fmla="*/ 147600 h 542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404" h="542404">
                  <a:moveTo>
                    <a:pt x="146154" y="0"/>
                  </a:moveTo>
                  <a:lnTo>
                    <a:pt x="394804" y="0"/>
                  </a:lnTo>
                  <a:lnTo>
                    <a:pt x="542404" y="0"/>
                  </a:lnTo>
                  <a:lnTo>
                    <a:pt x="542404" y="147600"/>
                  </a:lnTo>
                  <a:lnTo>
                    <a:pt x="542404" y="396250"/>
                  </a:lnTo>
                  <a:lnTo>
                    <a:pt x="394804" y="542404"/>
                  </a:lnTo>
                  <a:lnTo>
                    <a:pt x="394804" y="147600"/>
                  </a:lnTo>
                  <a:lnTo>
                    <a:pt x="0" y="147600"/>
                  </a:lnTo>
                  <a:close/>
                </a:path>
              </a:pathLst>
            </a:custGeom>
            <a:solidFill>
              <a:srgbClr val="F7941D"/>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3" name="任意多边形 22"/>
            <p:cNvSpPr/>
            <p:nvPr/>
          </p:nvSpPr>
          <p:spPr>
            <a:xfrm>
              <a:off x="4633317" y="3222919"/>
              <a:ext cx="566476" cy="566476"/>
            </a:xfrm>
            <a:custGeom>
              <a:avLst/>
              <a:gdLst>
                <a:gd name="connsiteX0" fmla="*/ 0 w 566476"/>
                <a:gd name="connsiteY0" fmla="*/ 0 h 566476"/>
                <a:gd name="connsiteX1" fmla="*/ 169200 w 566476"/>
                <a:gd name="connsiteY1" fmla="*/ 0 h 566476"/>
                <a:gd name="connsiteX2" fmla="*/ 169200 w 566476"/>
                <a:gd name="connsiteY2" fmla="*/ 397276 h 566476"/>
                <a:gd name="connsiteX3" fmla="*/ 566476 w 566476"/>
                <a:gd name="connsiteY3" fmla="*/ 397276 h 566476"/>
                <a:gd name="connsiteX4" fmla="*/ 566476 w 566476"/>
                <a:gd name="connsiteY4" fmla="*/ 566476 h 566476"/>
                <a:gd name="connsiteX5" fmla="*/ 169200 w 566476"/>
                <a:gd name="connsiteY5" fmla="*/ 566476 h 566476"/>
                <a:gd name="connsiteX6" fmla="*/ 0 w 566476"/>
                <a:gd name="connsiteY6" fmla="*/ 566476 h 566476"/>
                <a:gd name="connsiteX7" fmla="*/ 0 w 566476"/>
                <a:gd name="connsiteY7" fmla="*/ 397276 h 566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6476" h="566476">
                  <a:moveTo>
                    <a:pt x="0" y="0"/>
                  </a:moveTo>
                  <a:lnTo>
                    <a:pt x="169200" y="0"/>
                  </a:lnTo>
                  <a:lnTo>
                    <a:pt x="169200" y="397276"/>
                  </a:lnTo>
                  <a:lnTo>
                    <a:pt x="566476" y="397276"/>
                  </a:lnTo>
                  <a:lnTo>
                    <a:pt x="566476" y="566476"/>
                  </a:lnTo>
                  <a:lnTo>
                    <a:pt x="169200" y="566476"/>
                  </a:lnTo>
                  <a:lnTo>
                    <a:pt x="0" y="566476"/>
                  </a:lnTo>
                  <a:lnTo>
                    <a:pt x="0" y="397276"/>
                  </a:lnTo>
                  <a:close/>
                </a:path>
              </a:pathLst>
            </a:custGeom>
            <a:solidFill>
              <a:srgbClr val="0054A5"/>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pic>
          <p:nvPicPr>
            <p:cNvPr id="24" name="图片 23"/>
            <p:cNvPicPr>
              <a:picLocks noChangeAspect="1"/>
            </p:cNvPicPr>
            <p:nvPr/>
          </p:nvPicPr>
          <p:blipFill rotWithShape="1">
            <a:blip r:embed="rId5" cstate="print">
              <a:extLst>
                <a:ext uri="{28A0092B-C50C-407E-A947-70E740481C1C}">
                  <a14:useLocalDpi xmlns:a14="http://schemas.microsoft.com/office/drawing/2010/main" val="0"/>
                </a:ext>
              </a:extLst>
            </a:blip>
            <a:srcRect l="25865"/>
            <a:stretch>
              <a:fillRect/>
            </a:stretch>
          </p:blipFill>
          <p:spPr>
            <a:xfrm>
              <a:off x="5389959" y="3314786"/>
              <a:ext cx="2168724" cy="720000"/>
            </a:xfrm>
            <a:prstGeom prst="rect">
              <a:avLst/>
            </a:prstGeom>
          </p:spPr>
        </p:pic>
      </p:grpSp>
      <p:grpSp>
        <p:nvGrpSpPr>
          <p:cNvPr id="25" name="组合 294"/>
          <p:cNvGrpSpPr/>
          <p:nvPr/>
        </p:nvGrpSpPr>
        <p:grpSpPr>
          <a:xfrm>
            <a:off x="122278" y="1868437"/>
            <a:ext cx="2059788" cy="2065453"/>
            <a:chOff x="5040621" y="2163184"/>
            <a:chExt cx="3483953" cy="3493535"/>
          </a:xfrm>
        </p:grpSpPr>
        <p:sp>
          <p:nvSpPr>
            <p:cNvPr id="26" name="Freeform 113"/>
            <p:cNvSpPr>
              <a:spLocks noEditPoints="1"/>
            </p:cNvSpPr>
            <p:nvPr/>
          </p:nvSpPr>
          <p:spPr bwMode="auto">
            <a:xfrm>
              <a:off x="5040621" y="2163184"/>
              <a:ext cx="3483953" cy="3493535"/>
            </a:xfrm>
            <a:custGeom>
              <a:avLst/>
              <a:gdLst>
                <a:gd name="T0" fmla="*/ 1 w 1525"/>
                <a:gd name="T1" fmla="*/ 6 h 1529"/>
                <a:gd name="T2" fmla="*/ 9 w 1525"/>
                <a:gd name="T3" fmla="*/ 1 h 1529"/>
                <a:gd name="T4" fmla="*/ 9 w 1525"/>
                <a:gd name="T5" fmla="*/ 1 h 1529"/>
                <a:gd name="T6" fmla="*/ 10 w 1525"/>
                <a:gd name="T7" fmla="*/ 1 h 1529"/>
                <a:gd name="T8" fmla="*/ 8 w 1525"/>
                <a:gd name="T9" fmla="*/ 1 h 1529"/>
                <a:gd name="T10" fmla="*/ 7 w 1525"/>
                <a:gd name="T11" fmla="*/ 1 h 1529"/>
                <a:gd name="T12" fmla="*/ 13 w 1525"/>
                <a:gd name="T13" fmla="*/ 1 h 1529"/>
                <a:gd name="T14" fmla="*/ 4 w 1525"/>
                <a:gd name="T15" fmla="*/ 1 h 1529"/>
                <a:gd name="T16" fmla="*/ 6 w 1525"/>
                <a:gd name="T17" fmla="*/ 1 h 1529"/>
                <a:gd name="T18" fmla="*/ 11 w 1525"/>
                <a:gd name="T19" fmla="*/ 1 h 1529"/>
                <a:gd name="T20" fmla="*/ 14 w 1525"/>
                <a:gd name="T21" fmla="*/ 3 h 1529"/>
                <a:gd name="T22" fmla="*/ 11 w 1525"/>
                <a:gd name="T23" fmla="*/ 1 h 1529"/>
                <a:gd name="T24" fmla="*/ 5 w 1525"/>
                <a:gd name="T25" fmla="*/ 1 h 1529"/>
                <a:gd name="T26" fmla="*/ 4 w 1525"/>
                <a:gd name="T27" fmla="*/ 1 h 1529"/>
                <a:gd name="T28" fmla="*/ 4 w 1525"/>
                <a:gd name="T29" fmla="*/ 2 h 1529"/>
                <a:gd name="T30" fmla="*/ 16 w 1525"/>
                <a:gd name="T31" fmla="*/ 3 h 1529"/>
                <a:gd name="T32" fmla="*/ 3 w 1525"/>
                <a:gd name="T33" fmla="*/ 3 h 1529"/>
                <a:gd name="T34" fmla="*/ 4 w 1525"/>
                <a:gd name="T35" fmla="*/ 3 h 1529"/>
                <a:gd name="T36" fmla="*/ 6 w 1525"/>
                <a:gd name="T37" fmla="*/ 3 h 1529"/>
                <a:gd name="T38" fmla="*/ 14 w 1525"/>
                <a:gd name="T39" fmla="*/ 3 h 1529"/>
                <a:gd name="T40" fmla="*/ 14 w 1525"/>
                <a:gd name="T41" fmla="*/ 5 h 1529"/>
                <a:gd name="T42" fmla="*/ 4 w 1525"/>
                <a:gd name="T43" fmla="*/ 3 h 1529"/>
                <a:gd name="T44" fmla="*/ 6 w 1525"/>
                <a:gd name="T45" fmla="*/ 5 h 1529"/>
                <a:gd name="T46" fmla="*/ 2 w 1525"/>
                <a:gd name="T47" fmla="*/ 4 h 1529"/>
                <a:gd name="T48" fmla="*/ 10 w 1525"/>
                <a:gd name="T49" fmla="*/ 5 h 1529"/>
                <a:gd name="T50" fmla="*/ 5 w 1525"/>
                <a:gd name="T51" fmla="*/ 6 h 1529"/>
                <a:gd name="T52" fmla="*/ 16 w 1525"/>
                <a:gd name="T53" fmla="*/ 6 h 1529"/>
                <a:gd name="T54" fmla="*/ 12 w 1525"/>
                <a:gd name="T55" fmla="*/ 6 h 1529"/>
                <a:gd name="T56" fmla="*/ 19 w 1525"/>
                <a:gd name="T57" fmla="*/ 6 h 1529"/>
                <a:gd name="T58" fmla="*/ 14 w 1525"/>
                <a:gd name="T59" fmla="*/ 9 h 1529"/>
                <a:gd name="T60" fmla="*/ 16 w 1525"/>
                <a:gd name="T61" fmla="*/ 8 h 1529"/>
                <a:gd name="T62" fmla="*/ 1 w 1525"/>
                <a:gd name="T63" fmla="*/ 9 h 1529"/>
                <a:gd name="T64" fmla="*/ 4 w 1525"/>
                <a:gd name="T65" fmla="*/ 11 h 1529"/>
                <a:gd name="T66" fmla="*/ 12 w 1525"/>
                <a:gd name="T67" fmla="*/ 10 h 1529"/>
                <a:gd name="T68" fmla="*/ 19 w 1525"/>
                <a:gd name="T69" fmla="*/ 10 h 1529"/>
                <a:gd name="T70" fmla="*/ 19 w 1525"/>
                <a:gd name="T71" fmla="*/ 11 h 1529"/>
                <a:gd name="T72" fmla="*/ 18 w 1525"/>
                <a:gd name="T73" fmla="*/ 11 h 1529"/>
                <a:gd name="T74" fmla="*/ 17 w 1525"/>
                <a:gd name="T75" fmla="*/ 12 h 1529"/>
                <a:gd name="T76" fmla="*/ 6 w 1525"/>
                <a:gd name="T77" fmla="*/ 13 h 1529"/>
                <a:gd name="T78" fmla="*/ 8 w 1525"/>
                <a:gd name="T79" fmla="*/ 13 h 1529"/>
                <a:gd name="T80" fmla="*/ 1 w 1525"/>
                <a:gd name="T81" fmla="*/ 14 h 1529"/>
                <a:gd name="T82" fmla="*/ 2 w 1525"/>
                <a:gd name="T83" fmla="*/ 16 h 1529"/>
                <a:gd name="T84" fmla="*/ 17 w 1525"/>
                <a:gd name="T85" fmla="*/ 15 h 1529"/>
                <a:gd name="T86" fmla="*/ 2 w 1525"/>
                <a:gd name="T87" fmla="*/ 15 h 1529"/>
                <a:gd name="T88" fmla="*/ 2 w 1525"/>
                <a:gd name="T89" fmla="*/ 16 h 1529"/>
                <a:gd name="T90" fmla="*/ 4 w 1525"/>
                <a:gd name="T91" fmla="*/ 15 h 1529"/>
                <a:gd name="T92" fmla="*/ 7 w 1525"/>
                <a:gd name="T93" fmla="*/ 17 h 1529"/>
                <a:gd name="T94" fmla="*/ 2 w 1525"/>
                <a:gd name="T95" fmla="*/ 16 h 1529"/>
                <a:gd name="T96" fmla="*/ 3 w 1525"/>
                <a:gd name="T97" fmla="*/ 16 h 1529"/>
                <a:gd name="T98" fmla="*/ 3 w 1525"/>
                <a:gd name="T99" fmla="*/ 17 h 1529"/>
                <a:gd name="T100" fmla="*/ 4 w 1525"/>
                <a:gd name="T101" fmla="*/ 17 h 1529"/>
                <a:gd name="T102" fmla="*/ 15 w 1525"/>
                <a:gd name="T103" fmla="*/ 18 h 1529"/>
                <a:gd name="T104" fmla="*/ 8 w 1525"/>
                <a:gd name="T105" fmla="*/ 17 h 1529"/>
                <a:gd name="T106" fmla="*/ 12 w 1525"/>
                <a:gd name="T107" fmla="*/ 18 h 1529"/>
                <a:gd name="T108" fmla="*/ 14 w 1525"/>
                <a:gd name="T109" fmla="*/ 18 h 1529"/>
                <a:gd name="T110" fmla="*/ 9 w 1525"/>
                <a:gd name="T111" fmla="*/ 18 h 1529"/>
                <a:gd name="T112" fmla="*/ 12 w 1525"/>
                <a:gd name="T113" fmla="*/ 19 h 1529"/>
                <a:gd name="T114" fmla="*/ 6 w 1525"/>
                <a:gd name="T115" fmla="*/ 19 h 1529"/>
                <a:gd name="T116" fmla="*/ 10 w 1525"/>
                <a:gd name="T117" fmla="*/ 19 h 1529"/>
                <a:gd name="T118" fmla="*/ 12 w 1525"/>
                <a:gd name="T119" fmla="*/ 19 h 1529"/>
                <a:gd name="T120" fmla="*/ 10 w 1525"/>
                <a:gd name="T121" fmla="*/ 19 h 1529"/>
                <a:gd name="T122" fmla="*/ 10 w 1525"/>
                <a:gd name="T123" fmla="*/ 19 h 1529"/>
                <a:gd name="T124" fmla="*/ 11 w 1525"/>
                <a:gd name="T125" fmla="*/ 19 h 1529"/>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525"/>
                <a:gd name="T190" fmla="*/ 0 h 1529"/>
                <a:gd name="T191" fmla="*/ 1525 w 1525"/>
                <a:gd name="T192" fmla="*/ 1529 h 1529"/>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525" h="1529">
                  <a:moveTo>
                    <a:pt x="760" y="11"/>
                  </a:moveTo>
                  <a:cubicBezTo>
                    <a:pt x="764" y="10"/>
                    <a:pt x="762" y="3"/>
                    <a:pt x="767" y="3"/>
                  </a:cubicBezTo>
                  <a:cubicBezTo>
                    <a:pt x="772" y="2"/>
                    <a:pt x="769" y="11"/>
                    <a:pt x="774" y="8"/>
                  </a:cubicBezTo>
                  <a:cubicBezTo>
                    <a:pt x="798" y="0"/>
                    <a:pt x="832" y="6"/>
                    <a:pt x="860" y="10"/>
                  </a:cubicBezTo>
                  <a:cubicBezTo>
                    <a:pt x="920" y="18"/>
                    <a:pt x="979" y="31"/>
                    <a:pt x="1027" y="50"/>
                  </a:cubicBezTo>
                  <a:cubicBezTo>
                    <a:pt x="1077" y="70"/>
                    <a:pt x="1124" y="92"/>
                    <a:pt x="1166" y="119"/>
                  </a:cubicBezTo>
                  <a:cubicBezTo>
                    <a:pt x="1181" y="129"/>
                    <a:pt x="1197" y="136"/>
                    <a:pt x="1209" y="145"/>
                  </a:cubicBezTo>
                  <a:cubicBezTo>
                    <a:pt x="1217" y="151"/>
                    <a:pt x="1224" y="160"/>
                    <a:pt x="1232" y="167"/>
                  </a:cubicBezTo>
                  <a:cubicBezTo>
                    <a:pt x="1281" y="205"/>
                    <a:pt x="1322" y="252"/>
                    <a:pt x="1362" y="301"/>
                  </a:cubicBezTo>
                  <a:cubicBezTo>
                    <a:pt x="1369" y="310"/>
                    <a:pt x="1378" y="316"/>
                    <a:pt x="1383" y="323"/>
                  </a:cubicBezTo>
                  <a:cubicBezTo>
                    <a:pt x="1388" y="331"/>
                    <a:pt x="1392" y="340"/>
                    <a:pt x="1398" y="348"/>
                  </a:cubicBezTo>
                  <a:cubicBezTo>
                    <a:pt x="1468" y="449"/>
                    <a:pt x="1525" y="587"/>
                    <a:pt x="1522" y="761"/>
                  </a:cubicBezTo>
                  <a:cubicBezTo>
                    <a:pt x="1522" y="773"/>
                    <a:pt x="1525" y="784"/>
                    <a:pt x="1524" y="795"/>
                  </a:cubicBezTo>
                  <a:cubicBezTo>
                    <a:pt x="1524" y="805"/>
                    <a:pt x="1520" y="815"/>
                    <a:pt x="1518" y="826"/>
                  </a:cubicBezTo>
                  <a:cubicBezTo>
                    <a:pt x="1515" y="857"/>
                    <a:pt x="1508" y="890"/>
                    <a:pt x="1502" y="919"/>
                  </a:cubicBezTo>
                  <a:cubicBezTo>
                    <a:pt x="1495" y="950"/>
                    <a:pt x="1489" y="979"/>
                    <a:pt x="1481" y="1007"/>
                  </a:cubicBezTo>
                  <a:cubicBezTo>
                    <a:pt x="1478" y="1017"/>
                    <a:pt x="1477" y="1028"/>
                    <a:pt x="1474" y="1037"/>
                  </a:cubicBezTo>
                  <a:cubicBezTo>
                    <a:pt x="1472" y="1045"/>
                    <a:pt x="1468" y="1051"/>
                    <a:pt x="1465" y="1058"/>
                  </a:cubicBezTo>
                  <a:cubicBezTo>
                    <a:pt x="1455" y="1079"/>
                    <a:pt x="1446" y="1102"/>
                    <a:pt x="1436" y="1122"/>
                  </a:cubicBezTo>
                  <a:cubicBezTo>
                    <a:pt x="1414" y="1164"/>
                    <a:pt x="1392" y="1199"/>
                    <a:pt x="1364" y="1233"/>
                  </a:cubicBezTo>
                  <a:cubicBezTo>
                    <a:pt x="1355" y="1245"/>
                    <a:pt x="1347" y="1257"/>
                    <a:pt x="1337" y="1268"/>
                  </a:cubicBezTo>
                  <a:cubicBezTo>
                    <a:pt x="1318" y="1289"/>
                    <a:pt x="1295" y="1305"/>
                    <a:pt x="1274" y="1326"/>
                  </a:cubicBezTo>
                  <a:cubicBezTo>
                    <a:pt x="1232" y="1368"/>
                    <a:pt x="1185" y="1404"/>
                    <a:pt x="1136" y="1434"/>
                  </a:cubicBezTo>
                  <a:cubicBezTo>
                    <a:pt x="1110" y="1450"/>
                    <a:pt x="1082" y="1460"/>
                    <a:pt x="1052" y="1471"/>
                  </a:cubicBezTo>
                  <a:cubicBezTo>
                    <a:pt x="1037" y="1477"/>
                    <a:pt x="1023" y="1484"/>
                    <a:pt x="1008" y="1488"/>
                  </a:cubicBezTo>
                  <a:cubicBezTo>
                    <a:pt x="992" y="1493"/>
                    <a:pt x="976" y="1494"/>
                    <a:pt x="958" y="1499"/>
                  </a:cubicBezTo>
                  <a:cubicBezTo>
                    <a:pt x="948" y="1502"/>
                    <a:pt x="940" y="1508"/>
                    <a:pt x="930" y="1511"/>
                  </a:cubicBezTo>
                  <a:cubicBezTo>
                    <a:pt x="904" y="1518"/>
                    <a:pt x="872" y="1514"/>
                    <a:pt x="846" y="1522"/>
                  </a:cubicBezTo>
                  <a:cubicBezTo>
                    <a:pt x="840" y="1524"/>
                    <a:pt x="835" y="1527"/>
                    <a:pt x="828" y="1528"/>
                  </a:cubicBezTo>
                  <a:cubicBezTo>
                    <a:pt x="823" y="1528"/>
                    <a:pt x="818" y="1526"/>
                    <a:pt x="813" y="1526"/>
                  </a:cubicBezTo>
                  <a:cubicBezTo>
                    <a:pt x="796" y="1525"/>
                    <a:pt x="777" y="1527"/>
                    <a:pt x="758" y="1528"/>
                  </a:cubicBezTo>
                  <a:cubicBezTo>
                    <a:pt x="735" y="1529"/>
                    <a:pt x="713" y="1524"/>
                    <a:pt x="691" y="1523"/>
                  </a:cubicBezTo>
                  <a:cubicBezTo>
                    <a:pt x="683" y="1523"/>
                    <a:pt x="676" y="1525"/>
                    <a:pt x="669" y="1524"/>
                  </a:cubicBezTo>
                  <a:cubicBezTo>
                    <a:pt x="656" y="1523"/>
                    <a:pt x="646" y="1514"/>
                    <a:pt x="635" y="1512"/>
                  </a:cubicBezTo>
                  <a:cubicBezTo>
                    <a:pt x="620" y="1510"/>
                    <a:pt x="607" y="1512"/>
                    <a:pt x="594" y="1511"/>
                  </a:cubicBezTo>
                  <a:cubicBezTo>
                    <a:pt x="571" y="1507"/>
                    <a:pt x="551" y="1496"/>
                    <a:pt x="531" y="1489"/>
                  </a:cubicBezTo>
                  <a:cubicBezTo>
                    <a:pt x="520" y="1486"/>
                    <a:pt x="508" y="1484"/>
                    <a:pt x="497" y="1481"/>
                  </a:cubicBezTo>
                  <a:cubicBezTo>
                    <a:pt x="454" y="1468"/>
                    <a:pt x="414" y="1451"/>
                    <a:pt x="380" y="1429"/>
                  </a:cubicBezTo>
                  <a:cubicBezTo>
                    <a:pt x="363" y="1418"/>
                    <a:pt x="347" y="1404"/>
                    <a:pt x="330" y="1393"/>
                  </a:cubicBezTo>
                  <a:cubicBezTo>
                    <a:pt x="287" y="1366"/>
                    <a:pt x="251" y="1334"/>
                    <a:pt x="216" y="1296"/>
                  </a:cubicBezTo>
                  <a:cubicBezTo>
                    <a:pt x="202" y="1282"/>
                    <a:pt x="187" y="1270"/>
                    <a:pt x="174" y="1252"/>
                  </a:cubicBezTo>
                  <a:cubicBezTo>
                    <a:pt x="169" y="1244"/>
                    <a:pt x="165" y="1234"/>
                    <a:pt x="159" y="1225"/>
                  </a:cubicBezTo>
                  <a:cubicBezTo>
                    <a:pt x="147" y="1209"/>
                    <a:pt x="133" y="1193"/>
                    <a:pt x="123" y="1177"/>
                  </a:cubicBezTo>
                  <a:cubicBezTo>
                    <a:pt x="60" y="1083"/>
                    <a:pt x="16" y="977"/>
                    <a:pt x="6" y="830"/>
                  </a:cubicBezTo>
                  <a:cubicBezTo>
                    <a:pt x="5" y="816"/>
                    <a:pt x="0" y="804"/>
                    <a:pt x="0" y="791"/>
                  </a:cubicBezTo>
                  <a:cubicBezTo>
                    <a:pt x="0" y="782"/>
                    <a:pt x="4" y="772"/>
                    <a:pt x="5" y="762"/>
                  </a:cubicBezTo>
                  <a:cubicBezTo>
                    <a:pt x="11" y="698"/>
                    <a:pt x="14" y="634"/>
                    <a:pt x="27" y="577"/>
                  </a:cubicBezTo>
                  <a:cubicBezTo>
                    <a:pt x="29" y="567"/>
                    <a:pt x="29" y="558"/>
                    <a:pt x="31" y="549"/>
                  </a:cubicBezTo>
                  <a:cubicBezTo>
                    <a:pt x="34" y="539"/>
                    <a:pt x="40" y="529"/>
                    <a:pt x="43" y="519"/>
                  </a:cubicBezTo>
                  <a:cubicBezTo>
                    <a:pt x="65" y="448"/>
                    <a:pt x="100" y="386"/>
                    <a:pt x="137" y="330"/>
                  </a:cubicBezTo>
                  <a:cubicBezTo>
                    <a:pt x="170" y="280"/>
                    <a:pt x="209" y="240"/>
                    <a:pt x="252" y="202"/>
                  </a:cubicBezTo>
                  <a:cubicBezTo>
                    <a:pt x="266" y="190"/>
                    <a:pt x="282" y="179"/>
                    <a:pt x="296" y="166"/>
                  </a:cubicBezTo>
                  <a:cubicBezTo>
                    <a:pt x="303" y="159"/>
                    <a:pt x="307" y="151"/>
                    <a:pt x="315" y="145"/>
                  </a:cubicBezTo>
                  <a:cubicBezTo>
                    <a:pt x="323" y="139"/>
                    <a:pt x="332" y="137"/>
                    <a:pt x="341" y="132"/>
                  </a:cubicBezTo>
                  <a:cubicBezTo>
                    <a:pt x="354" y="124"/>
                    <a:pt x="367" y="114"/>
                    <a:pt x="380" y="106"/>
                  </a:cubicBezTo>
                  <a:cubicBezTo>
                    <a:pt x="419" y="82"/>
                    <a:pt x="466" y="61"/>
                    <a:pt x="514" y="46"/>
                  </a:cubicBezTo>
                  <a:cubicBezTo>
                    <a:pt x="531" y="40"/>
                    <a:pt x="546" y="33"/>
                    <a:pt x="563" y="29"/>
                  </a:cubicBezTo>
                  <a:cubicBezTo>
                    <a:pt x="605" y="19"/>
                    <a:pt x="652" y="8"/>
                    <a:pt x="702" y="5"/>
                  </a:cubicBezTo>
                  <a:cubicBezTo>
                    <a:pt x="711" y="5"/>
                    <a:pt x="721" y="5"/>
                    <a:pt x="731" y="3"/>
                  </a:cubicBezTo>
                  <a:cubicBezTo>
                    <a:pt x="741" y="1"/>
                    <a:pt x="752" y="5"/>
                    <a:pt x="760" y="11"/>
                  </a:cubicBezTo>
                  <a:close/>
                  <a:moveTo>
                    <a:pt x="765" y="11"/>
                  </a:moveTo>
                  <a:cubicBezTo>
                    <a:pt x="767" y="11"/>
                    <a:pt x="769" y="11"/>
                    <a:pt x="770" y="9"/>
                  </a:cubicBezTo>
                  <a:cubicBezTo>
                    <a:pt x="768" y="9"/>
                    <a:pt x="769" y="6"/>
                    <a:pt x="767" y="5"/>
                  </a:cubicBezTo>
                  <a:cubicBezTo>
                    <a:pt x="766" y="7"/>
                    <a:pt x="764" y="8"/>
                    <a:pt x="765" y="11"/>
                  </a:cubicBezTo>
                  <a:close/>
                  <a:moveTo>
                    <a:pt x="737" y="6"/>
                  </a:moveTo>
                  <a:cubicBezTo>
                    <a:pt x="736" y="6"/>
                    <a:pt x="735" y="6"/>
                    <a:pt x="735" y="7"/>
                  </a:cubicBezTo>
                  <a:cubicBezTo>
                    <a:pt x="736" y="7"/>
                    <a:pt x="737" y="7"/>
                    <a:pt x="737" y="6"/>
                  </a:cubicBezTo>
                  <a:close/>
                  <a:moveTo>
                    <a:pt x="800" y="6"/>
                  </a:moveTo>
                  <a:cubicBezTo>
                    <a:pt x="790" y="5"/>
                    <a:pt x="794" y="9"/>
                    <a:pt x="800" y="6"/>
                  </a:cubicBezTo>
                  <a:close/>
                  <a:moveTo>
                    <a:pt x="744" y="7"/>
                  </a:moveTo>
                  <a:cubicBezTo>
                    <a:pt x="742" y="8"/>
                    <a:pt x="738" y="6"/>
                    <a:pt x="738" y="8"/>
                  </a:cubicBezTo>
                  <a:cubicBezTo>
                    <a:pt x="740" y="8"/>
                    <a:pt x="744" y="9"/>
                    <a:pt x="744" y="7"/>
                  </a:cubicBezTo>
                  <a:close/>
                  <a:moveTo>
                    <a:pt x="792" y="7"/>
                  </a:moveTo>
                  <a:cubicBezTo>
                    <a:pt x="790" y="8"/>
                    <a:pt x="785" y="6"/>
                    <a:pt x="785" y="8"/>
                  </a:cubicBezTo>
                  <a:cubicBezTo>
                    <a:pt x="787" y="8"/>
                    <a:pt x="791" y="9"/>
                    <a:pt x="792" y="7"/>
                  </a:cubicBezTo>
                  <a:close/>
                  <a:moveTo>
                    <a:pt x="727" y="8"/>
                  </a:moveTo>
                  <a:cubicBezTo>
                    <a:pt x="726" y="8"/>
                    <a:pt x="725" y="8"/>
                    <a:pt x="725" y="9"/>
                  </a:cubicBezTo>
                  <a:cubicBezTo>
                    <a:pt x="726" y="9"/>
                    <a:pt x="727" y="9"/>
                    <a:pt x="727" y="8"/>
                  </a:cubicBezTo>
                  <a:close/>
                  <a:moveTo>
                    <a:pt x="747" y="8"/>
                  </a:moveTo>
                  <a:cubicBezTo>
                    <a:pt x="746" y="8"/>
                    <a:pt x="745" y="8"/>
                    <a:pt x="745" y="9"/>
                  </a:cubicBezTo>
                  <a:cubicBezTo>
                    <a:pt x="745" y="9"/>
                    <a:pt x="747" y="9"/>
                    <a:pt x="747" y="8"/>
                  </a:cubicBezTo>
                  <a:close/>
                  <a:moveTo>
                    <a:pt x="784" y="8"/>
                  </a:moveTo>
                  <a:cubicBezTo>
                    <a:pt x="783" y="8"/>
                    <a:pt x="781" y="8"/>
                    <a:pt x="781" y="9"/>
                  </a:cubicBezTo>
                  <a:cubicBezTo>
                    <a:pt x="782" y="9"/>
                    <a:pt x="784" y="9"/>
                    <a:pt x="784" y="8"/>
                  </a:cubicBezTo>
                  <a:close/>
                  <a:moveTo>
                    <a:pt x="748" y="10"/>
                  </a:moveTo>
                  <a:cubicBezTo>
                    <a:pt x="747" y="10"/>
                    <a:pt x="748" y="11"/>
                    <a:pt x="748" y="10"/>
                  </a:cubicBezTo>
                  <a:close/>
                  <a:moveTo>
                    <a:pt x="778" y="10"/>
                  </a:moveTo>
                  <a:cubicBezTo>
                    <a:pt x="778" y="10"/>
                    <a:pt x="779" y="11"/>
                    <a:pt x="778" y="10"/>
                  </a:cubicBezTo>
                  <a:close/>
                  <a:moveTo>
                    <a:pt x="688" y="10"/>
                  </a:moveTo>
                  <a:cubicBezTo>
                    <a:pt x="686" y="11"/>
                    <a:pt x="682" y="9"/>
                    <a:pt x="682" y="11"/>
                  </a:cubicBezTo>
                  <a:cubicBezTo>
                    <a:pt x="684" y="10"/>
                    <a:pt x="688" y="12"/>
                    <a:pt x="688" y="10"/>
                  </a:cubicBezTo>
                  <a:close/>
                  <a:moveTo>
                    <a:pt x="841" y="11"/>
                  </a:moveTo>
                  <a:cubicBezTo>
                    <a:pt x="836" y="10"/>
                    <a:pt x="840" y="14"/>
                    <a:pt x="841" y="11"/>
                  </a:cubicBezTo>
                  <a:close/>
                  <a:moveTo>
                    <a:pt x="857" y="12"/>
                  </a:moveTo>
                  <a:cubicBezTo>
                    <a:pt x="856" y="12"/>
                    <a:pt x="854" y="12"/>
                    <a:pt x="854" y="13"/>
                  </a:cubicBezTo>
                  <a:cubicBezTo>
                    <a:pt x="855" y="13"/>
                    <a:pt x="857" y="13"/>
                    <a:pt x="857" y="12"/>
                  </a:cubicBezTo>
                  <a:close/>
                  <a:moveTo>
                    <a:pt x="688" y="16"/>
                  </a:moveTo>
                  <a:cubicBezTo>
                    <a:pt x="680" y="15"/>
                    <a:pt x="684" y="19"/>
                    <a:pt x="688" y="16"/>
                  </a:cubicBezTo>
                  <a:close/>
                  <a:moveTo>
                    <a:pt x="678" y="17"/>
                  </a:moveTo>
                  <a:cubicBezTo>
                    <a:pt x="676" y="17"/>
                    <a:pt x="671" y="16"/>
                    <a:pt x="671" y="18"/>
                  </a:cubicBezTo>
                  <a:cubicBezTo>
                    <a:pt x="673" y="17"/>
                    <a:pt x="677" y="19"/>
                    <a:pt x="678" y="17"/>
                  </a:cubicBezTo>
                  <a:close/>
                  <a:moveTo>
                    <a:pt x="842" y="17"/>
                  </a:moveTo>
                  <a:cubicBezTo>
                    <a:pt x="836" y="16"/>
                    <a:pt x="840" y="20"/>
                    <a:pt x="842" y="17"/>
                  </a:cubicBezTo>
                  <a:close/>
                  <a:moveTo>
                    <a:pt x="664" y="19"/>
                  </a:moveTo>
                  <a:cubicBezTo>
                    <a:pt x="674" y="17"/>
                    <a:pt x="664" y="18"/>
                    <a:pt x="658" y="19"/>
                  </a:cubicBezTo>
                  <a:cubicBezTo>
                    <a:pt x="655" y="19"/>
                    <a:pt x="652" y="18"/>
                    <a:pt x="651" y="21"/>
                  </a:cubicBezTo>
                  <a:cubicBezTo>
                    <a:pt x="656" y="20"/>
                    <a:pt x="660" y="19"/>
                    <a:pt x="664" y="19"/>
                  </a:cubicBezTo>
                  <a:close/>
                  <a:moveTo>
                    <a:pt x="700" y="19"/>
                  </a:moveTo>
                  <a:cubicBezTo>
                    <a:pt x="699" y="18"/>
                    <a:pt x="700" y="19"/>
                    <a:pt x="700" y="19"/>
                  </a:cubicBezTo>
                  <a:close/>
                  <a:moveTo>
                    <a:pt x="698" y="81"/>
                  </a:moveTo>
                  <a:cubicBezTo>
                    <a:pt x="716" y="81"/>
                    <a:pt x="734" y="81"/>
                    <a:pt x="751" y="81"/>
                  </a:cubicBezTo>
                  <a:cubicBezTo>
                    <a:pt x="753" y="60"/>
                    <a:pt x="757" y="36"/>
                    <a:pt x="759" y="18"/>
                  </a:cubicBezTo>
                  <a:cubicBezTo>
                    <a:pt x="733" y="34"/>
                    <a:pt x="714" y="56"/>
                    <a:pt x="698" y="81"/>
                  </a:cubicBezTo>
                  <a:close/>
                  <a:moveTo>
                    <a:pt x="852" y="19"/>
                  </a:moveTo>
                  <a:cubicBezTo>
                    <a:pt x="852" y="19"/>
                    <a:pt x="852" y="19"/>
                    <a:pt x="852" y="20"/>
                  </a:cubicBezTo>
                  <a:cubicBezTo>
                    <a:pt x="870" y="21"/>
                    <a:pt x="885" y="24"/>
                    <a:pt x="901" y="26"/>
                  </a:cubicBezTo>
                  <a:moveTo>
                    <a:pt x="901" y="26"/>
                  </a:moveTo>
                  <a:cubicBezTo>
                    <a:pt x="902" y="29"/>
                    <a:pt x="906" y="25"/>
                    <a:pt x="901" y="26"/>
                  </a:cubicBezTo>
                  <a:moveTo>
                    <a:pt x="901" y="26"/>
                  </a:moveTo>
                  <a:cubicBezTo>
                    <a:pt x="901" y="26"/>
                    <a:pt x="901" y="26"/>
                    <a:pt x="901" y="25"/>
                  </a:cubicBezTo>
                  <a:cubicBezTo>
                    <a:pt x="887" y="21"/>
                    <a:pt x="870" y="20"/>
                    <a:pt x="852" y="19"/>
                  </a:cubicBezTo>
                  <a:moveTo>
                    <a:pt x="852" y="19"/>
                  </a:moveTo>
                  <a:cubicBezTo>
                    <a:pt x="846" y="16"/>
                    <a:pt x="842" y="20"/>
                    <a:pt x="852" y="19"/>
                  </a:cubicBezTo>
                  <a:moveTo>
                    <a:pt x="693" y="19"/>
                  </a:moveTo>
                  <a:cubicBezTo>
                    <a:pt x="683" y="17"/>
                    <a:pt x="687" y="22"/>
                    <a:pt x="693" y="19"/>
                  </a:cubicBezTo>
                  <a:close/>
                  <a:moveTo>
                    <a:pt x="751" y="20"/>
                  </a:moveTo>
                  <a:cubicBezTo>
                    <a:pt x="751" y="19"/>
                    <a:pt x="752" y="20"/>
                    <a:pt x="751" y="20"/>
                  </a:cubicBezTo>
                  <a:close/>
                  <a:moveTo>
                    <a:pt x="754" y="81"/>
                  </a:moveTo>
                  <a:cubicBezTo>
                    <a:pt x="762" y="81"/>
                    <a:pt x="770" y="81"/>
                    <a:pt x="778" y="81"/>
                  </a:cubicBezTo>
                  <a:cubicBezTo>
                    <a:pt x="774" y="59"/>
                    <a:pt x="781" y="26"/>
                    <a:pt x="762" y="19"/>
                  </a:cubicBezTo>
                  <a:cubicBezTo>
                    <a:pt x="759" y="39"/>
                    <a:pt x="756" y="59"/>
                    <a:pt x="754" y="81"/>
                  </a:cubicBezTo>
                  <a:close/>
                  <a:moveTo>
                    <a:pt x="826" y="19"/>
                  </a:moveTo>
                  <a:cubicBezTo>
                    <a:pt x="820" y="18"/>
                    <a:pt x="824" y="22"/>
                    <a:pt x="826" y="19"/>
                  </a:cubicBezTo>
                  <a:close/>
                  <a:moveTo>
                    <a:pt x="641" y="21"/>
                  </a:moveTo>
                  <a:cubicBezTo>
                    <a:pt x="619" y="23"/>
                    <a:pt x="596" y="25"/>
                    <a:pt x="580" y="33"/>
                  </a:cubicBezTo>
                  <a:moveTo>
                    <a:pt x="580" y="33"/>
                  </a:moveTo>
                  <a:cubicBezTo>
                    <a:pt x="576" y="32"/>
                    <a:pt x="579" y="36"/>
                    <a:pt x="580" y="33"/>
                  </a:cubicBezTo>
                  <a:moveTo>
                    <a:pt x="580" y="33"/>
                  </a:moveTo>
                  <a:cubicBezTo>
                    <a:pt x="600" y="29"/>
                    <a:pt x="622" y="26"/>
                    <a:pt x="641" y="21"/>
                  </a:cubicBezTo>
                  <a:moveTo>
                    <a:pt x="641" y="21"/>
                  </a:moveTo>
                  <a:cubicBezTo>
                    <a:pt x="646" y="22"/>
                    <a:pt x="642" y="18"/>
                    <a:pt x="641" y="21"/>
                  </a:cubicBezTo>
                  <a:moveTo>
                    <a:pt x="632" y="29"/>
                  </a:moveTo>
                  <a:cubicBezTo>
                    <a:pt x="649" y="25"/>
                    <a:pt x="668" y="24"/>
                    <a:pt x="684" y="20"/>
                  </a:cubicBezTo>
                  <a:cubicBezTo>
                    <a:pt x="666" y="22"/>
                    <a:pt x="644" y="21"/>
                    <a:pt x="632" y="29"/>
                  </a:cubicBezTo>
                  <a:close/>
                  <a:moveTo>
                    <a:pt x="710" y="20"/>
                  </a:moveTo>
                  <a:cubicBezTo>
                    <a:pt x="709" y="20"/>
                    <a:pt x="707" y="19"/>
                    <a:pt x="707" y="21"/>
                  </a:cubicBezTo>
                  <a:cubicBezTo>
                    <a:pt x="708" y="20"/>
                    <a:pt x="710" y="21"/>
                    <a:pt x="710" y="20"/>
                  </a:cubicBezTo>
                  <a:close/>
                  <a:moveTo>
                    <a:pt x="726" y="21"/>
                  </a:moveTo>
                  <a:cubicBezTo>
                    <a:pt x="725" y="20"/>
                    <a:pt x="726" y="21"/>
                    <a:pt x="726" y="21"/>
                  </a:cubicBezTo>
                  <a:close/>
                  <a:moveTo>
                    <a:pt x="739" y="21"/>
                  </a:moveTo>
                  <a:cubicBezTo>
                    <a:pt x="739" y="20"/>
                    <a:pt x="740" y="21"/>
                    <a:pt x="739" y="21"/>
                  </a:cubicBezTo>
                  <a:close/>
                  <a:moveTo>
                    <a:pt x="749" y="21"/>
                  </a:moveTo>
                  <a:cubicBezTo>
                    <a:pt x="725" y="27"/>
                    <a:pt x="705" y="37"/>
                    <a:pt x="686" y="48"/>
                  </a:cubicBezTo>
                  <a:cubicBezTo>
                    <a:pt x="681" y="59"/>
                    <a:pt x="675" y="70"/>
                    <a:pt x="672" y="82"/>
                  </a:cubicBezTo>
                  <a:cubicBezTo>
                    <a:pt x="679" y="82"/>
                    <a:pt x="686" y="82"/>
                    <a:pt x="693" y="82"/>
                  </a:cubicBezTo>
                  <a:cubicBezTo>
                    <a:pt x="709" y="59"/>
                    <a:pt x="727" y="38"/>
                    <a:pt x="749" y="21"/>
                  </a:cubicBezTo>
                  <a:moveTo>
                    <a:pt x="749" y="21"/>
                  </a:moveTo>
                  <a:cubicBezTo>
                    <a:pt x="753" y="22"/>
                    <a:pt x="749" y="18"/>
                    <a:pt x="749" y="21"/>
                  </a:cubicBezTo>
                  <a:moveTo>
                    <a:pt x="793" y="21"/>
                  </a:moveTo>
                  <a:cubicBezTo>
                    <a:pt x="792" y="20"/>
                    <a:pt x="793" y="21"/>
                    <a:pt x="793" y="21"/>
                  </a:cubicBezTo>
                  <a:close/>
                  <a:moveTo>
                    <a:pt x="810" y="20"/>
                  </a:moveTo>
                  <a:cubicBezTo>
                    <a:pt x="809" y="20"/>
                    <a:pt x="808" y="20"/>
                    <a:pt x="808" y="21"/>
                  </a:cubicBezTo>
                  <a:cubicBezTo>
                    <a:pt x="809" y="20"/>
                    <a:pt x="810" y="21"/>
                    <a:pt x="810" y="20"/>
                  </a:cubicBezTo>
                  <a:close/>
                  <a:moveTo>
                    <a:pt x="837" y="21"/>
                  </a:moveTo>
                  <a:cubicBezTo>
                    <a:pt x="837" y="22"/>
                    <a:pt x="839" y="22"/>
                    <a:pt x="839" y="21"/>
                  </a:cubicBezTo>
                  <a:cubicBezTo>
                    <a:pt x="834" y="18"/>
                    <a:pt x="826" y="21"/>
                    <a:pt x="837" y="21"/>
                  </a:cubicBezTo>
                  <a:close/>
                  <a:moveTo>
                    <a:pt x="699" y="22"/>
                  </a:moveTo>
                  <a:cubicBezTo>
                    <a:pt x="667" y="27"/>
                    <a:pt x="629" y="26"/>
                    <a:pt x="610" y="45"/>
                  </a:cubicBezTo>
                  <a:moveTo>
                    <a:pt x="610" y="45"/>
                  </a:moveTo>
                  <a:cubicBezTo>
                    <a:pt x="606" y="44"/>
                    <a:pt x="610" y="47"/>
                    <a:pt x="610" y="45"/>
                  </a:cubicBezTo>
                  <a:moveTo>
                    <a:pt x="699" y="22"/>
                  </a:moveTo>
                  <a:cubicBezTo>
                    <a:pt x="668" y="28"/>
                    <a:pt x="639" y="36"/>
                    <a:pt x="610" y="45"/>
                  </a:cubicBezTo>
                  <a:moveTo>
                    <a:pt x="699" y="22"/>
                  </a:moveTo>
                  <a:cubicBezTo>
                    <a:pt x="703" y="22"/>
                    <a:pt x="699" y="19"/>
                    <a:pt x="699" y="22"/>
                  </a:cubicBezTo>
                  <a:moveTo>
                    <a:pt x="720" y="22"/>
                  </a:moveTo>
                  <a:cubicBezTo>
                    <a:pt x="713" y="23"/>
                    <a:pt x="705" y="22"/>
                    <a:pt x="702" y="26"/>
                  </a:cubicBezTo>
                  <a:cubicBezTo>
                    <a:pt x="708" y="25"/>
                    <a:pt x="714" y="24"/>
                    <a:pt x="720" y="22"/>
                  </a:cubicBezTo>
                  <a:moveTo>
                    <a:pt x="720" y="22"/>
                  </a:moveTo>
                  <a:cubicBezTo>
                    <a:pt x="725" y="23"/>
                    <a:pt x="721" y="19"/>
                    <a:pt x="720" y="22"/>
                  </a:cubicBezTo>
                  <a:moveTo>
                    <a:pt x="690" y="43"/>
                  </a:moveTo>
                  <a:cubicBezTo>
                    <a:pt x="689" y="43"/>
                    <a:pt x="690" y="44"/>
                    <a:pt x="690" y="43"/>
                  </a:cubicBezTo>
                  <a:moveTo>
                    <a:pt x="690" y="43"/>
                  </a:moveTo>
                  <a:cubicBezTo>
                    <a:pt x="705" y="35"/>
                    <a:pt x="721" y="28"/>
                    <a:pt x="737" y="21"/>
                  </a:cubicBezTo>
                  <a:cubicBezTo>
                    <a:pt x="720" y="26"/>
                    <a:pt x="695" y="25"/>
                    <a:pt x="690" y="43"/>
                  </a:cubicBezTo>
                  <a:moveTo>
                    <a:pt x="812" y="81"/>
                  </a:moveTo>
                  <a:cubicBezTo>
                    <a:pt x="830" y="82"/>
                    <a:pt x="849" y="82"/>
                    <a:pt x="867" y="83"/>
                  </a:cubicBezTo>
                  <a:cubicBezTo>
                    <a:pt x="844" y="58"/>
                    <a:pt x="811" y="35"/>
                    <a:pt x="774" y="21"/>
                  </a:cubicBezTo>
                  <a:cubicBezTo>
                    <a:pt x="788" y="40"/>
                    <a:pt x="803" y="58"/>
                    <a:pt x="812" y="81"/>
                  </a:cubicBezTo>
                  <a:close/>
                  <a:moveTo>
                    <a:pt x="852" y="66"/>
                  </a:moveTo>
                  <a:cubicBezTo>
                    <a:pt x="863" y="75"/>
                    <a:pt x="870" y="86"/>
                    <a:pt x="887" y="84"/>
                  </a:cubicBezTo>
                  <a:cubicBezTo>
                    <a:pt x="882" y="71"/>
                    <a:pt x="874" y="61"/>
                    <a:pt x="867" y="49"/>
                  </a:cubicBezTo>
                  <a:cubicBezTo>
                    <a:pt x="840" y="39"/>
                    <a:pt x="812" y="26"/>
                    <a:pt x="783" y="22"/>
                  </a:cubicBezTo>
                  <a:cubicBezTo>
                    <a:pt x="810" y="32"/>
                    <a:pt x="831" y="48"/>
                    <a:pt x="852" y="66"/>
                  </a:cubicBezTo>
                  <a:close/>
                  <a:moveTo>
                    <a:pt x="799" y="22"/>
                  </a:moveTo>
                  <a:cubicBezTo>
                    <a:pt x="821" y="29"/>
                    <a:pt x="844" y="36"/>
                    <a:pt x="863" y="46"/>
                  </a:cubicBezTo>
                  <a:cubicBezTo>
                    <a:pt x="854" y="26"/>
                    <a:pt x="823" y="27"/>
                    <a:pt x="799" y="22"/>
                  </a:cubicBezTo>
                  <a:moveTo>
                    <a:pt x="799" y="22"/>
                  </a:moveTo>
                  <a:cubicBezTo>
                    <a:pt x="797" y="19"/>
                    <a:pt x="793" y="23"/>
                    <a:pt x="799" y="22"/>
                  </a:cubicBezTo>
                  <a:moveTo>
                    <a:pt x="817" y="21"/>
                  </a:moveTo>
                  <a:cubicBezTo>
                    <a:pt x="811" y="19"/>
                    <a:pt x="815" y="24"/>
                    <a:pt x="817" y="21"/>
                  </a:cubicBezTo>
                  <a:close/>
                  <a:moveTo>
                    <a:pt x="928" y="41"/>
                  </a:moveTo>
                  <a:cubicBezTo>
                    <a:pt x="928" y="44"/>
                    <a:pt x="932" y="40"/>
                    <a:pt x="928" y="41"/>
                  </a:cubicBezTo>
                  <a:moveTo>
                    <a:pt x="928" y="41"/>
                  </a:moveTo>
                  <a:cubicBezTo>
                    <a:pt x="909" y="25"/>
                    <a:pt x="871" y="25"/>
                    <a:pt x="844" y="22"/>
                  </a:cubicBezTo>
                  <a:cubicBezTo>
                    <a:pt x="872" y="28"/>
                    <a:pt x="901" y="33"/>
                    <a:pt x="928" y="41"/>
                  </a:cubicBezTo>
                  <a:moveTo>
                    <a:pt x="901" y="21"/>
                  </a:moveTo>
                  <a:cubicBezTo>
                    <a:pt x="900" y="21"/>
                    <a:pt x="899" y="21"/>
                    <a:pt x="899" y="22"/>
                  </a:cubicBezTo>
                  <a:cubicBezTo>
                    <a:pt x="900" y="21"/>
                    <a:pt x="901" y="22"/>
                    <a:pt x="901" y="21"/>
                  </a:cubicBezTo>
                  <a:close/>
                  <a:moveTo>
                    <a:pt x="847" y="28"/>
                  </a:moveTo>
                  <a:cubicBezTo>
                    <a:pt x="848" y="30"/>
                    <a:pt x="849" y="28"/>
                    <a:pt x="847" y="28"/>
                  </a:cubicBezTo>
                  <a:moveTo>
                    <a:pt x="847" y="28"/>
                  </a:moveTo>
                  <a:cubicBezTo>
                    <a:pt x="842" y="22"/>
                    <a:pt x="827" y="22"/>
                    <a:pt x="818" y="23"/>
                  </a:cubicBezTo>
                  <a:cubicBezTo>
                    <a:pt x="829" y="23"/>
                    <a:pt x="837" y="27"/>
                    <a:pt x="847" y="28"/>
                  </a:cubicBezTo>
                  <a:moveTo>
                    <a:pt x="909" y="22"/>
                  </a:moveTo>
                  <a:cubicBezTo>
                    <a:pt x="904" y="21"/>
                    <a:pt x="908" y="24"/>
                    <a:pt x="909" y="22"/>
                  </a:cubicBezTo>
                  <a:close/>
                  <a:moveTo>
                    <a:pt x="916" y="23"/>
                  </a:moveTo>
                  <a:cubicBezTo>
                    <a:pt x="914" y="23"/>
                    <a:pt x="913" y="22"/>
                    <a:pt x="913" y="23"/>
                  </a:cubicBezTo>
                  <a:cubicBezTo>
                    <a:pt x="914" y="23"/>
                    <a:pt x="915" y="24"/>
                    <a:pt x="916" y="23"/>
                  </a:cubicBezTo>
                  <a:close/>
                  <a:moveTo>
                    <a:pt x="922" y="24"/>
                  </a:moveTo>
                  <a:cubicBezTo>
                    <a:pt x="922" y="25"/>
                    <a:pt x="922" y="25"/>
                    <a:pt x="922" y="25"/>
                  </a:cubicBezTo>
                  <a:cubicBezTo>
                    <a:pt x="927" y="25"/>
                    <a:pt x="928" y="27"/>
                    <a:pt x="932" y="26"/>
                  </a:cubicBezTo>
                  <a:moveTo>
                    <a:pt x="932" y="26"/>
                  </a:moveTo>
                  <a:cubicBezTo>
                    <a:pt x="934" y="29"/>
                    <a:pt x="938" y="25"/>
                    <a:pt x="932" y="26"/>
                  </a:cubicBezTo>
                  <a:moveTo>
                    <a:pt x="932" y="26"/>
                  </a:moveTo>
                  <a:cubicBezTo>
                    <a:pt x="932" y="26"/>
                    <a:pt x="932" y="26"/>
                    <a:pt x="932" y="25"/>
                  </a:cubicBezTo>
                  <a:cubicBezTo>
                    <a:pt x="928" y="26"/>
                    <a:pt x="927" y="24"/>
                    <a:pt x="922" y="24"/>
                  </a:cubicBezTo>
                  <a:moveTo>
                    <a:pt x="922" y="24"/>
                  </a:moveTo>
                  <a:cubicBezTo>
                    <a:pt x="919" y="22"/>
                    <a:pt x="915" y="26"/>
                    <a:pt x="922" y="24"/>
                  </a:cubicBezTo>
                  <a:moveTo>
                    <a:pt x="907" y="25"/>
                  </a:moveTo>
                  <a:cubicBezTo>
                    <a:pt x="907" y="26"/>
                    <a:pt x="907" y="26"/>
                    <a:pt x="907" y="26"/>
                  </a:cubicBezTo>
                  <a:cubicBezTo>
                    <a:pt x="934" y="34"/>
                    <a:pt x="965" y="42"/>
                    <a:pt x="990" y="47"/>
                  </a:cubicBezTo>
                  <a:cubicBezTo>
                    <a:pt x="967" y="36"/>
                    <a:pt x="938" y="29"/>
                    <a:pt x="907" y="25"/>
                  </a:cubicBezTo>
                  <a:moveTo>
                    <a:pt x="907" y="25"/>
                  </a:moveTo>
                  <a:cubicBezTo>
                    <a:pt x="907" y="23"/>
                    <a:pt x="903" y="26"/>
                    <a:pt x="907" y="25"/>
                  </a:cubicBezTo>
                  <a:moveTo>
                    <a:pt x="602" y="50"/>
                  </a:moveTo>
                  <a:cubicBezTo>
                    <a:pt x="598" y="55"/>
                    <a:pt x="592" y="59"/>
                    <a:pt x="587" y="64"/>
                  </a:cubicBezTo>
                  <a:cubicBezTo>
                    <a:pt x="583" y="68"/>
                    <a:pt x="576" y="75"/>
                    <a:pt x="577" y="78"/>
                  </a:cubicBezTo>
                  <a:cubicBezTo>
                    <a:pt x="587" y="77"/>
                    <a:pt x="597" y="71"/>
                    <a:pt x="606" y="66"/>
                  </a:cubicBezTo>
                  <a:cubicBezTo>
                    <a:pt x="631" y="53"/>
                    <a:pt x="656" y="41"/>
                    <a:pt x="683" y="32"/>
                  </a:cubicBezTo>
                  <a:cubicBezTo>
                    <a:pt x="687" y="31"/>
                    <a:pt x="696" y="31"/>
                    <a:pt x="695" y="25"/>
                  </a:cubicBezTo>
                  <a:cubicBezTo>
                    <a:pt x="662" y="32"/>
                    <a:pt x="632" y="41"/>
                    <a:pt x="602" y="50"/>
                  </a:cubicBezTo>
                  <a:close/>
                  <a:moveTo>
                    <a:pt x="530" y="58"/>
                  </a:moveTo>
                  <a:cubicBezTo>
                    <a:pt x="526" y="57"/>
                    <a:pt x="529" y="61"/>
                    <a:pt x="530" y="58"/>
                  </a:cubicBezTo>
                  <a:moveTo>
                    <a:pt x="530" y="58"/>
                  </a:moveTo>
                  <a:cubicBezTo>
                    <a:pt x="546" y="53"/>
                    <a:pt x="563" y="47"/>
                    <a:pt x="581" y="42"/>
                  </a:cubicBezTo>
                  <a:cubicBezTo>
                    <a:pt x="598" y="37"/>
                    <a:pt x="617" y="35"/>
                    <a:pt x="631" y="26"/>
                  </a:cubicBezTo>
                  <a:cubicBezTo>
                    <a:pt x="593" y="33"/>
                    <a:pt x="554" y="38"/>
                    <a:pt x="530" y="58"/>
                  </a:cubicBezTo>
                  <a:moveTo>
                    <a:pt x="969" y="73"/>
                  </a:moveTo>
                  <a:cubicBezTo>
                    <a:pt x="947" y="41"/>
                    <a:pt x="895" y="34"/>
                    <a:pt x="850" y="27"/>
                  </a:cubicBezTo>
                  <a:cubicBezTo>
                    <a:pt x="890" y="42"/>
                    <a:pt x="933" y="54"/>
                    <a:pt x="969" y="73"/>
                  </a:cubicBezTo>
                  <a:close/>
                  <a:moveTo>
                    <a:pt x="939" y="27"/>
                  </a:moveTo>
                  <a:cubicBezTo>
                    <a:pt x="938" y="28"/>
                    <a:pt x="937" y="27"/>
                    <a:pt x="937" y="28"/>
                  </a:cubicBezTo>
                  <a:cubicBezTo>
                    <a:pt x="937" y="28"/>
                    <a:pt x="939" y="28"/>
                    <a:pt x="939" y="27"/>
                  </a:cubicBezTo>
                  <a:close/>
                  <a:moveTo>
                    <a:pt x="574" y="32"/>
                  </a:moveTo>
                  <a:cubicBezTo>
                    <a:pt x="574" y="33"/>
                    <a:pt x="573" y="32"/>
                    <a:pt x="574" y="32"/>
                  </a:cubicBezTo>
                  <a:close/>
                  <a:moveTo>
                    <a:pt x="781" y="81"/>
                  </a:moveTo>
                  <a:cubicBezTo>
                    <a:pt x="790" y="80"/>
                    <a:pt x="801" y="82"/>
                    <a:pt x="808" y="80"/>
                  </a:cubicBezTo>
                  <a:cubicBezTo>
                    <a:pt x="798" y="63"/>
                    <a:pt x="789" y="45"/>
                    <a:pt x="776" y="31"/>
                  </a:cubicBezTo>
                  <a:cubicBezTo>
                    <a:pt x="778" y="48"/>
                    <a:pt x="779" y="65"/>
                    <a:pt x="781" y="81"/>
                  </a:cubicBezTo>
                  <a:close/>
                  <a:moveTo>
                    <a:pt x="526" y="47"/>
                  </a:moveTo>
                  <a:cubicBezTo>
                    <a:pt x="524" y="48"/>
                    <a:pt x="526" y="49"/>
                    <a:pt x="526" y="47"/>
                  </a:cubicBezTo>
                  <a:moveTo>
                    <a:pt x="526" y="47"/>
                  </a:moveTo>
                  <a:cubicBezTo>
                    <a:pt x="543" y="43"/>
                    <a:pt x="560" y="40"/>
                    <a:pt x="573" y="32"/>
                  </a:cubicBezTo>
                  <a:cubicBezTo>
                    <a:pt x="557" y="37"/>
                    <a:pt x="537" y="38"/>
                    <a:pt x="526" y="47"/>
                  </a:cubicBezTo>
                  <a:moveTo>
                    <a:pt x="963" y="32"/>
                  </a:moveTo>
                  <a:cubicBezTo>
                    <a:pt x="962" y="32"/>
                    <a:pt x="961" y="32"/>
                    <a:pt x="961" y="33"/>
                  </a:cubicBezTo>
                  <a:cubicBezTo>
                    <a:pt x="961" y="33"/>
                    <a:pt x="963" y="33"/>
                    <a:pt x="963" y="32"/>
                  </a:cubicBezTo>
                  <a:close/>
                  <a:moveTo>
                    <a:pt x="585" y="80"/>
                  </a:moveTo>
                  <a:cubicBezTo>
                    <a:pt x="601" y="82"/>
                    <a:pt x="616" y="87"/>
                    <a:pt x="632" y="84"/>
                  </a:cubicBezTo>
                  <a:cubicBezTo>
                    <a:pt x="648" y="70"/>
                    <a:pt x="665" y="58"/>
                    <a:pt x="683" y="47"/>
                  </a:cubicBezTo>
                  <a:cubicBezTo>
                    <a:pt x="683" y="42"/>
                    <a:pt x="693" y="36"/>
                    <a:pt x="689" y="33"/>
                  </a:cubicBezTo>
                  <a:cubicBezTo>
                    <a:pt x="652" y="46"/>
                    <a:pt x="617" y="61"/>
                    <a:pt x="585" y="80"/>
                  </a:cubicBezTo>
                  <a:close/>
                  <a:moveTo>
                    <a:pt x="966" y="34"/>
                  </a:moveTo>
                  <a:cubicBezTo>
                    <a:pt x="968" y="37"/>
                    <a:pt x="972" y="33"/>
                    <a:pt x="966" y="34"/>
                  </a:cubicBezTo>
                  <a:moveTo>
                    <a:pt x="966" y="34"/>
                  </a:moveTo>
                  <a:cubicBezTo>
                    <a:pt x="965" y="31"/>
                    <a:pt x="961" y="35"/>
                    <a:pt x="966" y="34"/>
                  </a:cubicBezTo>
                  <a:moveTo>
                    <a:pt x="575" y="35"/>
                  </a:moveTo>
                  <a:cubicBezTo>
                    <a:pt x="574" y="35"/>
                    <a:pt x="575" y="36"/>
                    <a:pt x="575" y="35"/>
                  </a:cubicBezTo>
                  <a:close/>
                  <a:moveTo>
                    <a:pt x="859" y="35"/>
                  </a:moveTo>
                  <a:cubicBezTo>
                    <a:pt x="861" y="40"/>
                    <a:pt x="866" y="43"/>
                    <a:pt x="869" y="48"/>
                  </a:cubicBezTo>
                  <a:cubicBezTo>
                    <a:pt x="878" y="53"/>
                    <a:pt x="889" y="57"/>
                    <a:pt x="900" y="64"/>
                  </a:cubicBezTo>
                  <a:cubicBezTo>
                    <a:pt x="909" y="69"/>
                    <a:pt x="921" y="80"/>
                    <a:pt x="930" y="81"/>
                  </a:cubicBezTo>
                  <a:cubicBezTo>
                    <a:pt x="940" y="82"/>
                    <a:pt x="953" y="76"/>
                    <a:pt x="965" y="73"/>
                  </a:cubicBezTo>
                  <a:cubicBezTo>
                    <a:pt x="931" y="59"/>
                    <a:pt x="898" y="44"/>
                    <a:pt x="859" y="35"/>
                  </a:cubicBezTo>
                  <a:moveTo>
                    <a:pt x="859" y="35"/>
                  </a:moveTo>
                  <a:cubicBezTo>
                    <a:pt x="858" y="34"/>
                    <a:pt x="858" y="35"/>
                    <a:pt x="859" y="35"/>
                  </a:cubicBezTo>
                  <a:moveTo>
                    <a:pt x="993" y="63"/>
                  </a:moveTo>
                  <a:cubicBezTo>
                    <a:pt x="997" y="61"/>
                    <a:pt x="1000" y="59"/>
                    <a:pt x="1001" y="55"/>
                  </a:cubicBezTo>
                  <a:cubicBezTo>
                    <a:pt x="977" y="47"/>
                    <a:pt x="949" y="38"/>
                    <a:pt x="924" y="35"/>
                  </a:cubicBezTo>
                  <a:cubicBezTo>
                    <a:pt x="943" y="48"/>
                    <a:pt x="970" y="54"/>
                    <a:pt x="993" y="63"/>
                  </a:cubicBezTo>
                  <a:close/>
                  <a:moveTo>
                    <a:pt x="973" y="35"/>
                  </a:moveTo>
                  <a:cubicBezTo>
                    <a:pt x="972" y="35"/>
                    <a:pt x="970" y="35"/>
                    <a:pt x="970" y="36"/>
                  </a:cubicBezTo>
                  <a:cubicBezTo>
                    <a:pt x="971" y="36"/>
                    <a:pt x="973" y="36"/>
                    <a:pt x="973" y="35"/>
                  </a:cubicBezTo>
                  <a:close/>
                  <a:moveTo>
                    <a:pt x="530" y="61"/>
                  </a:moveTo>
                  <a:cubicBezTo>
                    <a:pt x="542" y="76"/>
                    <a:pt x="556" y="66"/>
                    <a:pt x="573" y="59"/>
                  </a:cubicBezTo>
                  <a:cubicBezTo>
                    <a:pt x="588" y="53"/>
                    <a:pt x="599" y="49"/>
                    <a:pt x="608" y="42"/>
                  </a:cubicBezTo>
                  <a:cubicBezTo>
                    <a:pt x="611" y="39"/>
                    <a:pt x="617" y="37"/>
                    <a:pt x="614" y="36"/>
                  </a:cubicBezTo>
                  <a:cubicBezTo>
                    <a:pt x="585" y="43"/>
                    <a:pt x="557" y="52"/>
                    <a:pt x="530" y="61"/>
                  </a:cubicBezTo>
                  <a:close/>
                  <a:moveTo>
                    <a:pt x="976" y="36"/>
                  </a:moveTo>
                  <a:cubicBezTo>
                    <a:pt x="975" y="36"/>
                    <a:pt x="974" y="36"/>
                    <a:pt x="974" y="37"/>
                  </a:cubicBezTo>
                  <a:cubicBezTo>
                    <a:pt x="975" y="37"/>
                    <a:pt x="976" y="37"/>
                    <a:pt x="976" y="36"/>
                  </a:cubicBezTo>
                  <a:close/>
                  <a:moveTo>
                    <a:pt x="978" y="38"/>
                  </a:moveTo>
                  <a:cubicBezTo>
                    <a:pt x="978" y="37"/>
                    <a:pt x="979" y="39"/>
                    <a:pt x="978" y="38"/>
                  </a:cubicBezTo>
                  <a:close/>
                  <a:moveTo>
                    <a:pt x="982" y="39"/>
                  </a:moveTo>
                  <a:cubicBezTo>
                    <a:pt x="981" y="38"/>
                    <a:pt x="982" y="39"/>
                    <a:pt x="982" y="39"/>
                  </a:cubicBezTo>
                  <a:close/>
                  <a:moveTo>
                    <a:pt x="931" y="43"/>
                  </a:moveTo>
                  <a:cubicBezTo>
                    <a:pt x="931" y="42"/>
                    <a:pt x="932" y="43"/>
                    <a:pt x="931" y="43"/>
                  </a:cubicBezTo>
                  <a:close/>
                  <a:moveTo>
                    <a:pt x="985" y="43"/>
                  </a:moveTo>
                  <a:cubicBezTo>
                    <a:pt x="984" y="42"/>
                    <a:pt x="985" y="43"/>
                    <a:pt x="985" y="43"/>
                  </a:cubicBezTo>
                  <a:close/>
                  <a:moveTo>
                    <a:pt x="1000" y="48"/>
                  </a:moveTo>
                  <a:cubicBezTo>
                    <a:pt x="997" y="46"/>
                    <a:pt x="991" y="42"/>
                    <a:pt x="987" y="44"/>
                  </a:cubicBezTo>
                  <a:cubicBezTo>
                    <a:pt x="992" y="44"/>
                    <a:pt x="996" y="50"/>
                    <a:pt x="1000" y="48"/>
                  </a:cubicBezTo>
                  <a:close/>
                  <a:moveTo>
                    <a:pt x="489" y="60"/>
                  </a:moveTo>
                  <a:cubicBezTo>
                    <a:pt x="488" y="60"/>
                    <a:pt x="487" y="60"/>
                    <a:pt x="486" y="61"/>
                  </a:cubicBezTo>
                  <a:moveTo>
                    <a:pt x="486" y="61"/>
                  </a:moveTo>
                  <a:cubicBezTo>
                    <a:pt x="485" y="61"/>
                    <a:pt x="485" y="61"/>
                    <a:pt x="485" y="62"/>
                  </a:cubicBezTo>
                  <a:moveTo>
                    <a:pt x="485" y="62"/>
                  </a:moveTo>
                  <a:cubicBezTo>
                    <a:pt x="481" y="61"/>
                    <a:pt x="484" y="65"/>
                    <a:pt x="485" y="62"/>
                  </a:cubicBezTo>
                  <a:moveTo>
                    <a:pt x="485" y="62"/>
                  </a:moveTo>
                  <a:cubicBezTo>
                    <a:pt x="486" y="62"/>
                    <a:pt x="486" y="62"/>
                    <a:pt x="486" y="61"/>
                  </a:cubicBezTo>
                  <a:moveTo>
                    <a:pt x="486" y="61"/>
                  </a:moveTo>
                  <a:cubicBezTo>
                    <a:pt x="488" y="61"/>
                    <a:pt x="489" y="61"/>
                    <a:pt x="489" y="60"/>
                  </a:cubicBezTo>
                  <a:moveTo>
                    <a:pt x="489" y="60"/>
                  </a:moveTo>
                  <a:cubicBezTo>
                    <a:pt x="500" y="55"/>
                    <a:pt x="516" y="55"/>
                    <a:pt x="523" y="46"/>
                  </a:cubicBezTo>
                  <a:cubicBezTo>
                    <a:pt x="511" y="50"/>
                    <a:pt x="500" y="54"/>
                    <a:pt x="489" y="60"/>
                  </a:cubicBezTo>
                  <a:moveTo>
                    <a:pt x="542" y="47"/>
                  </a:moveTo>
                  <a:cubicBezTo>
                    <a:pt x="535" y="47"/>
                    <a:pt x="530" y="50"/>
                    <a:pt x="523" y="51"/>
                  </a:cubicBezTo>
                  <a:cubicBezTo>
                    <a:pt x="523" y="54"/>
                    <a:pt x="523" y="56"/>
                    <a:pt x="524" y="57"/>
                  </a:cubicBezTo>
                  <a:cubicBezTo>
                    <a:pt x="531" y="55"/>
                    <a:pt x="537" y="50"/>
                    <a:pt x="542" y="47"/>
                  </a:cubicBezTo>
                  <a:moveTo>
                    <a:pt x="542" y="47"/>
                  </a:moveTo>
                  <a:cubicBezTo>
                    <a:pt x="546" y="47"/>
                    <a:pt x="542" y="44"/>
                    <a:pt x="542" y="47"/>
                  </a:cubicBezTo>
                  <a:moveTo>
                    <a:pt x="1113" y="98"/>
                  </a:moveTo>
                  <a:cubicBezTo>
                    <a:pt x="1113" y="99"/>
                    <a:pt x="1115" y="99"/>
                    <a:pt x="1115" y="99"/>
                  </a:cubicBezTo>
                  <a:moveTo>
                    <a:pt x="1115" y="99"/>
                  </a:moveTo>
                  <a:cubicBezTo>
                    <a:pt x="1116" y="101"/>
                    <a:pt x="1116" y="99"/>
                    <a:pt x="1115" y="99"/>
                  </a:cubicBezTo>
                  <a:moveTo>
                    <a:pt x="1115" y="99"/>
                  </a:moveTo>
                  <a:cubicBezTo>
                    <a:pt x="1115" y="98"/>
                    <a:pt x="1114" y="99"/>
                    <a:pt x="1113" y="98"/>
                  </a:cubicBezTo>
                  <a:moveTo>
                    <a:pt x="1113" y="98"/>
                  </a:moveTo>
                  <a:cubicBezTo>
                    <a:pt x="1081" y="77"/>
                    <a:pt x="1043" y="57"/>
                    <a:pt x="1002" y="48"/>
                  </a:cubicBezTo>
                  <a:cubicBezTo>
                    <a:pt x="1008" y="57"/>
                    <a:pt x="1020" y="58"/>
                    <a:pt x="1029" y="62"/>
                  </a:cubicBezTo>
                  <a:cubicBezTo>
                    <a:pt x="1057" y="72"/>
                    <a:pt x="1086" y="86"/>
                    <a:pt x="1113" y="98"/>
                  </a:cubicBezTo>
                  <a:moveTo>
                    <a:pt x="991" y="49"/>
                  </a:moveTo>
                  <a:cubicBezTo>
                    <a:pt x="991" y="49"/>
                    <a:pt x="992" y="50"/>
                    <a:pt x="991" y="49"/>
                  </a:cubicBezTo>
                  <a:close/>
                  <a:moveTo>
                    <a:pt x="948" y="50"/>
                  </a:moveTo>
                  <a:cubicBezTo>
                    <a:pt x="957" y="57"/>
                    <a:pt x="965" y="65"/>
                    <a:pt x="974" y="71"/>
                  </a:cubicBezTo>
                  <a:cubicBezTo>
                    <a:pt x="979" y="69"/>
                    <a:pt x="987" y="69"/>
                    <a:pt x="990" y="64"/>
                  </a:cubicBezTo>
                  <a:cubicBezTo>
                    <a:pt x="975" y="60"/>
                    <a:pt x="963" y="54"/>
                    <a:pt x="948" y="50"/>
                  </a:cubicBezTo>
                  <a:moveTo>
                    <a:pt x="948" y="50"/>
                  </a:moveTo>
                  <a:cubicBezTo>
                    <a:pt x="948" y="49"/>
                    <a:pt x="947" y="50"/>
                    <a:pt x="948" y="50"/>
                  </a:cubicBezTo>
                  <a:moveTo>
                    <a:pt x="399" y="114"/>
                  </a:moveTo>
                  <a:cubicBezTo>
                    <a:pt x="405" y="112"/>
                    <a:pt x="411" y="111"/>
                    <a:pt x="416" y="110"/>
                  </a:cubicBezTo>
                  <a:cubicBezTo>
                    <a:pt x="433" y="101"/>
                    <a:pt x="450" y="91"/>
                    <a:pt x="468" y="83"/>
                  </a:cubicBezTo>
                  <a:cubicBezTo>
                    <a:pt x="486" y="75"/>
                    <a:pt x="506" y="70"/>
                    <a:pt x="522" y="58"/>
                  </a:cubicBezTo>
                  <a:cubicBezTo>
                    <a:pt x="520" y="58"/>
                    <a:pt x="520" y="56"/>
                    <a:pt x="520" y="53"/>
                  </a:cubicBezTo>
                  <a:cubicBezTo>
                    <a:pt x="473" y="66"/>
                    <a:pt x="432" y="86"/>
                    <a:pt x="399" y="114"/>
                  </a:cubicBezTo>
                  <a:close/>
                  <a:moveTo>
                    <a:pt x="593" y="54"/>
                  </a:moveTo>
                  <a:cubicBezTo>
                    <a:pt x="578" y="59"/>
                    <a:pt x="564" y="65"/>
                    <a:pt x="550" y="71"/>
                  </a:cubicBezTo>
                  <a:cubicBezTo>
                    <a:pt x="556" y="74"/>
                    <a:pt x="564" y="75"/>
                    <a:pt x="570" y="77"/>
                  </a:cubicBezTo>
                  <a:cubicBezTo>
                    <a:pt x="579" y="71"/>
                    <a:pt x="585" y="62"/>
                    <a:pt x="593" y="54"/>
                  </a:cubicBezTo>
                  <a:moveTo>
                    <a:pt x="593" y="54"/>
                  </a:moveTo>
                  <a:cubicBezTo>
                    <a:pt x="594" y="54"/>
                    <a:pt x="593" y="53"/>
                    <a:pt x="593" y="54"/>
                  </a:cubicBezTo>
                  <a:moveTo>
                    <a:pt x="637" y="84"/>
                  </a:moveTo>
                  <a:cubicBezTo>
                    <a:pt x="647" y="83"/>
                    <a:pt x="659" y="84"/>
                    <a:pt x="668" y="82"/>
                  </a:cubicBezTo>
                  <a:cubicBezTo>
                    <a:pt x="669" y="72"/>
                    <a:pt x="679" y="60"/>
                    <a:pt x="678" y="53"/>
                  </a:cubicBezTo>
                  <a:cubicBezTo>
                    <a:pt x="664" y="64"/>
                    <a:pt x="649" y="72"/>
                    <a:pt x="637" y="84"/>
                  </a:cubicBezTo>
                  <a:close/>
                  <a:moveTo>
                    <a:pt x="890" y="84"/>
                  </a:moveTo>
                  <a:cubicBezTo>
                    <a:pt x="901" y="85"/>
                    <a:pt x="916" y="86"/>
                    <a:pt x="924" y="81"/>
                  </a:cubicBezTo>
                  <a:cubicBezTo>
                    <a:pt x="907" y="73"/>
                    <a:pt x="890" y="59"/>
                    <a:pt x="872" y="54"/>
                  </a:cubicBezTo>
                  <a:cubicBezTo>
                    <a:pt x="879" y="63"/>
                    <a:pt x="885" y="73"/>
                    <a:pt x="890" y="84"/>
                  </a:cubicBezTo>
                  <a:close/>
                  <a:moveTo>
                    <a:pt x="1063" y="94"/>
                  </a:moveTo>
                  <a:cubicBezTo>
                    <a:pt x="1063" y="94"/>
                    <a:pt x="1063" y="94"/>
                    <a:pt x="1063" y="95"/>
                  </a:cubicBezTo>
                  <a:cubicBezTo>
                    <a:pt x="1064" y="95"/>
                    <a:pt x="1065" y="96"/>
                    <a:pt x="1066" y="95"/>
                  </a:cubicBezTo>
                  <a:moveTo>
                    <a:pt x="1066" y="95"/>
                  </a:moveTo>
                  <a:cubicBezTo>
                    <a:pt x="1067" y="97"/>
                    <a:pt x="1067" y="95"/>
                    <a:pt x="1066" y="95"/>
                  </a:cubicBezTo>
                  <a:moveTo>
                    <a:pt x="1066" y="95"/>
                  </a:moveTo>
                  <a:cubicBezTo>
                    <a:pt x="1066" y="94"/>
                    <a:pt x="1065" y="94"/>
                    <a:pt x="1063" y="94"/>
                  </a:cubicBezTo>
                  <a:moveTo>
                    <a:pt x="1063" y="94"/>
                  </a:moveTo>
                  <a:cubicBezTo>
                    <a:pt x="1046" y="79"/>
                    <a:pt x="1027" y="67"/>
                    <a:pt x="1006" y="56"/>
                  </a:cubicBezTo>
                  <a:cubicBezTo>
                    <a:pt x="1001" y="58"/>
                    <a:pt x="1000" y="63"/>
                    <a:pt x="996" y="65"/>
                  </a:cubicBezTo>
                  <a:cubicBezTo>
                    <a:pt x="1020" y="73"/>
                    <a:pt x="1041" y="84"/>
                    <a:pt x="1063" y="94"/>
                  </a:cubicBezTo>
                  <a:moveTo>
                    <a:pt x="482" y="60"/>
                  </a:moveTo>
                  <a:cubicBezTo>
                    <a:pt x="482" y="61"/>
                    <a:pt x="481" y="60"/>
                    <a:pt x="482" y="60"/>
                  </a:cubicBezTo>
                  <a:close/>
                  <a:moveTo>
                    <a:pt x="526" y="60"/>
                  </a:moveTo>
                  <a:cubicBezTo>
                    <a:pt x="526" y="61"/>
                    <a:pt x="525" y="60"/>
                    <a:pt x="526" y="60"/>
                  </a:cubicBezTo>
                  <a:close/>
                  <a:moveTo>
                    <a:pt x="479" y="61"/>
                  </a:moveTo>
                  <a:cubicBezTo>
                    <a:pt x="478" y="61"/>
                    <a:pt x="477" y="61"/>
                    <a:pt x="477" y="62"/>
                  </a:cubicBezTo>
                  <a:moveTo>
                    <a:pt x="477" y="62"/>
                  </a:moveTo>
                  <a:cubicBezTo>
                    <a:pt x="441" y="76"/>
                    <a:pt x="407" y="92"/>
                    <a:pt x="377" y="112"/>
                  </a:cubicBezTo>
                  <a:moveTo>
                    <a:pt x="377" y="112"/>
                  </a:moveTo>
                  <a:cubicBezTo>
                    <a:pt x="375" y="112"/>
                    <a:pt x="375" y="113"/>
                    <a:pt x="374" y="114"/>
                  </a:cubicBezTo>
                  <a:moveTo>
                    <a:pt x="374" y="114"/>
                  </a:moveTo>
                  <a:cubicBezTo>
                    <a:pt x="373" y="114"/>
                    <a:pt x="372" y="114"/>
                    <a:pt x="372" y="115"/>
                  </a:cubicBezTo>
                  <a:moveTo>
                    <a:pt x="372" y="115"/>
                  </a:moveTo>
                  <a:cubicBezTo>
                    <a:pt x="371" y="115"/>
                    <a:pt x="371" y="115"/>
                    <a:pt x="370" y="116"/>
                  </a:cubicBezTo>
                  <a:moveTo>
                    <a:pt x="370" y="116"/>
                  </a:moveTo>
                  <a:cubicBezTo>
                    <a:pt x="370" y="115"/>
                    <a:pt x="369" y="116"/>
                    <a:pt x="369" y="117"/>
                  </a:cubicBezTo>
                  <a:moveTo>
                    <a:pt x="369" y="117"/>
                  </a:moveTo>
                  <a:cubicBezTo>
                    <a:pt x="368" y="116"/>
                    <a:pt x="368" y="117"/>
                    <a:pt x="367" y="118"/>
                  </a:cubicBezTo>
                  <a:moveTo>
                    <a:pt x="367" y="118"/>
                  </a:moveTo>
                  <a:cubicBezTo>
                    <a:pt x="366" y="118"/>
                    <a:pt x="368" y="119"/>
                    <a:pt x="367" y="118"/>
                  </a:cubicBezTo>
                  <a:moveTo>
                    <a:pt x="367" y="118"/>
                  </a:moveTo>
                  <a:cubicBezTo>
                    <a:pt x="369" y="118"/>
                    <a:pt x="369" y="117"/>
                    <a:pt x="369" y="117"/>
                  </a:cubicBezTo>
                  <a:moveTo>
                    <a:pt x="369" y="117"/>
                  </a:moveTo>
                  <a:cubicBezTo>
                    <a:pt x="370" y="117"/>
                    <a:pt x="370" y="116"/>
                    <a:pt x="370" y="116"/>
                  </a:cubicBezTo>
                  <a:moveTo>
                    <a:pt x="370" y="116"/>
                  </a:moveTo>
                  <a:cubicBezTo>
                    <a:pt x="371" y="116"/>
                    <a:pt x="372" y="115"/>
                    <a:pt x="372" y="115"/>
                  </a:cubicBezTo>
                  <a:moveTo>
                    <a:pt x="372" y="115"/>
                  </a:moveTo>
                  <a:cubicBezTo>
                    <a:pt x="373" y="115"/>
                    <a:pt x="374" y="114"/>
                    <a:pt x="374" y="114"/>
                  </a:cubicBezTo>
                  <a:moveTo>
                    <a:pt x="374" y="114"/>
                  </a:moveTo>
                  <a:cubicBezTo>
                    <a:pt x="376" y="114"/>
                    <a:pt x="377" y="113"/>
                    <a:pt x="377" y="112"/>
                  </a:cubicBezTo>
                  <a:moveTo>
                    <a:pt x="377" y="112"/>
                  </a:moveTo>
                  <a:cubicBezTo>
                    <a:pt x="409" y="94"/>
                    <a:pt x="445" y="80"/>
                    <a:pt x="477" y="62"/>
                  </a:cubicBezTo>
                  <a:moveTo>
                    <a:pt x="477" y="62"/>
                  </a:moveTo>
                  <a:cubicBezTo>
                    <a:pt x="478" y="62"/>
                    <a:pt x="479" y="62"/>
                    <a:pt x="479" y="61"/>
                  </a:cubicBezTo>
                  <a:moveTo>
                    <a:pt x="479" y="61"/>
                  </a:moveTo>
                  <a:cubicBezTo>
                    <a:pt x="483" y="62"/>
                    <a:pt x="479" y="58"/>
                    <a:pt x="479" y="61"/>
                  </a:cubicBezTo>
                  <a:moveTo>
                    <a:pt x="481" y="64"/>
                  </a:moveTo>
                  <a:cubicBezTo>
                    <a:pt x="480" y="63"/>
                    <a:pt x="481" y="64"/>
                    <a:pt x="481" y="64"/>
                  </a:cubicBezTo>
                  <a:close/>
                  <a:moveTo>
                    <a:pt x="524" y="63"/>
                  </a:moveTo>
                  <a:cubicBezTo>
                    <a:pt x="510" y="69"/>
                    <a:pt x="495" y="80"/>
                    <a:pt x="484" y="90"/>
                  </a:cubicBezTo>
                  <a:cubicBezTo>
                    <a:pt x="480" y="92"/>
                    <a:pt x="475" y="96"/>
                    <a:pt x="476" y="99"/>
                  </a:cubicBezTo>
                  <a:cubicBezTo>
                    <a:pt x="504" y="96"/>
                    <a:pt x="519" y="80"/>
                    <a:pt x="542" y="71"/>
                  </a:cubicBezTo>
                  <a:cubicBezTo>
                    <a:pt x="535" y="69"/>
                    <a:pt x="530" y="65"/>
                    <a:pt x="524" y="63"/>
                  </a:cubicBezTo>
                  <a:close/>
                  <a:moveTo>
                    <a:pt x="479" y="65"/>
                  </a:moveTo>
                  <a:cubicBezTo>
                    <a:pt x="478" y="64"/>
                    <a:pt x="479" y="65"/>
                    <a:pt x="479" y="65"/>
                  </a:cubicBezTo>
                  <a:close/>
                  <a:moveTo>
                    <a:pt x="1028" y="65"/>
                  </a:moveTo>
                  <a:cubicBezTo>
                    <a:pt x="1048" y="78"/>
                    <a:pt x="1066" y="92"/>
                    <a:pt x="1086" y="106"/>
                  </a:cubicBezTo>
                  <a:cubicBezTo>
                    <a:pt x="1106" y="107"/>
                    <a:pt x="1124" y="115"/>
                    <a:pt x="1141" y="117"/>
                  </a:cubicBezTo>
                  <a:cubicBezTo>
                    <a:pt x="1105" y="97"/>
                    <a:pt x="1069" y="79"/>
                    <a:pt x="1028" y="65"/>
                  </a:cubicBezTo>
                  <a:moveTo>
                    <a:pt x="1028" y="65"/>
                  </a:moveTo>
                  <a:cubicBezTo>
                    <a:pt x="1028" y="62"/>
                    <a:pt x="1024" y="66"/>
                    <a:pt x="1028" y="65"/>
                  </a:cubicBezTo>
                  <a:moveTo>
                    <a:pt x="993" y="66"/>
                  </a:moveTo>
                  <a:cubicBezTo>
                    <a:pt x="989" y="70"/>
                    <a:pt x="981" y="71"/>
                    <a:pt x="975" y="74"/>
                  </a:cubicBezTo>
                  <a:cubicBezTo>
                    <a:pt x="984" y="83"/>
                    <a:pt x="999" y="87"/>
                    <a:pt x="1009" y="95"/>
                  </a:cubicBezTo>
                  <a:cubicBezTo>
                    <a:pt x="1032" y="95"/>
                    <a:pt x="1054" y="102"/>
                    <a:pt x="1074" y="102"/>
                  </a:cubicBezTo>
                  <a:cubicBezTo>
                    <a:pt x="1048" y="89"/>
                    <a:pt x="1021" y="77"/>
                    <a:pt x="993" y="66"/>
                  </a:cubicBezTo>
                  <a:close/>
                  <a:moveTo>
                    <a:pt x="504" y="71"/>
                  </a:moveTo>
                  <a:cubicBezTo>
                    <a:pt x="503" y="71"/>
                    <a:pt x="504" y="72"/>
                    <a:pt x="504" y="71"/>
                  </a:cubicBezTo>
                  <a:close/>
                  <a:moveTo>
                    <a:pt x="502" y="72"/>
                  </a:moveTo>
                  <a:cubicBezTo>
                    <a:pt x="476" y="83"/>
                    <a:pt x="450" y="93"/>
                    <a:pt x="428" y="107"/>
                  </a:cubicBezTo>
                  <a:moveTo>
                    <a:pt x="428" y="107"/>
                  </a:moveTo>
                  <a:cubicBezTo>
                    <a:pt x="424" y="106"/>
                    <a:pt x="428" y="110"/>
                    <a:pt x="428" y="107"/>
                  </a:cubicBezTo>
                  <a:moveTo>
                    <a:pt x="428" y="107"/>
                  </a:moveTo>
                  <a:cubicBezTo>
                    <a:pt x="442" y="105"/>
                    <a:pt x="455" y="103"/>
                    <a:pt x="468" y="100"/>
                  </a:cubicBezTo>
                  <a:cubicBezTo>
                    <a:pt x="479" y="91"/>
                    <a:pt x="490" y="82"/>
                    <a:pt x="502" y="72"/>
                  </a:cubicBezTo>
                  <a:moveTo>
                    <a:pt x="502" y="72"/>
                  </a:moveTo>
                  <a:cubicBezTo>
                    <a:pt x="503" y="72"/>
                    <a:pt x="502" y="71"/>
                    <a:pt x="502" y="72"/>
                  </a:cubicBezTo>
                  <a:moveTo>
                    <a:pt x="544" y="73"/>
                  </a:moveTo>
                  <a:cubicBezTo>
                    <a:pt x="530" y="79"/>
                    <a:pt x="513" y="89"/>
                    <a:pt x="501" y="95"/>
                  </a:cubicBezTo>
                  <a:cubicBezTo>
                    <a:pt x="522" y="94"/>
                    <a:pt x="540" y="90"/>
                    <a:pt x="561" y="90"/>
                  </a:cubicBezTo>
                  <a:cubicBezTo>
                    <a:pt x="565" y="87"/>
                    <a:pt x="567" y="83"/>
                    <a:pt x="570" y="79"/>
                  </a:cubicBezTo>
                  <a:cubicBezTo>
                    <a:pt x="561" y="81"/>
                    <a:pt x="551" y="71"/>
                    <a:pt x="544" y="73"/>
                  </a:cubicBezTo>
                  <a:close/>
                  <a:moveTo>
                    <a:pt x="933" y="85"/>
                  </a:moveTo>
                  <a:cubicBezTo>
                    <a:pt x="948" y="90"/>
                    <a:pt x="970" y="89"/>
                    <a:pt x="988" y="92"/>
                  </a:cubicBezTo>
                  <a:cubicBezTo>
                    <a:pt x="981" y="71"/>
                    <a:pt x="952" y="78"/>
                    <a:pt x="933" y="85"/>
                  </a:cubicBezTo>
                  <a:close/>
                  <a:moveTo>
                    <a:pt x="569" y="86"/>
                  </a:moveTo>
                  <a:cubicBezTo>
                    <a:pt x="568" y="86"/>
                    <a:pt x="569" y="87"/>
                    <a:pt x="569" y="86"/>
                  </a:cubicBezTo>
                  <a:moveTo>
                    <a:pt x="569" y="86"/>
                  </a:moveTo>
                  <a:cubicBezTo>
                    <a:pt x="572" y="85"/>
                    <a:pt x="575" y="84"/>
                    <a:pt x="577" y="81"/>
                  </a:cubicBezTo>
                  <a:cubicBezTo>
                    <a:pt x="574" y="81"/>
                    <a:pt x="575" y="79"/>
                    <a:pt x="572" y="80"/>
                  </a:cubicBezTo>
                  <a:cubicBezTo>
                    <a:pt x="572" y="84"/>
                    <a:pt x="569" y="82"/>
                    <a:pt x="569" y="86"/>
                  </a:cubicBezTo>
                  <a:moveTo>
                    <a:pt x="573" y="88"/>
                  </a:moveTo>
                  <a:cubicBezTo>
                    <a:pt x="569" y="87"/>
                    <a:pt x="573" y="91"/>
                    <a:pt x="573" y="88"/>
                  </a:cubicBezTo>
                  <a:moveTo>
                    <a:pt x="573" y="88"/>
                  </a:moveTo>
                  <a:cubicBezTo>
                    <a:pt x="583" y="87"/>
                    <a:pt x="594" y="88"/>
                    <a:pt x="602" y="85"/>
                  </a:cubicBezTo>
                  <a:cubicBezTo>
                    <a:pt x="590" y="84"/>
                    <a:pt x="579" y="79"/>
                    <a:pt x="573" y="88"/>
                  </a:cubicBezTo>
                  <a:moveTo>
                    <a:pt x="1092" y="83"/>
                  </a:moveTo>
                  <a:cubicBezTo>
                    <a:pt x="1092" y="83"/>
                    <a:pt x="1093" y="84"/>
                    <a:pt x="1092" y="83"/>
                  </a:cubicBezTo>
                  <a:close/>
                  <a:moveTo>
                    <a:pt x="695" y="84"/>
                  </a:moveTo>
                  <a:cubicBezTo>
                    <a:pt x="694" y="87"/>
                    <a:pt x="692" y="89"/>
                    <a:pt x="690" y="92"/>
                  </a:cubicBezTo>
                  <a:cubicBezTo>
                    <a:pt x="710" y="92"/>
                    <a:pt x="729" y="93"/>
                    <a:pt x="750" y="93"/>
                  </a:cubicBezTo>
                  <a:cubicBezTo>
                    <a:pt x="750" y="88"/>
                    <a:pt x="752" y="87"/>
                    <a:pt x="751" y="83"/>
                  </a:cubicBezTo>
                  <a:cubicBezTo>
                    <a:pt x="732" y="82"/>
                    <a:pt x="715" y="85"/>
                    <a:pt x="695" y="84"/>
                  </a:cubicBezTo>
                  <a:close/>
                  <a:moveTo>
                    <a:pt x="753" y="94"/>
                  </a:moveTo>
                  <a:cubicBezTo>
                    <a:pt x="763" y="94"/>
                    <a:pt x="770" y="92"/>
                    <a:pt x="779" y="93"/>
                  </a:cubicBezTo>
                  <a:cubicBezTo>
                    <a:pt x="780" y="89"/>
                    <a:pt x="778" y="87"/>
                    <a:pt x="778" y="83"/>
                  </a:cubicBezTo>
                  <a:cubicBezTo>
                    <a:pt x="768" y="84"/>
                    <a:pt x="749" y="77"/>
                    <a:pt x="753" y="94"/>
                  </a:cubicBezTo>
                  <a:close/>
                  <a:moveTo>
                    <a:pt x="781" y="93"/>
                  </a:moveTo>
                  <a:cubicBezTo>
                    <a:pt x="792" y="92"/>
                    <a:pt x="805" y="94"/>
                    <a:pt x="814" y="92"/>
                  </a:cubicBezTo>
                  <a:cubicBezTo>
                    <a:pt x="812" y="90"/>
                    <a:pt x="811" y="87"/>
                    <a:pt x="810" y="84"/>
                  </a:cubicBezTo>
                  <a:cubicBezTo>
                    <a:pt x="800" y="84"/>
                    <a:pt x="792" y="82"/>
                    <a:pt x="781" y="83"/>
                  </a:cubicBezTo>
                  <a:cubicBezTo>
                    <a:pt x="781" y="86"/>
                    <a:pt x="781" y="89"/>
                    <a:pt x="781" y="93"/>
                  </a:cubicBezTo>
                  <a:close/>
                  <a:moveTo>
                    <a:pt x="1094" y="84"/>
                  </a:moveTo>
                  <a:cubicBezTo>
                    <a:pt x="1095" y="85"/>
                    <a:pt x="1094" y="84"/>
                    <a:pt x="1094" y="84"/>
                  </a:cubicBezTo>
                  <a:close/>
                  <a:moveTo>
                    <a:pt x="670" y="85"/>
                  </a:moveTo>
                  <a:cubicBezTo>
                    <a:pt x="671" y="88"/>
                    <a:pt x="668" y="87"/>
                    <a:pt x="669" y="90"/>
                  </a:cubicBezTo>
                  <a:cubicBezTo>
                    <a:pt x="675" y="90"/>
                    <a:pt x="681" y="91"/>
                    <a:pt x="688" y="91"/>
                  </a:cubicBezTo>
                  <a:cubicBezTo>
                    <a:pt x="688" y="88"/>
                    <a:pt x="691" y="86"/>
                    <a:pt x="692" y="84"/>
                  </a:cubicBezTo>
                  <a:cubicBezTo>
                    <a:pt x="685" y="84"/>
                    <a:pt x="678" y="85"/>
                    <a:pt x="670" y="85"/>
                  </a:cubicBezTo>
                  <a:close/>
                  <a:moveTo>
                    <a:pt x="818" y="92"/>
                  </a:moveTo>
                  <a:cubicBezTo>
                    <a:pt x="837" y="91"/>
                    <a:pt x="856" y="90"/>
                    <a:pt x="873" y="88"/>
                  </a:cubicBezTo>
                  <a:cubicBezTo>
                    <a:pt x="858" y="83"/>
                    <a:pt x="832" y="84"/>
                    <a:pt x="814" y="85"/>
                  </a:cubicBezTo>
                  <a:cubicBezTo>
                    <a:pt x="816" y="86"/>
                    <a:pt x="816" y="90"/>
                    <a:pt x="818" y="92"/>
                  </a:cubicBezTo>
                  <a:close/>
                  <a:moveTo>
                    <a:pt x="1096" y="85"/>
                  </a:moveTo>
                  <a:cubicBezTo>
                    <a:pt x="1096" y="85"/>
                    <a:pt x="1097" y="86"/>
                    <a:pt x="1096" y="85"/>
                  </a:cubicBezTo>
                  <a:close/>
                  <a:moveTo>
                    <a:pt x="639" y="88"/>
                  </a:moveTo>
                  <a:cubicBezTo>
                    <a:pt x="648" y="88"/>
                    <a:pt x="656" y="89"/>
                    <a:pt x="665" y="90"/>
                  </a:cubicBezTo>
                  <a:cubicBezTo>
                    <a:pt x="664" y="87"/>
                    <a:pt x="666" y="87"/>
                    <a:pt x="666" y="85"/>
                  </a:cubicBezTo>
                  <a:cubicBezTo>
                    <a:pt x="658" y="87"/>
                    <a:pt x="645" y="84"/>
                    <a:pt x="639" y="88"/>
                  </a:cubicBezTo>
                  <a:close/>
                  <a:moveTo>
                    <a:pt x="931" y="86"/>
                  </a:moveTo>
                  <a:cubicBezTo>
                    <a:pt x="930" y="85"/>
                    <a:pt x="923" y="84"/>
                    <a:pt x="922" y="86"/>
                  </a:cubicBezTo>
                  <a:cubicBezTo>
                    <a:pt x="926" y="85"/>
                    <a:pt x="929" y="89"/>
                    <a:pt x="931" y="86"/>
                  </a:cubicBezTo>
                  <a:close/>
                  <a:moveTo>
                    <a:pt x="988" y="86"/>
                  </a:moveTo>
                  <a:cubicBezTo>
                    <a:pt x="988" y="86"/>
                    <a:pt x="988" y="87"/>
                    <a:pt x="988" y="87"/>
                  </a:cubicBezTo>
                  <a:cubicBezTo>
                    <a:pt x="990" y="88"/>
                    <a:pt x="991" y="90"/>
                    <a:pt x="992" y="93"/>
                  </a:cubicBezTo>
                  <a:cubicBezTo>
                    <a:pt x="995" y="93"/>
                    <a:pt x="998" y="93"/>
                    <a:pt x="1000" y="93"/>
                  </a:cubicBezTo>
                  <a:moveTo>
                    <a:pt x="1000" y="93"/>
                  </a:moveTo>
                  <a:cubicBezTo>
                    <a:pt x="1001" y="94"/>
                    <a:pt x="1001" y="93"/>
                    <a:pt x="1000" y="93"/>
                  </a:cubicBezTo>
                  <a:moveTo>
                    <a:pt x="1000" y="93"/>
                  </a:moveTo>
                  <a:cubicBezTo>
                    <a:pt x="996" y="90"/>
                    <a:pt x="993" y="87"/>
                    <a:pt x="988" y="86"/>
                  </a:cubicBezTo>
                  <a:moveTo>
                    <a:pt x="988" y="86"/>
                  </a:moveTo>
                  <a:cubicBezTo>
                    <a:pt x="987" y="84"/>
                    <a:pt x="986" y="86"/>
                    <a:pt x="988" y="86"/>
                  </a:cubicBezTo>
                  <a:moveTo>
                    <a:pt x="1173" y="127"/>
                  </a:moveTo>
                  <a:cubicBezTo>
                    <a:pt x="1173" y="128"/>
                    <a:pt x="1174" y="128"/>
                    <a:pt x="1175" y="128"/>
                  </a:cubicBezTo>
                  <a:moveTo>
                    <a:pt x="1175" y="128"/>
                  </a:moveTo>
                  <a:cubicBezTo>
                    <a:pt x="1175" y="130"/>
                    <a:pt x="1176" y="128"/>
                    <a:pt x="1175" y="128"/>
                  </a:cubicBezTo>
                  <a:moveTo>
                    <a:pt x="1175" y="128"/>
                  </a:moveTo>
                  <a:cubicBezTo>
                    <a:pt x="1175" y="127"/>
                    <a:pt x="1174" y="127"/>
                    <a:pt x="1173" y="127"/>
                  </a:cubicBezTo>
                  <a:moveTo>
                    <a:pt x="1173" y="127"/>
                  </a:moveTo>
                  <a:cubicBezTo>
                    <a:pt x="1150" y="112"/>
                    <a:pt x="1124" y="95"/>
                    <a:pt x="1098" y="86"/>
                  </a:cubicBezTo>
                  <a:cubicBezTo>
                    <a:pt x="1125" y="98"/>
                    <a:pt x="1141" y="120"/>
                    <a:pt x="1173" y="127"/>
                  </a:cubicBezTo>
                  <a:moveTo>
                    <a:pt x="885" y="86"/>
                  </a:moveTo>
                  <a:cubicBezTo>
                    <a:pt x="882" y="86"/>
                    <a:pt x="877" y="85"/>
                    <a:pt x="875" y="87"/>
                  </a:cubicBezTo>
                  <a:cubicBezTo>
                    <a:pt x="877" y="88"/>
                    <a:pt x="885" y="90"/>
                    <a:pt x="885" y="86"/>
                  </a:cubicBezTo>
                  <a:close/>
                  <a:moveTo>
                    <a:pt x="430" y="89"/>
                  </a:moveTo>
                  <a:cubicBezTo>
                    <a:pt x="429" y="88"/>
                    <a:pt x="430" y="89"/>
                    <a:pt x="430" y="89"/>
                  </a:cubicBezTo>
                  <a:close/>
                  <a:moveTo>
                    <a:pt x="564" y="92"/>
                  </a:moveTo>
                  <a:cubicBezTo>
                    <a:pt x="535" y="128"/>
                    <a:pt x="514" y="173"/>
                    <a:pt x="497" y="221"/>
                  </a:cubicBezTo>
                  <a:cubicBezTo>
                    <a:pt x="502" y="220"/>
                    <a:pt x="508" y="220"/>
                    <a:pt x="513" y="219"/>
                  </a:cubicBezTo>
                  <a:cubicBezTo>
                    <a:pt x="545" y="174"/>
                    <a:pt x="578" y="131"/>
                    <a:pt x="619" y="95"/>
                  </a:cubicBezTo>
                  <a:cubicBezTo>
                    <a:pt x="620" y="94"/>
                    <a:pt x="628" y="90"/>
                    <a:pt x="624" y="89"/>
                  </a:cubicBezTo>
                  <a:cubicBezTo>
                    <a:pt x="604" y="86"/>
                    <a:pt x="584" y="91"/>
                    <a:pt x="564" y="92"/>
                  </a:cubicBezTo>
                  <a:close/>
                  <a:moveTo>
                    <a:pt x="1055" y="192"/>
                  </a:moveTo>
                  <a:cubicBezTo>
                    <a:pt x="1019" y="154"/>
                    <a:pt x="980" y="120"/>
                    <a:pt x="937" y="90"/>
                  </a:cubicBezTo>
                  <a:cubicBezTo>
                    <a:pt x="922" y="89"/>
                    <a:pt x="906" y="86"/>
                    <a:pt x="893" y="90"/>
                  </a:cubicBezTo>
                  <a:cubicBezTo>
                    <a:pt x="901" y="111"/>
                    <a:pt x="911" y="126"/>
                    <a:pt x="923" y="142"/>
                  </a:cubicBezTo>
                  <a:cubicBezTo>
                    <a:pt x="942" y="166"/>
                    <a:pt x="959" y="189"/>
                    <a:pt x="973" y="216"/>
                  </a:cubicBezTo>
                  <a:cubicBezTo>
                    <a:pt x="1006" y="219"/>
                    <a:pt x="1038" y="222"/>
                    <a:pt x="1069" y="226"/>
                  </a:cubicBezTo>
                  <a:cubicBezTo>
                    <a:pt x="1065" y="214"/>
                    <a:pt x="1059" y="204"/>
                    <a:pt x="1055" y="192"/>
                  </a:cubicBezTo>
                  <a:close/>
                  <a:moveTo>
                    <a:pt x="366" y="122"/>
                  </a:moveTo>
                  <a:cubicBezTo>
                    <a:pt x="394" y="118"/>
                    <a:pt x="410" y="101"/>
                    <a:pt x="429" y="89"/>
                  </a:cubicBezTo>
                  <a:cubicBezTo>
                    <a:pt x="407" y="99"/>
                    <a:pt x="386" y="110"/>
                    <a:pt x="366" y="122"/>
                  </a:cubicBezTo>
                  <a:close/>
                  <a:moveTo>
                    <a:pt x="631" y="90"/>
                  </a:moveTo>
                  <a:cubicBezTo>
                    <a:pt x="632" y="88"/>
                    <a:pt x="629" y="90"/>
                    <a:pt x="629" y="91"/>
                  </a:cubicBezTo>
                  <a:cubicBezTo>
                    <a:pt x="589" y="125"/>
                    <a:pt x="552" y="168"/>
                    <a:pt x="523" y="212"/>
                  </a:cubicBezTo>
                  <a:cubicBezTo>
                    <a:pt x="522" y="214"/>
                    <a:pt x="517" y="216"/>
                    <a:pt x="519" y="219"/>
                  </a:cubicBezTo>
                  <a:cubicBezTo>
                    <a:pt x="554" y="215"/>
                    <a:pt x="591" y="214"/>
                    <a:pt x="629" y="212"/>
                  </a:cubicBezTo>
                  <a:cubicBezTo>
                    <a:pt x="645" y="177"/>
                    <a:pt x="650" y="130"/>
                    <a:pt x="663" y="93"/>
                  </a:cubicBezTo>
                  <a:cubicBezTo>
                    <a:pt x="653" y="91"/>
                    <a:pt x="643" y="90"/>
                    <a:pt x="631" y="90"/>
                  </a:cubicBezTo>
                  <a:close/>
                  <a:moveTo>
                    <a:pt x="899" y="111"/>
                  </a:moveTo>
                  <a:cubicBezTo>
                    <a:pt x="900" y="112"/>
                    <a:pt x="900" y="111"/>
                    <a:pt x="899" y="111"/>
                  </a:cubicBezTo>
                  <a:moveTo>
                    <a:pt x="899" y="111"/>
                  </a:moveTo>
                  <a:cubicBezTo>
                    <a:pt x="897" y="103"/>
                    <a:pt x="893" y="97"/>
                    <a:pt x="891" y="90"/>
                  </a:cubicBezTo>
                  <a:cubicBezTo>
                    <a:pt x="886" y="90"/>
                    <a:pt x="882" y="89"/>
                    <a:pt x="880" y="92"/>
                  </a:cubicBezTo>
                  <a:cubicBezTo>
                    <a:pt x="887" y="97"/>
                    <a:pt x="892" y="105"/>
                    <a:pt x="899" y="111"/>
                  </a:cubicBezTo>
                  <a:moveTo>
                    <a:pt x="943" y="91"/>
                  </a:moveTo>
                  <a:cubicBezTo>
                    <a:pt x="979" y="114"/>
                    <a:pt x="1013" y="148"/>
                    <a:pt x="1044" y="177"/>
                  </a:cubicBezTo>
                  <a:cubicBezTo>
                    <a:pt x="1045" y="178"/>
                    <a:pt x="1047" y="183"/>
                    <a:pt x="1049" y="180"/>
                  </a:cubicBezTo>
                  <a:cubicBezTo>
                    <a:pt x="1032" y="150"/>
                    <a:pt x="1014" y="120"/>
                    <a:pt x="991" y="95"/>
                  </a:cubicBezTo>
                  <a:cubicBezTo>
                    <a:pt x="975" y="94"/>
                    <a:pt x="961" y="91"/>
                    <a:pt x="943" y="91"/>
                  </a:cubicBezTo>
                  <a:moveTo>
                    <a:pt x="943" y="91"/>
                  </a:moveTo>
                  <a:cubicBezTo>
                    <a:pt x="943" y="88"/>
                    <a:pt x="939" y="92"/>
                    <a:pt x="943" y="91"/>
                  </a:cubicBezTo>
                  <a:moveTo>
                    <a:pt x="904" y="120"/>
                  </a:moveTo>
                  <a:cubicBezTo>
                    <a:pt x="894" y="111"/>
                    <a:pt x="886" y="98"/>
                    <a:pt x="874" y="91"/>
                  </a:cubicBezTo>
                  <a:cubicBezTo>
                    <a:pt x="857" y="93"/>
                    <a:pt x="838" y="94"/>
                    <a:pt x="820" y="95"/>
                  </a:cubicBezTo>
                  <a:cubicBezTo>
                    <a:pt x="835" y="132"/>
                    <a:pt x="849" y="170"/>
                    <a:pt x="860" y="211"/>
                  </a:cubicBezTo>
                  <a:cubicBezTo>
                    <a:pt x="885" y="210"/>
                    <a:pt x="907" y="212"/>
                    <a:pt x="931" y="214"/>
                  </a:cubicBezTo>
                  <a:cubicBezTo>
                    <a:pt x="924" y="180"/>
                    <a:pt x="914" y="150"/>
                    <a:pt x="904" y="120"/>
                  </a:cubicBezTo>
                  <a:close/>
                  <a:moveTo>
                    <a:pt x="558" y="93"/>
                  </a:moveTo>
                  <a:cubicBezTo>
                    <a:pt x="558" y="92"/>
                    <a:pt x="559" y="93"/>
                    <a:pt x="558" y="93"/>
                  </a:cubicBezTo>
                  <a:close/>
                  <a:moveTo>
                    <a:pt x="492" y="99"/>
                  </a:moveTo>
                  <a:cubicBezTo>
                    <a:pt x="485" y="102"/>
                    <a:pt x="476" y="109"/>
                    <a:pt x="468" y="114"/>
                  </a:cubicBezTo>
                  <a:cubicBezTo>
                    <a:pt x="460" y="119"/>
                    <a:pt x="450" y="123"/>
                    <a:pt x="444" y="128"/>
                  </a:cubicBezTo>
                  <a:cubicBezTo>
                    <a:pt x="432" y="139"/>
                    <a:pt x="421" y="155"/>
                    <a:pt x="411" y="169"/>
                  </a:cubicBezTo>
                  <a:cubicBezTo>
                    <a:pt x="400" y="185"/>
                    <a:pt x="389" y="201"/>
                    <a:pt x="382" y="216"/>
                  </a:cubicBezTo>
                  <a:cubicBezTo>
                    <a:pt x="390" y="219"/>
                    <a:pt x="399" y="220"/>
                    <a:pt x="407" y="223"/>
                  </a:cubicBezTo>
                  <a:cubicBezTo>
                    <a:pt x="452" y="175"/>
                    <a:pt x="501" y="130"/>
                    <a:pt x="558" y="93"/>
                  </a:cubicBezTo>
                  <a:cubicBezTo>
                    <a:pt x="533" y="97"/>
                    <a:pt x="512" y="93"/>
                    <a:pt x="492" y="99"/>
                  </a:cubicBezTo>
                  <a:close/>
                  <a:moveTo>
                    <a:pt x="667" y="93"/>
                  </a:moveTo>
                  <a:cubicBezTo>
                    <a:pt x="661" y="115"/>
                    <a:pt x="652" y="139"/>
                    <a:pt x="650" y="163"/>
                  </a:cubicBezTo>
                  <a:cubicBezTo>
                    <a:pt x="660" y="138"/>
                    <a:pt x="673" y="116"/>
                    <a:pt x="685" y="94"/>
                  </a:cubicBezTo>
                  <a:cubicBezTo>
                    <a:pt x="678" y="94"/>
                    <a:pt x="674" y="92"/>
                    <a:pt x="667" y="93"/>
                  </a:cubicBezTo>
                  <a:close/>
                  <a:moveTo>
                    <a:pt x="639" y="211"/>
                  </a:moveTo>
                  <a:cubicBezTo>
                    <a:pt x="674" y="211"/>
                    <a:pt x="707" y="208"/>
                    <a:pt x="743" y="209"/>
                  </a:cubicBezTo>
                  <a:cubicBezTo>
                    <a:pt x="745" y="170"/>
                    <a:pt x="747" y="132"/>
                    <a:pt x="750" y="95"/>
                  </a:cubicBezTo>
                  <a:cubicBezTo>
                    <a:pt x="729" y="96"/>
                    <a:pt x="708" y="95"/>
                    <a:pt x="689" y="94"/>
                  </a:cubicBezTo>
                  <a:cubicBezTo>
                    <a:pt x="669" y="129"/>
                    <a:pt x="646" y="162"/>
                    <a:pt x="639" y="211"/>
                  </a:cubicBezTo>
                  <a:close/>
                  <a:moveTo>
                    <a:pt x="825" y="120"/>
                  </a:moveTo>
                  <a:cubicBezTo>
                    <a:pt x="823" y="113"/>
                    <a:pt x="819" y="96"/>
                    <a:pt x="811" y="95"/>
                  </a:cubicBezTo>
                  <a:cubicBezTo>
                    <a:pt x="803" y="93"/>
                    <a:pt x="791" y="98"/>
                    <a:pt x="782" y="95"/>
                  </a:cubicBezTo>
                  <a:cubicBezTo>
                    <a:pt x="784" y="133"/>
                    <a:pt x="786" y="171"/>
                    <a:pt x="787" y="209"/>
                  </a:cubicBezTo>
                  <a:cubicBezTo>
                    <a:pt x="811" y="208"/>
                    <a:pt x="832" y="210"/>
                    <a:pt x="855" y="210"/>
                  </a:cubicBezTo>
                  <a:cubicBezTo>
                    <a:pt x="848" y="183"/>
                    <a:pt x="836" y="148"/>
                    <a:pt x="825" y="120"/>
                  </a:cubicBezTo>
                  <a:close/>
                  <a:moveTo>
                    <a:pt x="499" y="96"/>
                  </a:moveTo>
                  <a:cubicBezTo>
                    <a:pt x="499" y="96"/>
                    <a:pt x="500" y="97"/>
                    <a:pt x="499" y="96"/>
                  </a:cubicBezTo>
                  <a:close/>
                  <a:moveTo>
                    <a:pt x="752" y="98"/>
                  </a:moveTo>
                  <a:cubicBezTo>
                    <a:pt x="750" y="135"/>
                    <a:pt x="747" y="171"/>
                    <a:pt x="746" y="209"/>
                  </a:cubicBezTo>
                  <a:cubicBezTo>
                    <a:pt x="758" y="209"/>
                    <a:pt x="771" y="209"/>
                    <a:pt x="784" y="209"/>
                  </a:cubicBezTo>
                  <a:cubicBezTo>
                    <a:pt x="783" y="170"/>
                    <a:pt x="781" y="133"/>
                    <a:pt x="779" y="95"/>
                  </a:cubicBezTo>
                  <a:cubicBezTo>
                    <a:pt x="771" y="97"/>
                    <a:pt x="756" y="92"/>
                    <a:pt x="752" y="98"/>
                  </a:cubicBezTo>
                  <a:close/>
                  <a:moveTo>
                    <a:pt x="1056" y="191"/>
                  </a:moveTo>
                  <a:cubicBezTo>
                    <a:pt x="1069" y="202"/>
                    <a:pt x="1077" y="217"/>
                    <a:pt x="1090" y="228"/>
                  </a:cubicBezTo>
                  <a:cubicBezTo>
                    <a:pt x="1115" y="224"/>
                    <a:pt x="1137" y="218"/>
                    <a:pt x="1159" y="212"/>
                  </a:cubicBezTo>
                  <a:cubicBezTo>
                    <a:pt x="1152" y="199"/>
                    <a:pt x="1138" y="190"/>
                    <a:pt x="1126" y="180"/>
                  </a:cubicBezTo>
                  <a:cubicBezTo>
                    <a:pt x="1101" y="159"/>
                    <a:pt x="1078" y="141"/>
                    <a:pt x="1049" y="122"/>
                  </a:cubicBezTo>
                  <a:cubicBezTo>
                    <a:pt x="1032" y="112"/>
                    <a:pt x="1016" y="96"/>
                    <a:pt x="996" y="96"/>
                  </a:cubicBezTo>
                  <a:cubicBezTo>
                    <a:pt x="1020" y="124"/>
                    <a:pt x="1040" y="155"/>
                    <a:pt x="1056" y="191"/>
                  </a:cubicBezTo>
                  <a:close/>
                  <a:moveTo>
                    <a:pt x="1095" y="150"/>
                  </a:moveTo>
                  <a:cubicBezTo>
                    <a:pt x="1112" y="165"/>
                    <a:pt x="1132" y="180"/>
                    <a:pt x="1149" y="195"/>
                  </a:cubicBezTo>
                  <a:cubicBezTo>
                    <a:pt x="1154" y="200"/>
                    <a:pt x="1159" y="209"/>
                    <a:pt x="1167" y="209"/>
                  </a:cubicBezTo>
                  <a:cubicBezTo>
                    <a:pt x="1146" y="171"/>
                    <a:pt x="1113" y="136"/>
                    <a:pt x="1081" y="107"/>
                  </a:cubicBezTo>
                  <a:cubicBezTo>
                    <a:pt x="1060" y="104"/>
                    <a:pt x="1036" y="99"/>
                    <a:pt x="1015" y="98"/>
                  </a:cubicBezTo>
                  <a:cubicBezTo>
                    <a:pt x="1044" y="113"/>
                    <a:pt x="1069" y="132"/>
                    <a:pt x="1095" y="150"/>
                  </a:cubicBezTo>
                  <a:close/>
                  <a:moveTo>
                    <a:pt x="555" y="99"/>
                  </a:moveTo>
                  <a:cubicBezTo>
                    <a:pt x="506" y="130"/>
                    <a:pt x="457" y="172"/>
                    <a:pt x="418" y="216"/>
                  </a:cubicBezTo>
                  <a:cubicBezTo>
                    <a:pt x="417" y="218"/>
                    <a:pt x="411" y="220"/>
                    <a:pt x="414" y="224"/>
                  </a:cubicBezTo>
                  <a:cubicBezTo>
                    <a:pt x="438" y="232"/>
                    <a:pt x="467" y="223"/>
                    <a:pt x="494" y="221"/>
                  </a:cubicBezTo>
                  <a:cubicBezTo>
                    <a:pt x="510" y="176"/>
                    <a:pt x="530" y="135"/>
                    <a:pt x="555" y="99"/>
                  </a:cubicBezTo>
                  <a:moveTo>
                    <a:pt x="555" y="99"/>
                  </a:moveTo>
                  <a:cubicBezTo>
                    <a:pt x="556" y="99"/>
                    <a:pt x="555" y="98"/>
                    <a:pt x="555" y="99"/>
                  </a:cubicBezTo>
                  <a:moveTo>
                    <a:pt x="484" y="101"/>
                  </a:moveTo>
                  <a:cubicBezTo>
                    <a:pt x="483" y="101"/>
                    <a:pt x="484" y="102"/>
                    <a:pt x="484" y="101"/>
                  </a:cubicBezTo>
                  <a:close/>
                  <a:moveTo>
                    <a:pt x="1118" y="101"/>
                  </a:moveTo>
                  <a:cubicBezTo>
                    <a:pt x="1119" y="103"/>
                    <a:pt x="1119" y="101"/>
                    <a:pt x="1118" y="101"/>
                  </a:cubicBezTo>
                  <a:moveTo>
                    <a:pt x="1118" y="101"/>
                  </a:moveTo>
                  <a:cubicBezTo>
                    <a:pt x="1118" y="100"/>
                    <a:pt x="1117" y="101"/>
                    <a:pt x="1118" y="101"/>
                  </a:cubicBezTo>
                  <a:moveTo>
                    <a:pt x="454" y="119"/>
                  </a:moveTo>
                  <a:cubicBezTo>
                    <a:pt x="452" y="119"/>
                    <a:pt x="454" y="120"/>
                    <a:pt x="454" y="119"/>
                  </a:cubicBezTo>
                  <a:moveTo>
                    <a:pt x="454" y="119"/>
                  </a:moveTo>
                  <a:cubicBezTo>
                    <a:pt x="464" y="113"/>
                    <a:pt x="474" y="108"/>
                    <a:pt x="483" y="101"/>
                  </a:cubicBezTo>
                  <a:cubicBezTo>
                    <a:pt x="466" y="100"/>
                    <a:pt x="462" y="111"/>
                    <a:pt x="454" y="119"/>
                  </a:cubicBezTo>
                  <a:moveTo>
                    <a:pt x="1120" y="103"/>
                  </a:moveTo>
                  <a:cubicBezTo>
                    <a:pt x="1120" y="103"/>
                    <a:pt x="1121" y="104"/>
                    <a:pt x="1120" y="103"/>
                  </a:cubicBezTo>
                  <a:close/>
                  <a:moveTo>
                    <a:pt x="1075" y="104"/>
                  </a:moveTo>
                  <a:cubicBezTo>
                    <a:pt x="1075" y="104"/>
                    <a:pt x="1076" y="105"/>
                    <a:pt x="1075" y="104"/>
                  </a:cubicBezTo>
                  <a:close/>
                  <a:moveTo>
                    <a:pt x="417" y="112"/>
                  </a:moveTo>
                  <a:cubicBezTo>
                    <a:pt x="407" y="115"/>
                    <a:pt x="396" y="125"/>
                    <a:pt x="386" y="131"/>
                  </a:cubicBezTo>
                  <a:cubicBezTo>
                    <a:pt x="357" y="148"/>
                    <a:pt x="335" y="165"/>
                    <a:pt x="317" y="191"/>
                  </a:cubicBezTo>
                  <a:cubicBezTo>
                    <a:pt x="325" y="195"/>
                    <a:pt x="332" y="200"/>
                    <a:pt x="342" y="203"/>
                  </a:cubicBezTo>
                  <a:cubicBezTo>
                    <a:pt x="374" y="176"/>
                    <a:pt x="406" y="149"/>
                    <a:pt x="442" y="127"/>
                  </a:cubicBezTo>
                  <a:cubicBezTo>
                    <a:pt x="445" y="123"/>
                    <a:pt x="449" y="119"/>
                    <a:pt x="453" y="115"/>
                  </a:cubicBezTo>
                  <a:cubicBezTo>
                    <a:pt x="455" y="112"/>
                    <a:pt x="466" y="105"/>
                    <a:pt x="461" y="104"/>
                  </a:cubicBezTo>
                  <a:cubicBezTo>
                    <a:pt x="446" y="109"/>
                    <a:pt x="430" y="107"/>
                    <a:pt x="417" y="112"/>
                  </a:cubicBezTo>
                  <a:close/>
                  <a:moveTo>
                    <a:pt x="1210" y="188"/>
                  </a:moveTo>
                  <a:cubicBezTo>
                    <a:pt x="1213" y="187"/>
                    <a:pt x="1214" y="184"/>
                    <a:pt x="1216" y="183"/>
                  </a:cubicBezTo>
                  <a:cubicBezTo>
                    <a:pt x="1210" y="171"/>
                    <a:pt x="1197" y="162"/>
                    <a:pt x="1185" y="152"/>
                  </a:cubicBezTo>
                  <a:cubicBezTo>
                    <a:pt x="1175" y="143"/>
                    <a:pt x="1164" y="130"/>
                    <a:pt x="1151" y="123"/>
                  </a:cubicBezTo>
                  <a:cubicBezTo>
                    <a:pt x="1135" y="116"/>
                    <a:pt x="1116" y="117"/>
                    <a:pt x="1097" y="110"/>
                  </a:cubicBezTo>
                  <a:cubicBezTo>
                    <a:pt x="1096" y="110"/>
                    <a:pt x="1094" y="110"/>
                    <a:pt x="1094" y="111"/>
                  </a:cubicBezTo>
                  <a:cubicBezTo>
                    <a:pt x="1136" y="132"/>
                    <a:pt x="1174" y="163"/>
                    <a:pt x="1210" y="188"/>
                  </a:cubicBezTo>
                  <a:close/>
                  <a:moveTo>
                    <a:pt x="1090" y="112"/>
                  </a:moveTo>
                  <a:cubicBezTo>
                    <a:pt x="1090" y="112"/>
                    <a:pt x="1090" y="113"/>
                    <a:pt x="1090" y="113"/>
                  </a:cubicBezTo>
                  <a:cubicBezTo>
                    <a:pt x="1124" y="138"/>
                    <a:pt x="1146" y="175"/>
                    <a:pt x="1173" y="207"/>
                  </a:cubicBezTo>
                  <a:cubicBezTo>
                    <a:pt x="1185" y="202"/>
                    <a:pt x="1198" y="198"/>
                    <a:pt x="1206" y="190"/>
                  </a:cubicBezTo>
                  <a:cubicBezTo>
                    <a:pt x="1170" y="161"/>
                    <a:pt x="1132" y="134"/>
                    <a:pt x="1090" y="112"/>
                  </a:cubicBezTo>
                  <a:moveTo>
                    <a:pt x="1090" y="112"/>
                  </a:moveTo>
                  <a:cubicBezTo>
                    <a:pt x="1090" y="110"/>
                    <a:pt x="1089" y="112"/>
                    <a:pt x="1090" y="112"/>
                  </a:cubicBezTo>
                  <a:moveTo>
                    <a:pt x="405" y="116"/>
                  </a:moveTo>
                  <a:cubicBezTo>
                    <a:pt x="389" y="116"/>
                    <a:pt x="383" y="126"/>
                    <a:pt x="374" y="134"/>
                  </a:cubicBezTo>
                  <a:moveTo>
                    <a:pt x="374" y="134"/>
                  </a:moveTo>
                  <a:cubicBezTo>
                    <a:pt x="373" y="134"/>
                    <a:pt x="372" y="135"/>
                    <a:pt x="371" y="136"/>
                  </a:cubicBezTo>
                  <a:moveTo>
                    <a:pt x="371" y="136"/>
                  </a:moveTo>
                  <a:cubicBezTo>
                    <a:pt x="370" y="136"/>
                    <a:pt x="370" y="136"/>
                    <a:pt x="370" y="137"/>
                  </a:cubicBezTo>
                  <a:moveTo>
                    <a:pt x="370" y="137"/>
                  </a:moveTo>
                  <a:cubicBezTo>
                    <a:pt x="369" y="137"/>
                    <a:pt x="370" y="138"/>
                    <a:pt x="370" y="137"/>
                  </a:cubicBezTo>
                  <a:moveTo>
                    <a:pt x="370" y="137"/>
                  </a:moveTo>
                  <a:cubicBezTo>
                    <a:pt x="371" y="137"/>
                    <a:pt x="371" y="136"/>
                    <a:pt x="371" y="136"/>
                  </a:cubicBezTo>
                  <a:moveTo>
                    <a:pt x="371" y="136"/>
                  </a:moveTo>
                  <a:cubicBezTo>
                    <a:pt x="373" y="136"/>
                    <a:pt x="374" y="135"/>
                    <a:pt x="374" y="134"/>
                  </a:cubicBezTo>
                  <a:moveTo>
                    <a:pt x="374" y="134"/>
                  </a:moveTo>
                  <a:cubicBezTo>
                    <a:pt x="385" y="129"/>
                    <a:pt x="395" y="122"/>
                    <a:pt x="405" y="116"/>
                  </a:cubicBezTo>
                  <a:moveTo>
                    <a:pt x="405" y="116"/>
                  </a:moveTo>
                  <a:cubicBezTo>
                    <a:pt x="409" y="117"/>
                    <a:pt x="405" y="113"/>
                    <a:pt x="405" y="116"/>
                  </a:cubicBezTo>
                  <a:moveTo>
                    <a:pt x="1142" y="119"/>
                  </a:moveTo>
                  <a:cubicBezTo>
                    <a:pt x="1142" y="118"/>
                    <a:pt x="1143" y="119"/>
                    <a:pt x="1142" y="119"/>
                  </a:cubicBezTo>
                  <a:close/>
                  <a:moveTo>
                    <a:pt x="365" y="119"/>
                  </a:moveTo>
                  <a:cubicBezTo>
                    <a:pt x="364" y="119"/>
                    <a:pt x="365" y="120"/>
                    <a:pt x="365" y="119"/>
                  </a:cubicBezTo>
                  <a:close/>
                  <a:moveTo>
                    <a:pt x="363" y="120"/>
                  </a:moveTo>
                  <a:cubicBezTo>
                    <a:pt x="361" y="121"/>
                    <a:pt x="363" y="122"/>
                    <a:pt x="363" y="120"/>
                  </a:cubicBezTo>
                  <a:moveTo>
                    <a:pt x="363" y="120"/>
                  </a:moveTo>
                  <a:cubicBezTo>
                    <a:pt x="364" y="120"/>
                    <a:pt x="363" y="119"/>
                    <a:pt x="363" y="120"/>
                  </a:cubicBezTo>
                  <a:moveTo>
                    <a:pt x="326" y="147"/>
                  </a:moveTo>
                  <a:cubicBezTo>
                    <a:pt x="312" y="157"/>
                    <a:pt x="291" y="166"/>
                    <a:pt x="308" y="182"/>
                  </a:cubicBezTo>
                  <a:cubicBezTo>
                    <a:pt x="333" y="161"/>
                    <a:pt x="362" y="143"/>
                    <a:pt x="385" y="120"/>
                  </a:cubicBezTo>
                  <a:cubicBezTo>
                    <a:pt x="360" y="124"/>
                    <a:pt x="343" y="136"/>
                    <a:pt x="326" y="147"/>
                  </a:cubicBezTo>
                  <a:close/>
                  <a:moveTo>
                    <a:pt x="360" y="122"/>
                  </a:moveTo>
                  <a:cubicBezTo>
                    <a:pt x="359" y="122"/>
                    <a:pt x="360" y="123"/>
                    <a:pt x="360" y="122"/>
                  </a:cubicBezTo>
                  <a:close/>
                  <a:moveTo>
                    <a:pt x="365" y="123"/>
                  </a:moveTo>
                  <a:cubicBezTo>
                    <a:pt x="364" y="123"/>
                    <a:pt x="365" y="124"/>
                    <a:pt x="365" y="123"/>
                  </a:cubicBezTo>
                  <a:close/>
                  <a:moveTo>
                    <a:pt x="357" y="124"/>
                  </a:moveTo>
                  <a:cubicBezTo>
                    <a:pt x="356" y="124"/>
                    <a:pt x="358" y="125"/>
                    <a:pt x="357" y="124"/>
                  </a:cubicBezTo>
                  <a:close/>
                  <a:moveTo>
                    <a:pt x="354" y="126"/>
                  </a:moveTo>
                  <a:cubicBezTo>
                    <a:pt x="354" y="126"/>
                    <a:pt x="355" y="127"/>
                    <a:pt x="354" y="126"/>
                  </a:cubicBezTo>
                  <a:close/>
                  <a:moveTo>
                    <a:pt x="910" y="129"/>
                  </a:moveTo>
                  <a:cubicBezTo>
                    <a:pt x="919" y="156"/>
                    <a:pt x="927" y="184"/>
                    <a:pt x="934" y="214"/>
                  </a:cubicBezTo>
                  <a:cubicBezTo>
                    <a:pt x="946" y="215"/>
                    <a:pt x="959" y="215"/>
                    <a:pt x="970" y="216"/>
                  </a:cubicBezTo>
                  <a:cubicBezTo>
                    <a:pt x="952" y="185"/>
                    <a:pt x="933" y="155"/>
                    <a:pt x="910" y="129"/>
                  </a:cubicBezTo>
                  <a:moveTo>
                    <a:pt x="910" y="129"/>
                  </a:moveTo>
                  <a:cubicBezTo>
                    <a:pt x="911" y="125"/>
                    <a:pt x="907" y="129"/>
                    <a:pt x="910" y="129"/>
                  </a:cubicBezTo>
                  <a:moveTo>
                    <a:pt x="1166" y="129"/>
                  </a:moveTo>
                  <a:cubicBezTo>
                    <a:pt x="1166" y="129"/>
                    <a:pt x="1167" y="130"/>
                    <a:pt x="1166" y="129"/>
                  </a:cubicBezTo>
                  <a:close/>
                  <a:moveTo>
                    <a:pt x="1222" y="166"/>
                  </a:moveTo>
                  <a:cubicBezTo>
                    <a:pt x="1218" y="155"/>
                    <a:pt x="1206" y="150"/>
                    <a:pt x="1198" y="144"/>
                  </a:cubicBezTo>
                  <a:cubicBezTo>
                    <a:pt x="1189" y="138"/>
                    <a:pt x="1180" y="130"/>
                    <a:pt x="1168" y="130"/>
                  </a:cubicBezTo>
                  <a:cubicBezTo>
                    <a:pt x="1187" y="141"/>
                    <a:pt x="1204" y="154"/>
                    <a:pt x="1222" y="166"/>
                  </a:cubicBezTo>
                  <a:close/>
                  <a:moveTo>
                    <a:pt x="1165" y="132"/>
                  </a:moveTo>
                  <a:cubicBezTo>
                    <a:pt x="1166" y="133"/>
                    <a:pt x="1165" y="132"/>
                    <a:pt x="1165" y="132"/>
                  </a:cubicBezTo>
                  <a:close/>
                  <a:moveTo>
                    <a:pt x="1169" y="134"/>
                  </a:moveTo>
                  <a:cubicBezTo>
                    <a:pt x="1187" y="147"/>
                    <a:pt x="1204" y="167"/>
                    <a:pt x="1220" y="178"/>
                  </a:cubicBezTo>
                  <a:cubicBezTo>
                    <a:pt x="1220" y="175"/>
                    <a:pt x="1223" y="174"/>
                    <a:pt x="1222" y="170"/>
                  </a:cubicBezTo>
                  <a:cubicBezTo>
                    <a:pt x="1206" y="157"/>
                    <a:pt x="1188" y="145"/>
                    <a:pt x="1169" y="134"/>
                  </a:cubicBezTo>
                  <a:moveTo>
                    <a:pt x="1169" y="134"/>
                  </a:moveTo>
                  <a:cubicBezTo>
                    <a:pt x="1168" y="132"/>
                    <a:pt x="1168" y="134"/>
                    <a:pt x="1169" y="134"/>
                  </a:cubicBezTo>
                  <a:moveTo>
                    <a:pt x="434" y="136"/>
                  </a:moveTo>
                  <a:cubicBezTo>
                    <a:pt x="433" y="136"/>
                    <a:pt x="433" y="136"/>
                    <a:pt x="433" y="137"/>
                  </a:cubicBezTo>
                  <a:moveTo>
                    <a:pt x="433" y="137"/>
                  </a:moveTo>
                  <a:cubicBezTo>
                    <a:pt x="401" y="157"/>
                    <a:pt x="372" y="180"/>
                    <a:pt x="345" y="205"/>
                  </a:cubicBezTo>
                  <a:cubicBezTo>
                    <a:pt x="357" y="209"/>
                    <a:pt x="367" y="213"/>
                    <a:pt x="379" y="215"/>
                  </a:cubicBezTo>
                  <a:cubicBezTo>
                    <a:pt x="394" y="187"/>
                    <a:pt x="413" y="162"/>
                    <a:pt x="433" y="137"/>
                  </a:cubicBezTo>
                  <a:moveTo>
                    <a:pt x="433" y="137"/>
                  </a:moveTo>
                  <a:cubicBezTo>
                    <a:pt x="434" y="137"/>
                    <a:pt x="434" y="136"/>
                    <a:pt x="434" y="136"/>
                  </a:cubicBezTo>
                  <a:moveTo>
                    <a:pt x="434" y="136"/>
                  </a:moveTo>
                  <a:cubicBezTo>
                    <a:pt x="435" y="135"/>
                    <a:pt x="434" y="135"/>
                    <a:pt x="434" y="136"/>
                  </a:cubicBezTo>
                  <a:moveTo>
                    <a:pt x="327" y="142"/>
                  </a:moveTo>
                  <a:cubicBezTo>
                    <a:pt x="327" y="141"/>
                    <a:pt x="328" y="142"/>
                    <a:pt x="327" y="142"/>
                  </a:cubicBezTo>
                  <a:close/>
                  <a:moveTo>
                    <a:pt x="325" y="143"/>
                  </a:moveTo>
                  <a:cubicBezTo>
                    <a:pt x="319" y="146"/>
                    <a:pt x="312" y="150"/>
                    <a:pt x="308" y="156"/>
                  </a:cubicBezTo>
                  <a:moveTo>
                    <a:pt x="308" y="156"/>
                  </a:moveTo>
                  <a:cubicBezTo>
                    <a:pt x="307" y="156"/>
                    <a:pt x="307" y="156"/>
                    <a:pt x="307" y="157"/>
                  </a:cubicBezTo>
                  <a:moveTo>
                    <a:pt x="307" y="157"/>
                  </a:moveTo>
                  <a:cubicBezTo>
                    <a:pt x="306" y="157"/>
                    <a:pt x="306" y="157"/>
                    <a:pt x="306" y="158"/>
                  </a:cubicBezTo>
                  <a:moveTo>
                    <a:pt x="306" y="158"/>
                  </a:moveTo>
                  <a:cubicBezTo>
                    <a:pt x="305" y="158"/>
                    <a:pt x="306" y="159"/>
                    <a:pt x="306" y="158"/>
                  </a:cubicBezTo>
                  <a:moveTo>
                    <a:pt x="306" y="158"/>
                  </a:moveTo>
                  <a:cubicBezTo>
                    <a:pt x="307" y="158"/>
                    <a:pt x="307" y="158"/>
                    <a:pt x="307" y="157"/>
                  </a:cubicBezTo>
                  <a:moveTo>
                    <a:pt x="307" y="157"/>
                  </a:moveTo>
                  <a:cubicBezTo>
                    <a:pt x="308" y="157"/>
                    <a:pt x="308" y="157"/>
                    <a:pt x="308" y="156"/>
                  </a:cubicBezTo>
                  <a:moveTo>
                    <a:pt x="308" y="156"/>
                  </a:moveTo>
                  <a:cubicBezTo>
                    <a:pt x="314" y="152"/>
                    <a:pt x="320" y="147"/>
                    <a:pt x="325" y="143"/>
                  </a:cubicBezTo>
                  <a:moveTo>
                    <a:pt x="325" y="143"/>
                  </a:moveTo>
                  <a:cubicBezTo>
                    <a:pt x="327" y="142"/>
                    <a:pt x="325" y="141"/>
                    <a:pt x="325" y="143"/>
                  </a:cubicBezTo>
                  <a:moveTo>
                    <a:pt x="338" y="163"/>
                  </a:moveTo>
                  <a:cubicBezTo>
                    <a:pt x="337" y="163"/>
                    <a:pt x="337" y="163"/>
                    <a:pt x="337" y="164"/>
                  </a:cubicBezTo>
                  <a:moveTo>
                    <a:pt x="337" y="164"/>
                  </a:moveTo>
                  <a:cubicBezTo>
                    <a:pt x="327" y="170"/>
                    <a:pt x="317" y="176"/>
                    <a:pt x="310" y="185"/>
                  </a:cubicBezTo>
                  <a:cubicBezTo>
                    <a:pt x="312" y="185"/>
                    <a:pt x="312" y="188"/>
                    <a:pt x="315" y="188"/>
                  </a:cubicBezTo>
                  <a:cubicBezTo>
                    <a:pt x="322" y="180"/>
                    <a:pt x="330" y="172"/>
                    <a:pt x="337" y="164"/>
                  </a:cubicBezTo>
                  <a:moveTo>
                    <a:pt x="337" y="164"/>
                  </a:moveTo>
                  <a:cubicBezTo>
                    <a:pt x="338" y="164"/>
                    <a:pt x="338" y="163"/>
                    <a:pt x="338" y="163"/>
                  </a:cubicBezTo>
                  <a:moveTo>
                    <a:pt x="338" y="163"/>
                  </a:moveTo>
                  <a:cubicBezTo>
                    <a:pt x="339" y="162"/>
                    <a:pt x="338" y="162"/>
                    <a:pt x="338" y="163"/>
                  </a:cubicBezTo>
                  <a:moveTo>
                    <a:pt x="648" y="165"/>
                  </a:moveTo>
                  <a:cubicBezTo>
                    <a:pt x="647" y="164"/>
                    <a:pt x="648" y="165"/>
                    <a:pt x="648" y="165"/>
                  </a:cubicBezTo>
                  <a:close/>
                  <a:moveTo>
                    <a:pt x="1279" y="213"/>
                  </a:moveTo>
                  <a:cubicBezTo>
                    <a:pt x="1279" y="213"/>
                    <a:pt x="1280" y="214"/>
                    <a:pt x="1280" y="214"/>
                  </a:cubicBezTo>
                  <a:moveTo>
                    <a:pt x="1280" y="214"/>
                  </a:moveTo>
                  <a:cubicBezTo>
                    <a:pt x="1280" y="214"/>
                    <a:pt x="1281" y="214"/>
                    <a:pt x="1281" y="215"/>
                  </a:cubicBezTo>
                  <a:moveTo>
                    <a:pt x="1281" y="215"/>
                  </a:moveTo>
                  <a:cubicBezTo>
                    <a:pt x="1281" y="215"/>
                    <a:pt x="1282" y="215"/>
                    <a:pt x="1282" y="215"/>
                  </a:cubicBezTo>
                  <a:moveTo>
                    <a:pt x="1282" y="215"/>
                  </a:moveTo>
                  <a:cubicBezTo>
                    <a:pt x="1282" y="216"/>
                    <a:pt x="1283" y="216"/>
                    <a:pt x="1283" y="216"/>
                  </a:cubicBezTo>
                  <a:moveTo>
                    <a:pt x="1283" y="216"/>
                  </a:moveTo>
                  <a:cubicBezTo>
                    <a:pt x="1283" y="217"/>
                    <a:pt x="1284" y="217"/>
                    <a:pt x="1284" y="217"/>
                  </a:cubicBezTo>
                  <a:moveTo>
                    <a:pt x="1284" y="217"/>
                  </a:moveTo>
                  <a:cubicBezTo>
                    <a:pt x="1284" y="218"/>
                    <a:pt x="1285" y="218"/>
                    <a:pt x="1285" y="218"/>
                  </a:cubicBezTo>
                  <a:moveTo>
                    <a:pt x="1285" y="218"/>
                  </a:moveTo>
                  <a:cubicBezTo>
                    <a:pt x="1285" y="219"/>
                    <a:pt x="1286" y="219"/>
                    <a:pt x="1286" y="219"/>
                  </a:cubicBezTo>
                  <a:moveTo>
                    <a:pt x="1286" y="219"/>
                  </a:moveTo>
                  <a:cubicBezTo>
                    <a:pt x="1286" y="220"/>
                    <a:pt x="1287" y="220"/>
                    <a:pt x="1287" y="220"/>
                  </a:cubicBezTo>
                  <a:moveTo>
                    <a:pt x="1287" y="220"/>
                  </a:moveTo>
                  <a:cubicBezTo>
                    <a:pt x="1288" y="222"/>
                    <a:pt x="1288" y="220"/>
                    <a:pt x="1287" y="220"/>
                  </a:cubicBezTo>
                  <a:moveTo>
                    <a:pt x="1287" y="220"/>
                  </a:moveTo>
                  <a:cubicBezTo>
                    <a:pt x="1287" y="219"/>
                    <a:pt x="1287" y="219"/>
                    <a:pt x="1286" y="219"/>
                  </a:cubicBezTo>
                  <a:moveTo>
                    <a:pt x="1286" y="219"/>
                  </a:moveTo>
                  <a:cubicBezTo>
                    <a:pt x="1286" y="219"/>
                    <a:pt x="1286" y="218"/>
                    <a:pt x="1285" y="218"/>
                  </a:cubicBezTo>
                  <a:moveTo>
                    <a:pt x="1285" y="218"/>
                  </a:moveTo>
                  <a:cubicBezTo>
                    <a:pt x="1285" y="218"/>
                    <a:pt x="1285" y="217"/>
                    <a:pt x="1284" y="217"/>
                  </a:cubicBezTo>
                  <a:moveTo>
                    <a:pt x="1284" y="217"/>
                  </a:moveTo>
                  <a:cubicBezTo>
                    <a:pt x="1284" y="217"/>
                    <a:pt x="1284" y="216"/>
                    <a:pt x="1283" y="216"/>
                  </a:cubicBezTo>
                  <a:moveTo>
                    <a:pt x="1283" y="216"/>
                  </a:moveTo>
                  <a:cubicBezTo>
                    <a:pt x="1283" y="216"/>
                    <a:pt x="1283" y="216"/>
                    <a:pt x="1282" y="215"/>
                  </a:cubicBezTo>
                  <a:moveTo>
                    <a:pt x="1282" y="215"/>
                  </a:moveTo>
                  <a:cubicBezTo>
                    <a:pt x="1283" y="215"/>
                    <a:pt x="1282" y="215"/>
                    <a:pt x="1281" y="215"/>
                  </a:cubicBezTo>
                  <a:moveTo>
                    <a:pt x="1281" y="215"/>
                  </a:moveTo>
                  <a:cubicBezTo>
                    <a:pt x="1282" y="214"/>
                    <a:pt x="1281" y="214"/>
                    <a:pt x="1280" y="214"/>
                  </a:cubicBezTo>
                  <a:moveTo>
                    <a:pt x="1280" y="214"/>
                  </a:moveTo>
                  <a:cubicBezTo>
                    <a:pt x="1281" y="213"/>
                    <a:pt x="1280" y="213"/>
                    <a:pt x="1279" y="213"/>
                  </a:cubicBezTo>
                  <a:moveTo>
                    <a:pt x="1279" y="213"/>
                  </a:moveTo>
                  <a:cubicBezTo>
                    <a:pt x="1262" y="195"/>
                    <a:pt x="1245" y="179"/>
                    <a:pt x="1225" y="165"/>
                  </a:cubicBezTo>
                  <a:cubicBezTo>
                    <a:pt x="1226" y="171"/>
                    <a:pt x="1233" y="175"/>
                    <a:pt x="1237" y="178"/>
                  </a:cubicBezTo>
                  <a:cubicBezTo>
                    <a:pt x="1251" y="189"/>
                    <a:pt x="1265" y="201"/>
                    <a:pt x="1279" y="213"/>
                  </a:cubicBezTo>
                  <a:moveTo>
                    <a:pt x="188" y="288"/>
                  </a:moveTo>
                  <a:cubicBezTo>
                    <a:pt x="205" y="283"/>
                    <a:pt x="212" y="269"/>
                    <a:pt x="223" y="257"/>
                  </a:cubicBezTo>
                  <a:cubicBezTo>
                    <a:pt x="250" y="230"/>
                    <a:pt x="277" y="206"/>
                    <a:pt x="305" y="183"/>
                  </a:cubicBezTo>
                  <a:cubicBezTo>
                    <a:pt x="301" y="179"/>
                    <a:pt x="300" y="173"/>
                    <a:pt x="298" y="167"/>
                  </a:cubicBezTo>
                  <a:cubicBezTo>
                    <a:pt x="257" y="204"/>
                    <a:pt x="219" y="243"/>
                    <a:pt x="188" y="288"/>
                  </a:cubicBezTo>
                  <a:close/>
                  <a:moveTo>
                    <a:pt x="1351" y="296"/>
                  </a:moveTo>
                  <a:cubicBezTo>
                    <a:pt x="1351" y="297"/>
                    <a:pt x="1352" y="297"/>
                    <a:pt x="1352" y="297"/>
                  </a:cubicBezTo>
                  <a:moveTo>
                    <a:pt x="1352" y="297"/>
                  </a:moveTo>
                  <a:cubicBezTo>
                    <a:pt x="1353" y="298"/>
                    <a:pt x="1354" y="297"/>
                    <a:pt x="1352" y="297"/>
                  </a:cubicBezTo>
                  <a:moveTo>
                    <a:pt x="1352" y="297"/>
                  </a:moveTo>
                  <a:cubicBezTo>
                    <a:pt x="1353" y="296"/>
                    <a:pt x="1352" y="296"/>
                    <a:pt x="1351" y="296"/>
                  </a:cubicBezTo>
                  <a:moveTo>
                    <a:pt x="1351" y="296"/>
                  </a:moveTo>
                  <a:cubicBezTo>
                    <a:pt x="1351" y="295"/>
                    <a:pt x="1351" y="293"/>
                    <a:pt x="1350" y="293"/>
                  </a:cubicBezTo>
                  <a:cubicBezTo>
                    <a:pt x="1320" y="252"/>
                    <a:pt x="1281" y="217"/>
                    <a:pt x="1241" y="185"/>
                  </a:cubicBezTo>
                  <a:cubicBezTo>
                    <a:pt x="1236" y="181"/>
                    <a:pt x="1231" y="174"/>
                    <a:pt x="1224" y="173"/>
                  </a:cubicBezTo>
                  <a:cubicBezTo>
                    <a:pt x="1218" y="183"/>
                    <a:pt x="1228" y="188"/>
                    <a:pt x="1233" y="194"/>
                  </a:cubicBezTo>
                  <a:cubicBezTo>
                    <a:pt x="1239" y="201"/>
                    <a:pt x="1244" y="208"/>
                    <a:pt x="1250" y="214"/>
                  </a:cubicBezTo>
                  <a:cubicBezTo>
                    <a:pt x="1267" y="233"/>
                    <a:pt x="1280" y="256"/>
                    <a:pt x="1300" y="274"/>
                  </a:cubicBezTo>
                  <a:cubicBezTo>
                    <a:pt x="1319" y="279"/>
                    <a:pt x="1335" y="288"/>
                    <a:pt x="1351" y="296"/>
                  </a:cubicBezTo>
                  <a:moveTo>
                    <a:pt x="1218" y="184"/>
                  </a:moveTo>
                  <a:cubicBezTo>
                    <a:pt x="1217" y="187"/>
                    <a:pt x="1213" y="188"/>
                    <a:pt x="1211" y="191"/>
                  </a:cubicBezTo>
                  <a:cubicBezTo>
                    <a:pt x="1231" y="205"/>
                    <a:pt x="1249" y="226"/>
                    <a:pt x="1267" y="239"/>
                  </a:cubicBezTo>
                  <a:cubicBezTo>
                    <a:pt x="1250" y="220"/>
                    <a:pt x="1237" y="199"/>
                    <a:pt x="1218" y="184"/>
                  </a:cubicBezTo>
                  <a:close/>
                  <a:moveTo>
                    <a:pt x="207" y="280"/>
                  </a:moveTo>
                  <a:cubicBezTo>
                    <a:pt x="206" y="280"/>
                    <a:pt x="207" y="281"/>
                    <a:pt x="207" y="280"/>
                  </a:cubicBezTo>
                  <a:moveTo>
                    <a:pt x="207" y="280"/>
                  </a:moveTo>
                  <a:cubicBezTo>
                    <a:pt x="225" y="274"/>
                    <a:pt x="241" y="267"/>
                    <a:pt x="260" y="263"/>
                  </a:cubicBezTo>
                  <a:cubicBezTo>
                    <a:pt x="272" y="244"/>
                    <a:pt x="285" y="224"/>
                    <a:pt x="299" y="206"/>
                  </a:cubicBezTo>
                  <a:cubicBezTo>
                    <a:pt x="304" y="200"/>
                    <a:pt x="311" y="196"/>
                    <a:pt x="312" y="189"/>
                  </a:cubicBezTo>
                  <a:cubicBezTo>
                    <a:pt x="306" y="183"/>
                    <a:pt x="301" y="190"/>
                    <a:pt x="297" y="193"/>
                  </a:cubicBezTo>
                  <a:cubicBezTo>
                    <a:pt x="268" y="218"/>
                    <a:pt x="231" y="250"/>
                    <a:pt x="207" y="280"/>
                  </a:cubicBezTo>
                  <a:moveTo>
                    <a:pt x="267" y="192"/>
                  </a:moveTo>
                  <a:cubicBezTo>
                    <a:pt x="266" y="192"/>
                    <a:pt x="266" y="193"/>
                    <a:pt x="266" y="193"/>
                  </a:cubicBezTo>
                  <a:moveTo>
                    <a:pt x="266" y="193"/>
                  </a:moveTo>
                  <a:cubicBezTo>
                    <a:pt x="265" y="193"/>
                    <a:pt x="265" y="194"/>
                    <a:pt x="265" y="194"/>
                  </a:cubicBezTo>
                  <a:moveTo>
                    <a:pt x="265" y="194"/>
                  </a:moveTo>
                  <a:cubicBezTo>
                    <a:pt x="264" y="194"/>
                    <a:pt x="264" y="195"/>
                    <a:pt x="264" y="195"/>
                  </a:cubicBezTo>
                  <a:moveTo>
                    <a:pt x="264" y="195"/>
                  </a:moveTo>
                  <a:cubicBezTo>
                    <a:pt x="263" y="195"/>
                    <a:pt x="263" y="196"/>
                    <a:pt x="263" y="196"/>
                  </a:cubicBezTo>
                  <a:moveTo>
                    <a:pt x="263" y="196"/>
                  </a:moveTo>
                  <a:cubicBezTo>
                    <a:pt x="262" y="196"/>
                    <a:pt x="262" y="197"/>
                    <a:pt x="262" y="197"/>
                  </a:cubicBezTo>
                  <a:moveTo>
                    <a:pt x="262" y="197"/>
                  </a:moveTo>
                  <a:cubicBezTo>
                    <a:pt x="261" y="197"/>
                    <a:pt x="261" y="198"/>
                    <a:pt x="261" y="198"/>
                  </a:cubicBezTo>
                  <a:moveTo>
                    <a:pt x="261" y="198"/>
                  </a:moveTo>
                  <a:cubicBezTo>
                    <a:pt x="222" y="229"/>
                    <a:pt x="189" y="265"/>
                    <a:pt x="159" y="305"/>
                  </a:cubicBezTo>
                  <a:moveTo>
                    <a:pt x="159" y="305"/>
                  </a:moveTo>
                  <a:cubicBezTo>
                    <a:pt x="158" y="305"/>
                    <a:pt x="158" y="305"/>
                    <a:pt x="158" y="306"/>
                  </a:cubicBezTo>
                  <a:moveTo>
                    <a:pt x="158" y="306"/>
                  </a:moveTo>
                  <a:cubicBezTo>
                    <a:pt x="157" y="306"/>
                    <a:pt x="158" y="307"/>
                    <a:pt x="158" y="306"/>
                  </a:cubicBezTo>
                  <a:moveTo>
                    <a:pt x="158" y="306"/>
                  </a:moveTo>
                  <a:cubicBezTo>
                    <a:pt x="159" y="306"/>
                    <a:pt x="159" y="305"/>
                    <a:pt x="159" y="305"/>
                  </a:cubicBezTo>
                  <a:moveTo>
                    <a:pt x="159" y="305"/>
                  </a:moveTo>
                  <a:cubicBezTo>
                    <a:pt x="167" y="301"/>
                    <a:pt x="173" y="295"/>
                    <a:pt x="182" y="292"/>
                  </a:cubicBezTo>
                  <a:cubicBezTo>
                    <a:pt x="205" y="258"/>
                    <a:pt x="232" y="227"/>
                    <a:pt x="261" y="198"/>
                  </a:cubicBezTo>
                  <a:moveTo>
                    <a:pt x="261" y="198"/>
                  </a:moveTo>
                  <a:cubicBezTo>
                    <a:pt x="262" y="198"/>
                    <a:pt x="262" y="198"/>
                    <a:pt x="262" y="197"/>
                  </a:cubicBezTo>
                  <a:moveTo>
                    <a:pt x="262" y="197"/>
                  </a:moveTo>
                  <a:cubicBezTo>
                    <a:pt x="263" y="197"/>
                    <a:pt x="263" y="197"/>
                    <a:pt x="263" y="196"/>
                  </a:cubicBezTo>
                  <a:moveTo>
                    <a:pt x="263" y="196"/>
                  </a:moveTo>
                  <a:cubicBezTo>
                    <a:pt x="264" y="196"/>
                    <a:pt x="264" y="196"/>
                    <a:pt x="264" y="195"/>
                  </a:cubicBezTo>
                  <a:moveTo>
                    <a:pt x="264" y="195"/>
                  </a:moveTo>
                  <a:cubicBezTo>
                    <a:pt x="265" y="195"/>
                    <a:pt x="265" y="195"/>
                    <a:pt x="265" y="194"/>
                  </a:cubicBezTo>
                  <a:moveTo>
                    <a:pt x="265" y="194"/>
                  </a:moveTo>
                  <a:cubicBezTo>
                    <a:pt x="266" y="195"/>
                    <a:pt x="266" y="194"/>
                    <a:pt x="266" y="193"/>
                  </a:cubicBezTo>
                  <a:moveTo>
                    <a:pt x="266" y="193"/>
                  </a:moveTo>
                  <a:cubicBezTo>
                    <a:pt x="266" y="194"/>
                    <a:pt x="267" y="193"/>
                    <a:pt x="267" y="192"/>
                  </a:cubicBezTo>
                  <a:moveTo>
                    <a:pt x="267" y="192"/>
                  </a:moveTo>
                  <a:cubicBezTo>
                    <a:pt x="268" y="192"/>
                    <a:pt x="267" y="191"/>
                    <a:pt x="267" y="192"/>
                  </a:cubicBezTo>
                  <a:moveTo>
                    <a:pt x="265" y="261"/>
                  </a:moveTo>
                  <a:cubicBezTo>
                    <a:pt x="263" y="261"/>
                    <a:pt x="265" y="262"/>
                    <a:pt x="265" y="261"/>
                  </a:cubicBezTo>
                  <a:moveTo>
                    <a:pt x="265" y="261"/>
                  </a:moveTo>
                  <a:cubicBezTo>
                    <a:pt x="274" y="259"/>
                    <a:pt x="281" y="256"/>
                    <a:pt x="291" y="255"/>
                  </a:cubicBezTo>
                  <a:cubicBezTo>
                    <a:pt x="305" y="236"/>
                    <a:pt x="324" y="222"/>
                    <a:pt x="340" y="205"/>
                  </a:cubicBezTo>
                  <a:cubicBezTo>
                    <a:pt x="330" y="202"/>
                    <a:pt x="323" y="196"/>
                    <a:pt x="315" y="192"/>
                  </a:cubicBezTo>
                  <a:cubicBezTo>
                    <a:pt x="296" y="214"/>
                    <a:pt x="279" y="236"/>
                    <a:pt x="265" y="261"/>
                  </a:cubicBezTo>
                  <a:moveTo>
                    <a:pt x="1208" y="192"/>
                  </a:moveTo>
                  <a:cubicBezTo>
                    <a:pt x="1198" y="200"/>
                    <a:pt x="1184" y="204"/>
                    <a:pt x="1173" y="211"/>
                  </a:cubicBezTo>
                  <a:cubicBezTo>
                    <a:pt x="1184" y="223"/>
                    <a:pt x="1187" y="240"/>
                    <a:pt x="1203" y="247"/>
                  </a:cubicBezTo>
                  <a:cubicBezTo>
                    <a:pt x="1215" y="253"/>
                    <a:pt x="1231" y="253"/>
                    <a:pt x="1246" y="257"/>
                  </a:cubicBezTo>
                  <a:cubicBezTo>
                    <a:pt x="1260" y="261"/>
                    <a:pt x="1274" y="266"/>
                    <a:pt x="1287" y="269"/>
                  </a:cubicBezTo>
                  <a:cubicBezTo>
                    <a:pt x="1267" y="238"/>
                    <a:pt x="1237" y="216"/>
                    <a:pt x="1208" y="192"/>
                  </a:cubicBezTo>
                  <a:close/>
                  <a:moveTo>
                    <a:pt x="637" y="198"/>
                  </a:moveTo>
                  <a:cubicBezTo>
                    <a:pt x="636" y="202"/>
                    <a:pt x="630" y="210"/>
                    <a:pt x="633" y="212"/>
                  </a:cubicBezTo>
                  <a:cubicBezTo>
                    <a:pt x="638" y="210"/>
                    <a:pt x="636" y="203"/>
                    <a:pt x="637" y="198"/>
                  </a:cubicBezTo>
                  <a:moveTo>
                    <a:pt x="637" y="198"/>
                  </a:moveTo>
                  <a:cubicBezTo>
                    <a:pt x="640" y="198"/>
                    <a:pt x="636" y="194"/>
                    <a:pt x="637" y="198"/>
                  </a:cubicBezTo>
                  <a:moveTo>
                    <a:pt x="1072" y="226"/>
                  </a:moveTo>
                  <a:cubicBezTo>
                    <a:pt x="1076" y="226"/>
                    <a:pt x="1083" y="228"/>
                    <a:pt x="1085" y="227"/>
                  </a:cubicBezTo>
                  <a:cubicBezTo>
                    <a:pt x="1077" y="219"/>
                    <a:pt x="1070" y="209"/>
                    <a:pt x="1062" y="201"/>
                  </a:cubicBezTo>
                  <a:cubicBezTo>
                    <a:pt x="1065" y="210"/>
                    <a:pt x="1069" y="217"/>
                    <a:pt x="1072" y="226"/>
                  </a:cubicBezTo>
                  <a:close/>
                  <a:moveTo>
                    <a:pt x="342" y="207"/>
                  </a:moveTo>
                  <a:cubicBezTo>
                    <a:pt x="327" y="222"/>
                    <a:pt x="310" y="236"/>
                    <a:pt x="296" y="253"/>
                  </a:cubicBezTo>
                  <a:cubicBezTo>
                    <a:pt x="319" y="247"/>
                    <a:pt x="343" y="243"/>
                    <a:pt x="366" y="239"/>
                  </a:cubicBezTo>
                  <a:cubicBezTo>
                    <a:pt x="370" y="231"/>
                    <a:pt x="374" y="225"/>
                    <a:pt x="377" y="217"/>
                  </a:cubicBezTo>
                  <a:cubicBezTo>
                    <a:pt x="364" y="215"/>
                    <a:pt x="354" y="210"/>
                    <a:pt x="342" y="207"/>
                  </a:cubicBezTo>
                  <a:close/>
                  <a:moveTo>
                    <a:pt x="745" y="212"/>
                  </a:moveTo>
                  <a:cubicBezTo>
                    <a:pt x="745" y="226"/>
                    <a:pt x="744" y="240"/>
                    <a:pt x="743" y="254"/>
                  </a:cubicBezTo>
                  <a:cubicBezTo>
                    <a:pt x="757" y="253"/>
                    <a:pt x="774" y="255"/>
                    <a:pt x="786" y="253"/>
                  </a:cubicBezTo>
                  <a:cubicBezTo>
                    <a:pt x="784" y="241"/>
                    <a:pt x="786" y="224"/>
                    <a:pt x="784" y="212"/>
                  </a:cubicBezTo>
                  <a:cubicBezTo>
                    <a:pt x="773" y="210"/>
                    <a:pt x="756" y="210"/>
                    <a:pt x="745" y="212"/>
                  </a:cubicBezTo>
                  <a:close/>
                  <a:moveTo>
                    <a:pt x="1176" y="220"/>
                  </a:moveTo>
                  <a:cubicBezTo>
                    <a:pt x="1176" y="221"/>
                    <a:pt x="1176" y="221"/>
                    <a:pt x="1177" y="221"/>
                  </a:cubicBezTo>
                  <a:moveTo>
                    <a:pt x="1177" y="221"/>
                  </a:moveTo>
                  <a:cubicBezTo>
                    <a:pt x="1177" y="223"/>
                    <a:pt x="1178" y="221"/>
                    <a:pt x="1177" y="221"/>
                  </a:cubicBezTo>
                  <a:moveTo>
                    <a:pt x="1177" y="221"/>
                  </a:moveTo>
                  <a:cubicBezTo>
                    <a:pt x="1177" y="220"/>
                    <a:pt x="1176" y="220"/>
                    <a:pt x="1176" y="220"/>
                  </a:cubicBezTo>
                  <a:moveTo>
                    <a:pt x="1176" y="220"/>
                  </a:moveTo>
                  <a:cubicBezTo>
                    <a:pt x="1174" y="216"/>
                    <a:pt x="1171" y="207"/>
                    <a:pt x="1166" y="213"/>
                  </a:cubicBezTo>
                  <a:cubicBezTo>
                    <a:pt x="1170" y="214"/>
                    <a:pt x="1172" y="218"/>
                    <a:pt x="1176" y="220"/>
                  </a:cubicBezTo>
                  <a:moveTo>
                    <a:pt x="639" y="214"/>
                  </a:moveTo>
                  <a:cubicBezTo>
                    <a:pt x="637" y="225"/>
                    <a:pt x="635" y="238"/>
                    <a:pt x="633" y="251"/>
                  </a:cubicBezTo>
                  <a:cubicBezTo>
                    <a:pt x="669" y="252"/>
                    <a:pt x="704" y="254"/>
                    <a:pt x="741" y="254"/>
                  </a:cubicBezTo>
                  <a:cubicBezTo>
                    <a:pt x="741" y="239"/>
                    <a:pt x="742" y="225"/>
                    <a:pt x="743" y="212"/>
                  </a:cubicBezTo>
                  <a:cubicBezTo>
                    <a:pt x="707" y="211"/>
                    <a:pt x="673" y="213"/>
                    <a:pt x="639" y="214"/>
                  </a:cubicBezTo>
                  <a:close/>
                  <a:moveTo>
                    <a:pt x="787" y="212"/>
                  </a:moveTo>
                  <a:cubicBezTo>
                    <a:pt x="786" y="227"/>
                    <a:pt x="789" y="239"/>
                    <a:pt x="788" y="254"/>
                  </a:cubicBezTo>
                  <a:cubicBezTo>
                    <a:pt x="815" y="254"/>
                    <a:pt x="840" y="252"/>
                    <a:pt x="867" y="252"/>
                  </a:cubicBezTo>
                  <a:cubicBezTo>
                    <a:pt x="863" y="238"/>
                    <a:pt x="860" y="225"/>
                    <a:pt x="856" y="213"/>
                  </a:cubicBezTo>
                  <a:cubicBezTo>
                    <a:pt x="834" y="212"/>
                    <a:pt x="811" y="211"/>
                    <a:pt x="787" y="212"/>
                  </a:cubicBezTo>
                  <a:close/>
                  <a:moveTo>
                    <a:pt x="870" y="251"/>
                  </a:moveTo>
                  <a:cubicBezTo>
                    <a:pt x="891" y="251"/>
                    <a:pt x="917" y="249"/>
                    <a:pt x="938" y="247"/>
                  </a:cubicBezTo>
                  <a:cubicBezTo>
                    <a:pt x="937" y="236"/>
                    <a:pt x="934" y="227"/>
                    <a:pt x="932" y="216"/>
                  </a:cubicBezTo>
                  <a:cubicBezTo>
                    <a:pt x="909" y="214"/>
                    <a:pt x="884" y="214"/>
                    <a:pt x="861" y="213"/>
                  </a:cubicBezTo>
                  <a:cubicBezTo>
                    <a:pt x="864" y="226"/>
                    <a:pt x="868" y="237"/>
                    <a:pt x="870" y="251"/>
                  </a:cubicBezTo>
                  <a:close/>
                  <a:moveTo>
                    <a:pt x="1190" y="244"/>
                  </a:moveTo>
                  <a:cubicBezTo>
                    <a:pt x="1191" y="246"/>
                    <a:pt x="1191" y="244"/>
                    <a:pt x="1190" y="244"/>
                  </a:cubicBezTo>
                  <a:moveTo>
                    <a:pt x="1190" y="244"/>
                  </a:moveTo>
                  <a:cubicBezTo>
                    <a:pt x="1184" y="231"/>
                    <a:pt x="1173" y="222"/>
                    <a:pt x="1162" y="213"/>
                  </a:cubicBezTo>
                  <a:cubicBezTo>
                    <a:pt x="1143" y="221"/>
                    <a:pt x="1120" y="224"/>
                    <a:pt x="1099" y="230"/>
                  </a:cubicBezTo>
                  <a:cubicBezTo>
                    <a:pt x="1131" y="233"/>
                    <a:pt x="1160" y="239"/>
                    <a:pt x="1190" y="244"/>
                  </a:cubicBezTo>
                  <a:moveTo>
                    <a:pt x="632" y="214"/>
                  </a:moveTo>
                  <a:cubicBezTo>
                    <a:pt x="625" y="223"/>
                    <a:pt x="622" y="237"/>
                    <a:pt x="618" y="250"/>
                  </a:cubicBezTo>
                  <a:cubicBezTo>
                    <a:pt x="622" y="250"/>
                    <a:pt x="626" y="250"/>
                    <a:pt x="630" y="250"/>
                  </a:cubicBezTo>
                  <a:cubicBezTo>
                    <a:pt x="631" y="238"/>
                    <a:pt x="633" y="225"/>
                    <a:pt x="635" y="214"/>
                  </a:cubicBezTo>
                  <a:cubicBezTo>
                    <a:pt x="634" y="214"/>
                    <a:pt x="633" y="214"/>
                    <a:pt x="632" y="214"/>
                  </a:cubicBezTo>
                  <a:close/>
                  <a:moveTo>
                    <a:pt x="515" y="222"/>
                  </a:moveTo>
                  <a:cubicBezTo>
                    <a:pt x="512" y="228"/>
                    <a:pt x="507" y="233"/>
                    <a:pt x="505" y="239"/>
                  </a:cubicBezTo>
                  <a:cubicBezTo>
                    <a:pt x="541" y="243"/>
                    <a:pt x="576" y="248"/>
                    <a:pt x="615" y="249"/>
                  </a:cubicBezTo>
                  <a:cubicBezTo>
                    <a:pt x="619" y="237"/>
                    <a:pt x="623" y="226"/>
                    <a:pt x="628" y="215"/>
                  </a:cubicBezTo>
                  <a:cubicBezTo>
                    <a:pt x="589" y="216"/>
                    <a:pt x="552" y="218"/>
                    <a:pt x="515" y="222"/>
                  </a:cubicBezTo>
                  <a:close/>
                  <a:moveTo>
                    <a:pt x="941" y="247"/>
                  </a:moveTo>
                  <a:cubicBezTo>
                    <a:pt x="956" y="246"/>
                    <a:pt x="972" y="245"/>
                    <a:pt x="986" y="242"/>
                  </a:cubicBezTo>
                  <a:cubicBezTo>
                    <a:pt x="980" y="235"/>
                    <a:pt x="978" y="225"/>
                    <a:pt x="971" y="219"/>
                  </a:cubicBezTo>
                  <a:cubicBezTo>
                    <a:pt x="960" y="218"/>
                    <a:pt x="947" y="217"/>
                    <a:pt x="935" y="216"/>
                  </a:cubicBezTo>
                  <a:cubicBezTo>
                    <a:pt x="936" y="227"/>
                    <a:pt x="939" y="236"/>
                    <a:pt x="941" y="247"/>
                  </a:cubicBezTo>
                  <a:close/>
                  <a:moveTo>
                    <a:pt x="370" y="238"/>
                  </a:moveTo>
                  <a:cubicBezTo>
                    <a:pt x="369" y="238"/>
                    <a:pt x="370" y="239"/>
                    <a:pt x="370" y="238"/>
                  </a:cubicBezTo>
                  <a:moveTo>
                    <a:pt x="370" y="238"/>
                  </a:moveTo>
                  <a:cubicBezTo>
                    <a:pt x="384" y="235"/>
                    <a:pt x="401" y="237"/>
                    <a:pt x="406" y="225"/>
                  </a:cubicBezTo>
                  <a:cubicBezTo>
                    <a:pt x="396" y="224"/>
                    <a:pt x="389" y="220"/>
                    <a:pt x="379" y="219"/>
                  </a:cubicBezTo>
                  <a:cubicBezTo>
                    <a:pt x="377" y="226"/>
                    <a:pt x="372" y="230"/>
                    <a:pt x="370" y="238"/>
                  </a:cubicBezTo>
                  <a:moveTo>
                    <a:pt x="989" y="242"/>
                  </a:moveTo>
                  <a:cubicBezTo>
                    <a:pt x="1017" y="239"/>
                    <a:pt x="1047" y="238"/>
                    <a:pt x="1071" y="230"/>
                  </a:cubicBezTo>
                  <a:cubicBezTo>
                    <a:pt x="1042" y="224"/>
                    <a:pt x="1008" y="222"/>
                    <a:pt x="976" y="219"/>
                  </a:cubicBezTo>
                  <a:cubicBezTo>
                    <a:pt x="980" y="227"/>
                    <a:pt x="984" y="235"/>
                    <a:pt x="989" y="242"/>
                  </a:cubicBezTo>
                  <a:close/>
                  <a:moveTo>
                    <a:pt x="497" y="223"/>
                  </a:moveTo>
                  <a:cubicBezTo>
                    <a:pt x="494" y="227"/>
                    <a:pt x="494" y="233"/>
                    <a:pt x="491" y="238"/>
                  </a:cubicBezTo>
                  <a:cubicBezTo>
                    <a:pt x="495" y="237"/>
                    <a:pt x="497" y="239"/>
                    <a:pt x="502" y="239"/>
                  </a:cubicBezTo>
                  <a:cubicBezTo>
                    <a:pt x="504" y="232"/>
                    <a:pt x="509" y="228"/>
                    <a:pt x="511" y="222"/>
                  </a:cubicBezTo>
                  <a:cubicBezTo>
                    <a:pt x="507" y="223"/>
                    <a:pt x="503" y="224"/>
                    <a:pt x="497" y="223"/>
                  </a:cubicBezTo>
                  <a:close/>
                  <a:moveTo>
                    <a:pt x="1178" y="224"/>
                  </a:moveTo>
                  <a:cubicBezTo>
                    <a:pt x="1177" y="224"/>
                    <a:pt x="1178" y="225"/>
                    <a:pt x="1178" y="224"/>
                  </a:cubicBezTo>
                  <a:close/>
                  <a:moveTo>
                    <a:pt x="445" y="231"/>
                  </a:moveTo>
                  <a:cubicBezTo>
                    <a:pt x="460" y="233"/>
                    <a:pt x="475" y="235"/>
                    <a:pt x="489" y="238"/>
                  </a:cubicBezTo>
                  <a:cubicBezTo>
                    <a:pt x="490" y="232"/>
                    <a:pt x="492" y="229"/>
                    <a:pt x="493" y="224"/>
                  </a:cubicBezTo>
                  <a:cubicBezTo>
                    <a:pt x="477" y="226"/>
                    <a:pt x="459" y="226"/>
                    <a:pt x="445" y="231"/>
                  </a:cubicBezTo>
                  <a:close/>
                  <a:moveTo>
                    <a:pt x="421" y="230"/>
                  </a:moveTo>
                  <a:cubicBezTo>
                    <a:pt x="423" y="230"/>
                    <a:pt x="429" y="229"/>
                    <a:pt x="424" y="229"/>
                  </a:cubicBezTo>
                  <a:cubicBezTo>
                    <a:pt x="419" y="228"/>
                    <a:pt x="414" y="227"/>
                    <a:pt x="409" y="226"/>
                  </a:cubicBezTo>
                  <a:cubicBezTo>
                    <a:pt x="407" y="229"/>
                    <a:pt x="404" y="230"/>
                    <a:pt x="403" y="233"/>
                  </a:cubicBezTo>
                  <a:cubicBezTo>
                    <a:pt x="409" y="232"/>
                    <a:pt x="416" y="231"/>
                    <a:pt x="421" y="230"/>
                  </a:cubicBezTo>
                  <a:close/>
                  <a:moveTo>
                    <a:pt x="1079" y="230"/>
                  </a:moveTo>
                  <a:cubicBezTo>
                    <a:pt x="1078" y="229"/>
                    <a:pt x="1073" y="228"/>
                    <a:pt x="1073" y="230"/>
                  </a:cubicBezTo>
                  <a:cubicBezTo>
                    <a:pt x="1074" y="231"/>
                    <a:pt x="1078" y="232"/>
                    <a:pt x="1079" y="230"/>
                  </a:cubicBezTo>
                  <a:close/>
                  <a:moveTo>
                    <a:pt x="309" y="418"/>
                  </a:moveTo>
                  <a:cubicBezTo>
                    <a:pt x="307" y="419"/>
                    <a:pt x="309" y="419"/>
                    <a:pt x="309" y="418"/>
                  </a:cubicBezTo>
                  <a:moveTo>
                    <a:pt x="309" y="418"/>
                  </a:moveTo>
                  <a:cubicBezTo>
                    <a:pt x="345" y="412"/>
                    <a:pt x="381" y="406"/>
                    <a:pt x="418" y="401"/>
                  </a:cubicBezTo>
                  <a:cubicBezTo>
                    <a:pt x="436" y="359"/>
                    <a:pt x="455" y="318"/>
                    <a:pt x="477" y="281"/>
                  </a:cubicBezTo>
                  <a:cubicBezTo>
                    <a:pt x="479" y="266"/>
                    <a:pt x="484" y="253"/>
                    <a:pt x="488" y="239"/>
                  </a:cubicBezTo>
                  <a:cubicBezTo>
                    <a:pt x="458" y="236"/>
                    <a:pt x="431" y="227"/>
                    <a:pt x="401" y="236"/>
                  </a:cubicBezTo>
                  <a:cubicBezTo>
                    <a:pt x="376" y="263"/>
                    <a:pt x="355" y="294"/>
                    <a:pt x="333" y="324"/>
                  </a:cubicBezTo>
                  <a:cubicBezTo>
                    <a:pt x="324" y="355"/>
                    <a:pt x="314" y="384"/>
                    <a:pt x="309" y="418"/>
                  </a:cubicBezTo>
                  <a:moveTo>
                    <a:pt x="1092" y="232"/>
                  </a:moveTo>
                  <a:cubicBezTo>
                    <a:pt x="1137" y="288"/>
                    <a:pt x="1175" y="350"/>
                    <a:pt x="1208" y="417"/>
                  </a:cubicBezTo>
                  <a:cubicBezTo>
                    <a:pt x="1224" y="419"/>
                    <a:pt x="1240" y="426"/>
                    <a:pt x="1256" y="425"/>
                  </a:cubicBezTo>
                  <a:cubicBezTo>
                    <a:pt x="1244" y="360"/>
                    <a:pt x="1220" y="299"/>
                    <a:pt x="1192" y="247"/>
                  </a:cubicBezTo>
                  <a:cubicBezTo>
                    <a:pt x="1159" y="242"/>
                    <a:pt x="1128" y="235"/>
                    <a:pt x="1092" y="232"/>
                  </a:cubicBezTo>
                  <a:moveTo>
                    <a:pt x="1092" y="232"/>
                  </a:moveTo>
                  <a:cubicBezTo>
                    <a:pt x="1092" y="230"/>
                    <a:pt x="1091" y="232"/>
                    <a:pt x="1092" y="232"/>
                  </a:cubicBezTo>
                  <a:moveTo>
                    <a:pt x="1104" y="252"/>
                  </a:moveTo>
                  <a:cubicBezTo>
                    <a:pt x="1096" y="241"/>
                    <a:pt x="1089" y="225"/>
                    <a:pt x="1075" y="235"/>
                  </a:cubicBezTo>
                  <a:cubicBezTo>
                    <a:pt x="1096" y="285"/>
                    <a:pt x="1109" y="342"/>
                    <a:pt x="1119" y="403"/>
                  </a:cubicBezTo>
                  <a:cubicBezTo>
                    <a:pt x="1148" y="406"/>
                    <a:pt x="1178" y="413"/>
                    <a:pt x="1205" y="415"/>
                  </a:cubicBezTo>
                  <a:cubicBezTo>
                    <a:pt x="1178" y="360"/>
                    <a:pt x="1141" y="300"/>
                    <a:pt x="1104" y="252"/>
                  </a:cubicBezTo>
                  <a:close/>
                  <a:moveTo>
                    <a:pt x="990" y="245"/>
                  </a:moveTo>
                  <a:cubicBezTo>
                    <a:pt x="1015" y="293"/>
                    <a:pt x="1038" y="342"/>
                    <a:pt x="1057" y="395"/>
                  </a:cubicBezTo>
                  <a:cubicBezTo>
                    <a:pt x="1077" y="398"/>
                    <a:pt x="1097" y="399"/>
                    <a:pt x="1116" y="403"/>
                  </a:cubicBezTo>
                  <a:cubicBezTo>
                    <a:pt x="1108" y="349"/>
                    <a:pt x="1096" y="297"/>
                    <a:pt x="1080" y="252"/>
                  </a:cubicBezTo>
                  <a:cubicBezTo>
                    <a:pt x="1078" y="246"/>
                    <a:pt x="1076" y="238"/>
                    <a:pt x="1070" y="235"/>
                  </a:cubicBezTo>
                  <a:cubicBezTo>
                    <a:pt x="1044" y="239"/>
                    <a:pt x="1018" y="243"/>
                    <a:pt x="990" y="245"/>
                  </a:cubicBezTo>
                  <a:close/>
                  <a:moveTo>
                    <a:pt x="368" y="240"/>
                  </a:moveTo>
                  <a:cubicBezTo>
                    <a:pt x="357" y="263"/>
                    <a:pt x="345" y="288"/>
                    <a:pt x="339" y="312"/>
                  </a:cubicBezTo>
                  <a:cubicBezTo>
                    <a:pt x="353" y="289"/>
                    <a:pt x="373" y="265"/>
                    <a:pt x="390" y="245"/>
                  </a:cubicBezTo>
                  <a:cubicBezTo>
                    <a:pt x="392" y="243"/>
                    <a:pt x="395" y="239"/>
                    <a:pt x="394" y="237"/>
                  </a:cubicBezTo>
                  <a:cubicBezTo>
                    <a:pt x="386" y="238"/>
                    <a:pt x="378" y="240"/>
                    <a:pt x="368" y="240"/>
                  </a:cubicBezTo>
                  <a:close/>
                  <a:moveTo>
                    <a:pt x="483" y="268"/>
                  </a:moveTo>
                  <a:cubicBezTo>
                    <a:pt x="480" y="268"/>
                    <a:pt x="484" y="272"/>
                    <a:pt x="483" y="268"/>
                  </a:cubicBezTo>
                  <a:moveTo>
                    <a:pt x="483" y="268"/>
                  </a:moveTo>
                  <a:cubicBezTo>
                    <a:pt x="489" y="260"/>
                    <a:pt x="494" y="251"/>
                    <a:pt x="499" y="241"/>
                  </a:cubicBezTo>
                  <a:cubicBezTo>
                    <a:pt x="496" y="241"/>
                    <a:pt x="494" y="240"/>
                    <a:pt x="490" y="240"/>
                  </a:cubicBezTo>
                  <a:cubicBezTo>
                    <a:pt x="488" y="250"/>
                    <a:pt x="484" y="258"/>
                    <a:pt x="483" y="268"/>
                  </a:cubicBezTo>
                  <a:moveTo>
                    <a:pt x="327" y="249"/>
                  </a:moveTo>
                  <a:cubicBezTo>
                    <a:pt x="315" y="252"/>
                    <a:pt x="301" y="252"/>
                    <a:pt x="294" y="256"/>
                  </a:cubicBezTo>
                  <a:cubicBezTo>
                    <a:pt x="288" y="259"/>
                    <a:pt x="279" y="270"/>
                    <a:pt x="273" y="277"/>
                  </a:cubicBezTo>
                  <a:cubicBezTo>
                    <a:pt x="242" y="313"/>
                    <a:pt x="211" y="348"/>
                    <a:pt x="198" y="402"/>
                  </a:cubicBezTo>
                  <a:cubicBezTo>
                    <a:pt x="222" y="411"/>
                    <a:pt x="245" y="420"/>
                    <a:pt x="271" y="426"/>
                  </a:cubicBezTo>
                  <a:cubicBezTo>
                    <a:pt x="285" y="399"/>
                    <a:pt x="300" y="372"/>
                    <a:pt x="316" y="347"/>
                  </a:cubicBezTo>
                  <a:cubicBezTo>
                    <a:pt x="321" y="339"/>
                    <a:pt x="328" y="330"/>
                    <a:pt x="332" y="322"/>
                  </a:cubicBezTo>
                  <a:cubicBezTo>
                    <a:pt x="344" y="296"/>
                    <a:pt x="348" y="268"/>
                    <a:pt x="365" y="243"/>
                  </a:cubicBezTo>
                  <a:cubicBezTo>
                    <a:pt x="364" y="243"/>
                    <a:pt x="365" y="241"/>
                    <a:pt x="364" y="241"/>
                  </a:cubicBezTo>
                  <a:cubicBezTo>
                    <a:pt x="353" y="243"/>
                    <a:pt x="340" y="246"/>
                    <a:pt x="327" y="249"/>
                  </a:cubicBezTo>
                  <a:close/>
                  <a:moveTo>
                    <a:pt x="504" y="242"/>
                  </a:moveTo>
                  <a:cubicBezTo>
                    <a:pt x="472" y="274"/>
                    <a:pt x="465" y="338"/>
                    <a:pt x="457" y="396"/>
                  </a:cubicBezTo>
                  <a:cubicBezTo>
                    <a:pt x="495" y="392"/>
                    <a:pt x="535" y="389"/>
                    <a:pt x="575" y="385"/>
                  </a:cubicBezTo>
                  <a:cubicBezTo>
                    <a:pt x="587" y="340"/>
                    <a:pt x="599" y="294"/>
                    <a:pt x="614" y="252"/>
                  </a:cubicBezTo>
                  <a:cubicBezTo>
                    <a:pt x="576" y="250"/>
                    <a:pt x="540" y="246"/>
                    <a:pt x="504" y="242"/>
                  </a:cubicBezTo>
                  <a:close/>
                  <a:moveTo>
                    <a:pt x="1194" y="244"/>
                  </a:moveTo>
                  <a:cubicBezTo>
                    <a:pt x="1194" y="245"/>
                    <a:pt x="1194" y="245"/>
                    <a:pt x="1195" y="245"/>
                  </a:cubicBezTo>
                  <a:moveTo>
                    <a:pt x="1195" y="245"/>
                  </a:moveTo>
                  <a:cubicBezTo>
                    <a:pt x="1196" y="247"/>
                    <a:pt x="1196" y="245"/>
                    <a:pt x="1195" y="245"/>
                  </a:cubicBezTo>
                  <a:moveTo>
                    <a:pt x="1195" y="245"/>
                  </a:moveTo>
                  <a:cubicBezTo>
                    <a:pt x="1195" y="244"/>
                    <a:pt x="1195" y="244"/>
                    <a:pt x="1194" y="244"/>
                  </a:cubicBezTo>
                  <a:moveTo>
                    <a:pt x="1194" y="244"/>
                  </a:moveTo>
                  <a:cubicBezTo>
                    <a:pt x="1193" y="243"/>
                    <a:pt x="1193" y="244"/>
                    <a:pt x="1194" y="244"/>
                  </a:cubicBezTo>
                  <a:moveTo>
                    <a:pt x="942" y="250"/>
                  </a:moveTo>
                  <a:cubicBezTo>
                    <a:pt x="949" y="294"/>
                    <a:pt x="955" y="339"/>
                    <a:pt x="960" y="386"/>
                  </a:cubicBezTo>
                  <a:cubicBezTo>
                    <a:pt x="991" y="389"/>
                    <a:pt x="1024" y="391"/>
                    <a:pt x="1054" y="395"/>
                  </a:cubicBezTo>
                  <a:cubicBezTo>
                    <a:pt x="1035" y="342"/>
                    <a:pt x="1013" y="293"/>
                    <a:pt x="988" y="246"/>
                  </a:cubicBezTo>
                  <a:cubicBezTo>
                    <a:pt x="972" y="247"/>
                    <a:pt x="957" y="249"/>
                    <a:pt x="942" y="250"/>
                  </a:cubicBezTo>
                  <a:close/>
                  <a:moveTo>
                    <a:pt x="1259" y="424"/>
                  </a:moveTo>
                  <a:cubicBezTo>
                    <a:pt x="1279" y="419"/>
                    <a:pt x="1296" y="412"/>
                    <a:pt x="1314" y="407"/>
                  </a:cubicBezTo>
                  <a:cubicBezTo>
                    <a:pt x="1282" y="347"/>
                    <a:pt x="1242" y="296"/>
                    <a:pt x="1198" y="249"/>
                  </a:cubicBezTo>
                  <a:cubicBezTo>
                    <a:pt x="1197" y="249"/>
                    <a:pt x="1196" y="249"/>
                    <a:pt x="1196" y="250"/>
                  </a:cubicBezTo>
                  <a:cubicBezTo>
                    <a:pt x="1224" y="301"/>
                    <a:pt x="1245" y="359"/>
                    <a:pt x="1259" y="424"/>
                  </a:cubicBezTo>
                  <a:close/>
                  <a:moveTo>
                    <a:pt x="871" y="255"/>
                  </a:moveTo>
                  <a:cubicBezTo>
                    <a:pt x="883" y="296"/>
                    <a:pt x="891" y="339"/>
                    <a:pt x="899" y="383"/>
                  </a:cubicBezTo>
                  <a:cubicBezTo>
                    <a:pt x="918" y="384"/>
                    <a:pt x="938" y="384"/>
                    <a:pt x="957" y="386"/>
                  </a:cubicBezTo>
                  <a:cubicBezTo>
                    <a:pt x="953" y="345"/>
                    <a:pt x="948" y="301"/>
                    <a:pt x="942" y="264"/>
                  </a:cubicBezTo>
                  <a:cubicBezTo>
                    <a:pt x="941" y="260"/>
                    <a:pt x="941" y="252"/>
                    <a:pt x="936" y="250"/>
                  </a:cubicBezTo>
                  <a:cubicBezTo>
                    <a:pt x="915" y="253"/>
                    <a:pt x="892" y="252"/>
                    <a:pt x="871" y="255"/>
                  </a:cubicBezTo>
                  <a:close/>
                  <a:moveTo>
                    <a:pt x="1317" y="405"/>
                  </a:moveTo>
                  <a:cubicBezTo>
                    <a:pt x="1328" y="400"/>
                    <a:pt x="1340" y="395"/>
                    <a:pt x="1350" y="388"/>
                  </a:cubicBezTo>
                  <a:cubicBezTo>
                    <a:pt x="1332" y="347"/>
                    <a:pt x="1314" y="307"/>
                    <a:pt x="1289" y="273"/>
                  </a:cubicBezTo>
                  <a:cubicBezTo>
                    <a:pt x="1263" y="264"/>
                    <a:pt x="1231" y="255"/>
                    <a:pt x="1204" y="251"/>
                  </a:cubicBezTo>
                  <a:cubicBezTo>
                    <a:pt x="1247" y="297"/>
                    <a:pt x="1284" y="348"/>
                    <a:pt x="1317" y="405"/>
                  </a:cubicBezTo>
                  <a:close/>
                  <a:moveTo>
                    <a:pt x="616" y="253"/>
                  </a:moveTo>
                  <a:cubicBezTo>
                    <a:pt x="602" y="296"/>
                    <a:pt x="589" y="340"/>
                    <a:pt x="578" y="385"/>
                  </a:cubicBezTo>
                  <a:cubicBezTo>
                    <a:pt x="591" y="385"/>
                    <a:pt x="603" y="384"/>
                    <a:pt x="617" y="383"/>
                  </a:cubicBezTo>
                  <a:cubicBezTo>
                    <a:pt x="619" y="338"/>
                    <a:pt x="624" y="295"/>
                    <a:pt x="630" y="253"/>
                  </a:cubicBezTo>
                  <a:cubicBezTo>
                    <a:pt x="625" y="254"/>
                    <a:pt x="618" y="252"/>
                    <a:pt x="616" y="253"/>
                  </a:cubicBezTo>
                  <a:close/>
                  <a:moveTo>
                    <a:pt x="632" y="256"/>
                  </a:moveTo>
                  <a:cubicBezTo>
                    <a:pt x="628" y="298"/>
                    <a:pt x="623" y="339"/>
                    <a:pt x="621" y="383"/>
                  </a:cubicBezTo>
                  <a:cubicBezTo>
                    <a:pt x="658" y="381"/>
                    <a:pt x="697" y="381"/>
                    <a:pt x="735" y="380"/>
                  </a:cubicBezTo>
                  <a:cubicBezTo>
                    <a:pt x="737" y="339"/>
                    <a:pt x="739" y="298"/>
                    <a:pt x="740" y="257"/>
                  </a:cubicBezTo>
                  <a:cubicBezTo>
                    <a:pt x="704" y="257"/>
                    <a:pt x="670" y="255"/>
                    <a:pt x="634" y="254"/>
                  </a:cubicBezTo>
                  <a:cubicBezTo>
                    <a:pt x="634" y="252"/>
                    <a:pt x="632" y="254"/>
                    <a:pt x="632" y="256"/>
                  </a:cubicBezTo>
                  <a:close/>
                  <a:moveTo>
                    <a:pt x="788" y="257"/>
                  </a:moveTo>
                  <a:cubicBezTo>
                    <a:pt x="789" y="297"/>
                    <a:pt x="790" y="338"/>
                    <a:pt x="790" y="380"/>
                  </a:cubicBezTo>
                  <a:cubicBezTo>
                    <a:pt x="825" y="380"/>
                    <a:pt x="860" y="381"/>
                    <a:pt x="894" y="383"/>
                  </a:cubicBezTo>
                  <a:cubicBezTo>
                    <a:pt x="888" y="338"/>
                    <a:pt x="878" y="296"/>
                    <a:pt x="868" y="255"/>
                  </a:cubicBezTo>
                  <a:cubicBezTo>
                    <a:pt x="841" y="255"/>
                    <a:pt x="815" y="257"/>
                    <a:pt x="788" y="257"/>
                  </a:cubicBezTo>
                  <a:close/>
                  <a:moveTo>
                    <a:pt x="744" y="257"/>
                  </a:moveTo>
                  <a:cubicBezTo>
                    <a:pt x="740" y="296"/>
                    <a:pt x="740" y="339"/>
                    <a:pt x="738" y="380"/>
                  </a:cubicBezTo>
                  <a:cubicBezTo>
                    <a:pt x="755" y="380"/>
                    <a:pt x="771" y="380"/>
                    <a:pt x="788" y="380"/>
                  </a:cubicBezTo>
                  <a:cubicBezTo>
                    <a:pt x="788" y="338"/>
                    <a:pt x="786" y="298"/>
                    <a:pt x="786" y="257"/>
                  </a:cubicBezTo>
                  <a:cubicBezTo>
                    <a:pt x="772" y="257"/>
                    <a:pt x="758" y="257"/>
                    <a:pt x="744" y="257"/>
                  </a:cubicBezTo>
                  <a:close/>
                  <a:moveTo>
                    <a:pt x="286" y="259"/>
                  </a:moveTo>
                  <a:cubicBezTo>
                    <a:pt x="277" y="260"/>
                    <a:pt x="270" y="263"/>
                    <a:pt x="262" y="264"/>
                  </a:cubicBezTo>
                  <a:cubicBezTo>
                    <a:pt x="249" y="285"/>
                    <a:pt x="237" y="306"/>
                    <a:pt x="227" y="329"/>
                  </a:cubicBezTo>
                  <a:moveTo>
                    <a:pt x="227" y="329"/>
                  </a:moveTo>
                  <a:cubicBezTo>
                    <a:pt x="226" y="329"/>
                    <a:pt x="227" y="330"/>
                    <a:pt x="226" y="331"/>
                  </a:cubicBezTo>
                  <a:moveTo>
                    <a:pt x="226" y="331"/>
                  </a:moveTo>
                  <a:cubicBezTo>
                    <a:pt x="225" y="331"/>
                    <a:pt x="226" y="332"/>
                    <a:pt x="226" y="331"/>
                  </a:cubicBezTo>
                  <a:moveTo>
                    <a:pt x="226" y="331"/>
                  </a:moveTo>
                  <a:cubicBezTo>
                    <a:pt x="227" y="331"/>
                    <a:pt x="227" y="330"/>
                    <a:pt x="227" y="329"/>
                  </a:cubicBezTo>
                  <a:moveTo>
                    <a:pt x="286" y="259"/>
                  </a:moveTo>
                  <a:cubicBezTo>
                    <a:pt x="266" y="281"/>
                    <a:pt x="246" y="305"/>
                    <a:pt x="227" y="329"/>
                  </a:cubicBezTo>
                  <a:moveTo>
                    <a:pt x="286" y="259"/>
                  </a:moveTo>
                  <a:cubicBezTo>
                    <a:pt x="287" y="258"/>
                    <a:pt x="286" y="258"/>
                    <a:pt x="286" y="259"/>
                  </a:cubicBezTo>
                  <a:moveTo>
                    <a:pt x="257" y="266"/>
                  </a:moveTo>
                  <a:cubicBezTo>
                    <a:pt x="237" y="271"/>
                    <a:pt x="219" y="278"/>
                    <a:pt x="201" y="286"/>
                  </a:cubicBezTo>
                  <a:cubicBezTo>
                    <a:pt x="180" y="309"/>
                    <a:pt x="160" y="334"/>
                    <a:pt x="143" y="361"/>
                  </a:cubicBezTo>
                  <a:cubicBezTo>
                    <a:pt x="152" y="377"/>
                    <a:pt x="168" y="386"/>
                    <a:pt x="184" y="394"/>
                  </a:cubicBezTo>
                  <a:cubicBezTo>
                    <a:pt x="194" y="377"/>
                    <a:pt x="205" y="359"/>
                    <a:pt x="218" y="344"/>
                  </a:cubicBezTo>
                  <a:cubicBezTo>
                    <a:pt x="228" y="316"/>
                    <a:pt x="243" y="291"/>
                    <a:pt x="257" y="266"/>
                  </a:cubicBezTo>
                  <a:moveTo>
                    <a:pt x="257" y="266"/>
                  </a:moveTo>
                  <a:cubicBezTo>
                    <a:pt x="258" y="266"/>
                    <a:pt x="257" y="265"/>
                    <a:pt x="257" y="266"/>
                  </a:cubicBezTo>
                  <a:moveTo>
                    <a:pt x="1292" y="270"/>
                  </a:moveTo>
                  <a:cubicBezTo>
                    <a:pt x="1293" y="272"/>
                    <a:pt x="1293" y="270"/>
                    <a:pt x="1292" y="270"/>
                  </a:cubicBezTo>
                  <a:moveTo>
                    <a:pt x="1292" y="270"/>
                  </a:moveTo>
                  <a:cubicBezTo>
                    <a:pt x="1291" y="269"/>
                    <a:pt x="1291" y="270"/>
                    <a:pt x="1292" y="270"/>
                  </a:cubicBezTo>
                  <a:moveTo>
                    <a:pt x="1295" y="275"/>
                  </a:moveTo>
                  <a:cubicBezTo>
                    <a:pt x="1316" y="310"/>
                    <a:pt x="1336" y="347"/>
                    <a:pt x="1351" y="387"/>
                  </a:cubicBezTo>
                  <a:cubicBezTo>
                    <a:pt x="1360" y="383"/>
                    <a:pt x="1368" y="378"/>
                    <a:pt x="1373" y="371"/>
                  </a:cubicBezTo>
                  <a:cubicBezTo>
                    <a:pt x="1349" y="337"/>
                    <a:pt x="1324" y="306"/>
                    <a:pt x="1298" y="275"/>
                  </a:cubicBezTo>
                  <a:cubicBezTo>
                    <a:pt x="1297" y="275"/>
                    <a:pt x="1296" y="275"/>
                    <a:pt x="1295" y="275"/>
                  </a:cubicBezTo>
                  <a:moveTo>
                    <a:pt x="1295" y="275"/>
                  </a:moveTo>
                  <a:cubicBezTo>
                    <a:pt x="1294" y="274"/>
                    <a:pt x="1294" y="275"/>
                    <a:pt x="1295" y="275"/>
                  </a:cubicBezTo>
                  <a:moveTo>
                    <a:pt x="1375" y="370"/>
                  </a:moveTo>
                  <a:cubicBezTo>
                    <a:pt x="1380" y="364"/>
                    <a:pt x="1385" y="359"/>
                    <a:pt x="1387" y="350"/>
                  </a:cubicBezTo>
                  <a:cubicBezTo>
                    <a:pt x="1378" y="334"/>
                    <a:pt x="1367" y="319"/>
                    <a:pt x="1357" y="303"/>
                  </a:cubicBezTo>
                  <a:cubicBezTo>
                    <a:pt x="1341" y="294"/>
                    <a:pt x="1322" y="283"/>
                    <a:pt x="1303" y="279"/>
                  </a:cubicBezTo>
                  <a:cubicBezTo>
                    <a:pt x="1330" y="307"/>
                    <a:pt x="1352" y="339"/>
                    <a:pt x="1375" y="370"/>
                  </a:cubicBezTo>
                  <a:close/>
                  <a:moveTo>
                    <a:pt x="194" y="289"/>
                  </a:moveTo>
                  <a:cubicBezTo>
                    <a:pt x="177" y="295"/>
                    <a:pt x="173" y="313"/>
                    <a:pt x="164" y="326"/>
                  </a:cubicBezTo>
                  <a:moveTo>
                    <a:pt x="164" y="326"/>
                  </a:moveTo>
                  <a:cubicBezTo>
                    <a:pt x="163" y="326"/>
                    <a:pt x="163" y="326"/>
                    <a:pt x="163" y="327"/>
                  </a:cubicBezTo>
                  <a:moveTo>
                    <a:pt x="163" y="327"/>
                  </a:moveTo>
                  <a:cubicBezTo>
                    <a:pt x="162" y="327"/>
                    <a:pt x="162" y="328"/>
                    <a:pt x="162" y="329"/>
                  </a:cubicBezTo>
                  <a:moveTo>
                    <a:pt x="162" y="329"/>
                  </a:moveTo>
                  <a:cubicBezTo>
                    <a:pt x="161" y="329"/>
                    <a:pt x="162" y="330"/>
                    <a:pt x="162" y="329"/>
                  </a:cubicBezTo>
                  <a:moveTo>
                    <a:pt x="162" y="329"/>
                  </a:moveTo>
                  <a:cubicBezTo>
                    <a:pt x="163" y="329"/>
                    <a:pt x="163" y="328"/>
                    <a:pt x="163" y="327"/>
                  </a:cubicBezTo>
                  <a:moveTo>
                    <a:pt x="163" y="327"/>
                  </a:moveTo>
                  <a:cubicBezTo>
                    <a:pt x="164" y="327"/>
                    <a:pt x="164" y="326"/>
                    <a:pt x="164" y="326"/>
                  </a:cubicBezTo>
                  <a:moveTo>
                    <a:pt x="164" y="326"/>
                  </a:moveTo>
                  <a:cubicBezTo>
                    <a:pt x="174" y="314"/>
                    <a:pt x="184" y="302"/>
                    <a:pt x="194" y="289"/>
                  </a:cubicBezTo>
                  <a:moveTo>
                    <a:pt x="194" y="289"/>
                  </a:moveTo>
                  <a:cubicBezTo>
                    <a:pt x="195" y="289"/>
                    <a:pt x="194" y="288"/>
                    <a:pt x="194" y="289"/>
                  </a:cubicBezTo>
                  <a:moveTo>
                    <a:pt x="472" y="295"/>
                  </a:moveTo>
                  <a:cubicBezTo>
                    <a:pt x="472" y="295"/>
                    <a:pt x="471" y="295"/>
                    <a:pt x="471" y="295"/>
                  </a:cubicBezTo>
                  <a:cubicBezTo>
                    <a:pt x="454" y="329"/>
                    <a:pt x="436" y="362"/>
                    <a:pt x="422" y="400"/>
                  </a:cubicBezTo>
                  <a:moveTo>
                    <a:pt x="422" y="400"/>
                  </a:moveTo>
                  <a:cubicBezTo>
                    <a:pt x="421" y="400"/>
                    <a:pt x="422" y="401"/>
                    <a:pt x="422" y="400"/>
                  </a:cubicBezTo>
                  <a:moveTo>
                    <a:pt x="422" y="400"/>
                  </a:moveTo>
                  <a:cubicBezTo>
                    <a:pt x="434" y="400"/>
                    <a:pt x="442" y="397"/>
                    <a:pt x="454" y="397"/>
                  </a:cubicBezTo>
                  <a:cubicBezTo>
                    <a:pt x="458" y="361"/>
                    <a:pt x="466" y="329"/>
                    <a:pt x="472" y="295"/>
                  </a:cubicBezTo>
                  <a:moveTo>
                    <a:pt x="472" y="295"/>
                  </a:moveTo>
                  <a:cubicBezTo>
                    <a:pt x="475" y="295"/>
                    <a:pt x="471" y="291"/>
                    <a:pt x="472" y="295"/>
                  </a:cubicBezTo>
                  <a:moveTo>
                    <a:pt x="178" y="297"/>
                  </a:moveTo>
                  <a:cubicBezTo>
                    <a:pt x="158" y="308"/>
                    <a:pt x="126" y="328"/>
                    <a:pt x="141" y="359"/>
                  </a:cubicBezTo>
                  <a:cubicBezTo>
                    <a:pt x="153" y="338"/>
                    <a:pt x="165" y="317"/>
                    <a:pt x="178" y="297"/>
                  </a:cubicBezTo>
                  <a:moveTo>
                    <a:pt x="178" y="297"/>
                  </a:moveTo>
                  <a:cubicBezTo>
                    <a:pt x="180" y="296"/>
                    <a:pt x="178" y="296"/>
                    <a:pt x="178" y="297"/>
                  </a:cubicBezTo>
                  <a:moveTo>
                    <a:pt x="1364" y="309"/>
                  </a:moveTo>
                  <a:cubicBezTo>
                    <a:pt x="1364" y="309"/>
                    <a:pt x="1364" y="310"/>
                    <a:pt x="1365" y="310"/>
                  </a:cubicBezTo>
                  <a:moveTo>
                    <a:pt x="1365" y="310"/>
                  </a:moveTo>
                  <a:cubicBezTo>
                    <a:pt x="1365" y="310"/>
                    <a:pt x="1365" y="310"/>
                    <a:pt x="1366" y="311"/>
                  </a:cubicBezTo>
                  <a:moveTo>
                    <a:pt x="1366" y="311"/>
                  </a:moveTo>
                  <a:cubicBezTo>
                    <a:pt x="1366" y="312"/>
                    <a:pt x="1366" y="312"/>
                    <a:pt x="1367" y="312"/>
                  </a:cubicBezTo>
                  <a:moveTo>
                    <a:pt x="1367" y="312"/>
                  </a:moveTo>
                  <a:cubicBezTo>
                    <a:pt x="1367" y="313"/>
                    <a:pt x="1367" y="313"/>
                    <a:pt x="1368" y="313"/>
                  </a:cubicBezTo>
                  <a:moveTo>
                    <a:pt x="1368" y="313"/>
                  </a:moveTo>
                  <a:cubicBezTo>
                    <a:pt x="1374" y="324"/>
                    <a:pt x="1380" y="335"/>
                    <a:pt x="1388" y="345"/>
                  </a:cubicBezTo>
                  <a:cubicBezTo>
                    <a:pt x="1386" y="330"/>
                    <a:pt x="1375" y="324"/>
                    <a:pt x="1368" y="313"/>
                  </a:cubicBezTo>
                  <a:moveTo>
                    <a:pt x="1368" y="313"/>
                  </a:moveTo>
                  <a:cubicBezTo>
                    <a:pt x="1368" y="313"/>
                    <a:pt x="1367" y="312"/>
                    <a:pt x="1367" y="312"/>
                  </a:cubicBezTo>
                  <a:moveTo>
                    <a:pt x="1367" y="312"/>
                  </a:moveTo>
                  <a:cubicBezTo>
                    <a:pt x="1367" y="311"/>
                    <a:pt x="1367" y="311"/>
                    <a:pt x="1366" y="311"/>
                  </a:cubicBezTo>
                  <a:moveTo>
                    <a:pt x="1366" y="311"/>
                  </a:moveTo>
                  <a:cubicBezTo>
                    <a:pt x="1366" y="310"/>
                    <a:pt x="1365" y="310"/>
                    <a:pt x="1365" y="310"/>
                  </a:cubicBezTo>
                  <a:moveTo>
                    <a:pt x="1365" y="310"/>
                  </a:moveTo>
                  <a:cubicBezTo>
                    <a:pt x="1365" y="309"/>
                    <a:pt x="1365" y="309"/>
                    <a:pt x="1364" y="309"/>
                  </a:cubicBezTo>
                  <a:moveTo>
                    <a:pt x="1364" y="309"/>
                  </a:moveTo>
                  <a:cubicBezTo>
                    <a:pt x="1363" y="307"/>
                    <a:pt x="1363" y="309"/>
                    <a:pt x="1364" y="309"/>
                  </a:cubicBezTo>
                  <a:moveTo>
                    <a:pt x="1379" y="323"/>
                  </a:moveTo>
                  <a:cubicBezTo>
                    <a:pt x="1380" y="324"/>
                    <a:pt x="1380" y="323"/>
                    <a:pt x="1379" y="323"/>
                  </a:cubicBezTo>
                  <a:moveTo>
                    <a:pt x="1379" y="323"/>
                  </a:moveTo>
                  <a:cubicBezTo>
                    <a:pt x="1379" y="322"/>
                    <a:pt x="1378" y="323"/>
                    <a:pt x="1379" y="323"/>
                  </a:cubicBezTo>
                  <a:moveTo>
                    <a:pt x="160" y="332"/>
                  </a:moveTo>
                  <a:cubicBezTo>
                    <a:pt x="159" y="332"/>
                    <a:pt x="160" y="333"/>
                    <a:pt x="160" y="332"/>
                  </a:cubicBezTo>
                  <a:moveTo>
                    <a:pt x="160" y="332"/>
                  </a:moveTo>
                  <a:cubicBezTo>
                    <a:pt x="161" y="331"/>
                    <a:pt x="160" y="330"/>
                    <a:pt x="160" y="332"/>
                  </a:cubicBezTo>
                  <a:moveTo>
                    <a:pt x="224" y="334"/>
                  </a:moveTo>
                  <a:cubicBezTo>
                    <a:pt x="224" y="333"/>
                    <a:pt x="225" y="334"/>
                    <a:pt x="224" y="334"/>
                  </a:cubicBezTo>
                  <a:close/>
                  <a:moveTo>
                    <a:pt x="326" y="336"/>
                  </a:moveTo>
                  <a:cubicBezTo>
                    <a:pt x="307" y="364"/>
                    <a:pt x="290" y="395"/>
                    <a:pt x="274" y="426"/>
                  </a:cubicBezTo>
                  <a:cubicBezTo>
                    <a:pt x="285" y="423"/>
                    <a:pt x="296" y="421"/>
                    <a:pt x="306" y="419"/>
                  </a:cubicBezTo>
                  <a:cubicBezTo>
                    <a:pt x="311" y="390"/>
                    <a:pt x="319" y="364"/>
                    <a:pt x="326" y="336"/>
                  </a:cubicBezTo>
                  <a:moveTo>
                    <a:pt x="326" y="336"/>
                  </a:moveTo>
                  <a:cubicBezTo>
                    <a:pt x="329" y="336"/>
                    <a:pt x="325" y="332"/>
                    <a:pt x="326" y="336"/>
                  </a:cubicBezTo>
                  <a:moveTo>
                    <a:pt x="44" y="524"/>
                  </a:moveTo>
                  <a:cubicBezTo>
                    <a:pt x="49" y="523"/>
                    <a:pt x="54" y="514"/>
                    <a:pt x="59" y="510"/>
                  </a:cubicBezTo>
                  <a:cubicBezTo>
                    <a:pt x="80" y="455"/>
                    <a:pt x="109" y="407"/>
                    <a:pt x="139" y="360"/>
                  </a:cubicBezTo>
                  <a:cubicBezTo>
                    <a:pt x="134" y="356"/>
                    <a:pt x="135" y="347"/>
                    <a:pt x="133" y="339"/>
                  </a:cubicBezTo>
                  <a:cubicBezTo>
                    <a:pt x="97" y="394"/>
                    <a:pt x="66" y="454"/>
                    <a:pt x="44" y="524"/>
                  </a:cubicBezTo>
                  <a:close/>
                  <a:moveTo>
                    <a:pt x="1483" y="528"/>
                  </a:moveTo>
                  <a:cubicBezTo>
                    <a:pt x="1482" y="532"/>
                    <a:pt x="1486" y="529"/>
                    <a:pt x="1483" y="528"/>
                  </a:cubicBezTo>
                  <a:moveTo>
                    <a:pt x="1483" y="528"/>
                  </a:moveTo>
                  <a:cubicBezTo>
                    <a:pt x="1460" y="465"/>
                    <a:pt x="1432" y="396"/>
                    <a:pt x="1393" y="347"/>
                  </a:cubicBezTo>
                  <a:cubicBezTo>
                    <a:pt x="1393" y="347"/>
                    <a:pt x="1391" y="343"/>
                    <a:pt x="1390" y="345"/>
                  </a:cubicBezTo>
                  <a:cubicBezTo>
                    <a:pt x="1401" y="371"/>
                    <a:pt x="1415" y="395"/>
                    <a:pt x="1425" y="421"/>
                  </a:cubicBezTo>
                  <a:cubicBezTo>
                    <a:pt x="1436" y="447"/>
                    <a:pt x="1448" y="473"/>
                    <a:pt x="1455" y="503"/>
                  </a:cubicBezTo>
                  <a:cubicBezTo>
                    <a:pt x="1466" y="510"/>
                    <a:pt x="1474" y="519"/>
                    <a:pt x="1483" y="528"/>
                  </a:cubicBezTo>
                  <a:moveTo>
                    <a:pt x="1376" y="374"/>
                  </a:moveTo>
                  <a:cubicBezTo>
                    <a:pt x="1396" y="402"/>
                    <a:pt x="1417" y="437"/>
                    <a:pt x="1432" y="470"/>
                  </a:cubicBezTo>
                  <a:cubicBezTo>
                    <a:pt x="1437" y="481"/>
                    <a:pt x="1440" y="496"/>
                    <a:pt x="1452" y="499"/>
                  </a:cubicBezTo>
                  <a:cubicBezTo>
                    <a:pt x="1435" y="446"/>
                    <a:pt x="1415" y="397"/>
                    <a:pt x="1389" y="354"/>
                  </a:cubicBezTo>
                  <a:cubicBezTo>
                    <a:pt x="1386" y="362"/>
                    <a:pt x="1380" y="367"/>
                    <a:pt x="1376" y="374"/>
                  </a:cubicBezTo>
                  <a:close/>
                  <a:moveTo>
                    <a:pt x="212" y="356"/>
                  </a:moveTo>
                  <a:cubicBezTo>
                    <a:pt x="212" y="355"/>
                    <a:pt x="213" y="356"/>
                    <a:pt x="212" y="356"/>
                  </a:cubicBezTo>
                  <a:close/>
                  <a:moveTo>
                    <a:pt x="211" y="358"/>
                  </a:moveTo>
                  <a:cubicBezTo>
                    <a:pt x="202" y="370"/>
                    <a:pt x="193" y="382"/>
                    <a:pt x="186" y="396"/>
                  </a:cubicBezTo>
                  <a:cubicBezTo>
                    <a:pt x="190" y="396"/>
                    <a:pt x="192" y="399"/>
                    <a:pt x="196" y="400"/>
                  </a:cubicBezTo>
                  <a:cubicBezTo>
                    <a:pt x="201" y="386"/>
                    <a:pt x="206" y="372"/>
                    <a:pt x="211" y="358"/>
                  </a:cubicBezTo>
                  <a:moveTo>
                    <a:pt x="211" y="358"/>
                  </a:moveTo>
                  <a:cubicBezTo>
                    <a:pt x="212" y="357"/>
                    <a:pt x="211" y="356"/>
                    <a:pt x="211" y="358"/>
                  </a:cubicBezTo>
                  <a:moveTo>
                    <a:pt x="94" y="487"/>
                  </a:moveTo>
                  <a:cubicBezTo>
                    <a:pt x="109" y="477"/>
                    <a:pt x="127" y="470"/>
                    <a:pt x="146" y="463"/>
                  </a:cubicBezTo>
                  <a:cubicBezTo>
                    <a:pt x="156" y="439"/>
                    <a:pt x="170" y="418"/>
                    <a:pt x="182" y="396"/>
                  </a:cubicBezTo>
                  <a:cubicBezTo>
                    <a:pt x="166" y="389"/>
                    <a:pt x="152" y="378"/>
                    <a:pt x="141" y="365"/>
                  </a:cubicBezTo>
                  <a:cubicBezTo>
                    <a:pt x="123" y="403"/>
                    <a:pt x="103" y="444"/>
                    <a:pt x="94" y="487"/>
                  </a:cubicBezTo>
                  <a:close/>
                  <a:moveTo>
                    <a:pt x="132" y="376"/>
                  </a:moveTo>
                  <a:cubicBezTo>
                    <a:pt x="132" y="375"/>
                    <a:pt x="133" y="376"/>
                    <a:pt x="132" y="376"/>
                  </a:cubicBezTo>
                  <a:close/>
                  <a:moveTo>
                    <a:pt x="1374" y="375"/>
                  </a:moveTo>
                  <a:cubicBezTo>
                    <a:pt x="1368" y="382"/>
                    <a:pt x="1359" y="386"/>
                    <a:pt x="1352" y="391"/>
                  </a:cubicBezTo>
                  <a:cubicBezTo>
                    <a:pt x="1362" y="413"/>
                    <a:pt x="1369" y="437"/>
                    <a:pt x="1375" y="462"/>
                  </a:cubicBezTo>
                  <a:cubicBezTo>
                    <a:pt x="1398" y="469"/>
                    <a:pt x="1420" y="482"/>
                    <a:pt x="1439" y="490"/>
                  </a:cubicBezTo>
                  <a:cubicBezTo>
                    <a:pt x="1419" y="450"/>
                    <a:pt x="1399" y="409"/>
                    <a:pt x="1374" y="375"/>
                  </a:cubicBezTo>
                  <a:close/>
                  <a:moveTo>
                    <a:pt x="131" y="378"/>
                  </a:moveTo>
                  <a:cubicBezTo>
                    <a:pt x="131" y="378"/>
                    <a:pt x="131" y="378"/>
                    <a:pt x="130" y="378"/>
                  </a:cubicBezTo>
                  <a:cubicBezTo>
                    <a:pt x="106" y="418"/>
                    <a:pt x="82" y="459"/>
                    <a:pt x="64" y="505"/>
                  </a:cubicBezTo>
                  <a:moveTo>
                    <a:pt x="64" y="505"/>
                  </a:moveTo>
                  <a:cubicBezTo>
                    <a:pt x="63" y="506"/>
                    <a:pt x="64" y="507"/>
                    <a:pt x="64" y="505"/>
                  </a:cubicBezTo>
                  <a:moveTo>
                    <a:pt x="64" y="505"/>
                  </a:moveTo>
                  <a:cubicBezTo>
                    <a:pt x="73" y="500"/>
                    <a:pt x="80" y="494"/>
                    <a:pt x="90" y="489"/>
                  </a:cubicBezTo>
                  <a:cubicBezTo>
                    <a:pt x="100" y="448"/>
                    <a:pt x="116" y="413"/>
                    <a:pt x="131" y="378"/>
                  </a:cubicBezTo>
                  <a:moveTo>
                    <a:pt x="131" y="378"/>
                  </a:moveTo>
                  <a:cubicBezTo>
                    <a:pt x="133" y="377"/>
                    <a:pt x="131" y="377"/>
                    <a:pt x="131" y="378"/>
                  </a:cubicBezTo>
                  <a:moveTo>
                    <a:pt x="620" y="385"/>
                  </a:moveTo>
                  <a:cubicBezTo>
                    <a:pt x="619" y="415"/>
                    <a:pt x="617" y="444"/>
                    <a:pt x="616" y="473"/>
                  </a:cubicBezTo>
                  <a:cubicBezTo>
                    <a:pt x="654" y="475"/>
                    <a:pt x="693" y="476"/>
                    <a:pt x="732" y="477"/>
                  </a:cubicBezTo>
                  <a:cubicBezTo>
                    <a:pt x="733" y="445"/>
                    <a:pt x="734" y="414"/>
                    <a:pt x="735" y="383"/>
                  </a:cubicBezTo>
                  <a:cubicBezTo>
                    <a:pt x="695" y="382"/>
                    <a:pt x="658" y="384"/>
                    <a:pt x="620" y="385"/>
                  </a:cubicBezTo>
                  <a:close/>
                  <a:moveTo>
                    <a:pt x="739" y="383"/>
                  </a:moveTo>
                  <a:cubicBezTo>
                    <a:pt x="736" y="412"/>
                    <a:pt x="736" y="445"/>
                    <a:pt x="735" y="477"/>
                  </a:cubicBezTo>
                  <a:cubicBezTo>
                    <a:pt x="753" y="477"/>
                    <a:pt x="771" y="477"/>
                    <a:pt x="789" y="477"/>
                  </a:cubicBezTo>
                  <a:cubicBezTo>
                    <a:pt x="789" y="445"/>
                    <a:pt x="787" y="415"/>
                    <a:pt x="788" y="383"/>
                  </a:cubicBezTo>
                  <a:cubicBezTo>
                    <a:pt x="772" y="383"/>
                    <a:pt x="755" y="383"/>
                    <a:pt x="739" y="383"/>
                  </a:cubicBezTo>
                  <a:close/>
                  <a:moveTo>
                    <a:pt x="792" y="383"/>
                  </a:moveTo>
                  <a:cubicBezTo>
                    <a:pt x="790" y="412"/>
                    <a:pt x="791" y="446"/>
                    <a:pt x="791" y="477"/>
                  </a:cubicBezTo>
                  <a:cubicBezTo>
                    <a:pt x="831" y="476"/>
                    <a:pt x="871" y="475"/>
                    <a:pt x="910" y="473"/>
                  </a:cubicBezTo>
                  <a:cubicBezTo>
                    <a:pt x="905" y="443"/>
                    <a:pt x="901" y="414"/>
                    <a:pt x="895" y="385"/>
                  </a:cubicBezTo>
                  <a:cubicBezTo>
                    <a:pt x="862" y="384"/>
                    <a:pt x="827" y="382"/>
                    <a:pt x="792" y="383"/>
                  </a:cubicBezTo>
                  <a:close/>
                  <a:moveTo>
                    <a:pt x="616" y="385"/>
                  </a:moveTo>
                  <a:cubicBezTo>
                    <a:pt x="616" y="385"/>
                    <a:pt x="615" y="385"/>
                    <a:pt x="615" y="385"/>
                  </a:cubicBezTo>
                  <a:cubicBezTo>
                    <a:pt x="603" y="387"/>
                    <a:pt x="589" y="387"/>
                    <a:pt x="577" y="388"/>
                  </a:cubicBezTo>
                  <a:cubicBezTo>
                    <a:pt x="571" y="416"/>
                    <a:pt x="564" y="441"/>
                    <a:pt x="559" y="470"/>
                  </a:cubicBezTo>
                  <a:cubicBezTo>
                    <a:pt x="578" y="470"/>
                    <a:pt x="595" y="472"/>
                    <a:pt x="613" y="473"/>
                  </a:cubicBezTo>
                  <a:cubicBezTo>
                    <a:pt x="612" y="443"/>
                    <a:pt x="617" y="409"/>
                    <a:pt x="616" y="385"/>
                  </a:cubicBezTo>
                  <a:close/>
                  <a:moveTo>
                    <a:pt x="914" y="473"/>
                  </a:moveTo>
                  <a:cubicBezTo>
                    <a:pt x="930" y="472"/>
                    <a:pt x="946" y="470"/>
                    <a:pt x="963" y="470"/>
                  </a:cubicBezTo>
                  <a:cubicBezTo>
                    <a:pt x="960" y="443"/>
                    <a:pt x="960" y="414"/>
                    <a:pt x="957" y="388"/>
                  </a:cubicBezTo>
                  <a:cubicBezTo>
                    <a:pt x="937" y="388"/>
                    <a:pt x="919" y="386"/>
                    <a:pt x="900" y="385"/>
                  </a:cubicBezTo>
                  <a:cubicBezTo>
                    <a:pt x="904" y="415"/>
                    <a:pt x="910" y="442"/>
                    <a:pt x="914" y="473"/>
                  </a:cubicBezTo>
                  <a:close/>
                  <a:moveTo>
                    <a:pt x="456" y="399"/>
                  </a:moveTo>
                  <a:cubicBezTo>
                    <a:pt x="454" y="419"/>
                    <a:pt x="451" y="438"/>
                    <a:pt x="450" y="459"/>
                  </a:cubicBezTo>
                  <a:cubicBezTo>
                    <a:pt x="486" y="462"/>
                    <a:pt x="520" y="467"/>
                    <a:pt x="557" y="469"/>
                  </a:cubicBezTo>
                  <a:cubicBezTo>
                    <a:pt x="561" y="441"/>
                    <a:pt x="569" y="416"/>
                    <a:pt x="574" y="388"/>
                  </a:cubicBezTo>
                  <a:cubicBezTo>
                    <a:pt x="534" y="391"/>
                    <a:pt x="494" y="394"/>
                    <a:pt x="456" y="399"/>
                  </a:cubicBezTo>
                  <a:close/>
                  <a:moveTo>
                    <a:pt x="960" y="389"/>
                  </a:moveTo>
                  <a:cubicBezTo>
                    <a:pt x="962" y="415"/>
                    <a:pt x="964" y="441"/>
                    <a:pt x="965" y="469"/>
                  </a:cubicBezTo>
                  <a:cubicBezTo>
                    <a:pt x="1003" y="467"/>
                    <a:pt x="1042" y="464"/>
                    <a:pt x="1076" y="457"/>
                  </a:cubicBezTo>
                  <a:cubicBezTo>
                    <a:pt x="1068" y="438"/>
                    <a:pt x="1062" y="417"/>
                    <a:pt x="1055" y="397"/>
                  </a:cubicBezTo>
                  <a:cubicBezTo>
                    <a:pt x="1023" y="395"/>
                    <a:pt x="993" y="391"/>
                    <a:pt x="960" y="389"/>
                  </a:cubicBezTo>
                  <a:close/>
                  <a:moveTo>
                    <a:pt x="1349" y="392"/>
                  </a:moveTo>
                  <a:cubicBezTo>
                    <a:pt x="1340" y="398"/>
                    <a:pt x="1329" y="402"/>
                    <a:pt x="1319" y="407"/>
                  </a:cubicBezTo>
                  <a:cubicBezTo>
                    <a:pt x="1327" y="421"/>
                    <a:pt x="1335" y="436"/>
                    <a:pt x="1343" y="451"/>
                  </a:cubicBezTo>
                  <a:cubicBezTo>
                    <a:pt x="1354" y="453"/>
                    <a:pt x="1362" y="458"/>
                    <a:pt x="1373" y="460"/>
                  </a:cubicBezTo>
                  <a:cubicBezTo>
                    <a:pt x="1366" y="439"/>
                    <a:pt x="1359" y="407"/>
                    <a:pt x="1349" y="392"/>
                  </a:cubicBezTo>
                  <a:close/>
                  <a:moveTo>
                    <a:pt x="184" y="398"/>
                  </a:moveTo>
                  <a:cubicBezTo>
                    <a:pt x="173" y="419"/>
                    <a:pt x="160" y="439"/>
                    <a:pt x="150" y="461"/>
                  </a:cubicBezTo>
                  <a:cubicBezTo>
                    <a:pt x="160" y="458"/>
                    <a:pt x="170" y="454"/>
                    <a:pt x="181" y="451"/>
                  </a:cubicBezTo>
                  <a:cubicBezTo>
                    <a:pt x="185" y="434"/>
                    <a:pt x="190" y="419"/>
                    <a:pt x="195" y="403"/>
                  </a:cubicBezTo>
                  <a:cubicBezTo>
                    <a:pt x="191" y="401"/>
                    <a:pt x="188" y="399"/>
                    <a:pt x="184" y="398"/>
                  </a:cubicBezTo>
                  <a:close/>
                  <a:moveTo>
                    <a:pt x="1079" y="458"/>
                  </a:moveTo>
                  <a:cubicBezTo>
                    <a:pt x="1094" y="457"/>
                    <a:pt x="1108" y="454"/>
                    <a:pt x="1123" y="453"/>
                  </a:cubicBezTo>
                  <a:cubicBezTo>
                    <a:pt x="1122" y="436"/>
                    <a:pt x="1119" y="421"/>
                    <a:pt x="1117" y="405"/>
                  </a:cubicBezTo>
                  <a:cubicBezTo>
                    <a:pt x="1097" y="404"/>
                    <a:pt x="1077" y="398"/>
                    <a:pt x="1058" y="399"/>
                  </a:cubicBezTo>
                  <a:cubicBezTo>
                    <a:pt x="1066" y="417"/>
                    <a:pt x="1071" y="439"/>
                    <a:pt x="1079" y="458"/>
                  </a:cubicBezTo>
                  <a:close/>
                  <a:moveTo>
                    <a:pt x="420" y="403"/>
                  </a:moveTo>
                  <a:cubicBezTo>
                    <a:pt x="414" y="419"/>
                    <a:pt x="407" y="435"/>
                    <a:pt x="401" y="453"/>
                  </a:cubicBezTo>
                  <a:cubicBezTo>
                    <a:pt x="417" y="454"/>
                    <a:pt x="431" y="457"/>
                    <a:pt x="447" y="458"/>
                  </a:cubicBezTo>
                  <a:cubicBezTo>
                    <a:pt x="449" y="438"/>
                    <a:pt x="451" y="418"/>
                    <a:pt x="454" y="399"/>
                  </a:cubicBezTo>
                  <a:cubicBezTo>
                    <a:pt x="453" y="399"/>
                    <a:pt x="453" y="399"/>
                    <a:pt x="452" y="399"/>
                  </a:cubicBezTo>
                  <a:cubicBezTo>
                    <a:pt x="442" y="401"/>
                    <a:pt x="431" y="402"/>
                    <a:pt x="420" y="403"/>
                  </a:cubicBezTo>
                  <a:close/>
                  <a:moveTo>
                    <a:pt x="185" y="450"/>
                  </a:moveTo>
                  <a:cubicBezTo>
                    <a:pt x="210" y="440"/>
                    <a:pt x="240" y="435"/>
                    <a:pt x="266" y="427"/>
                  </a:cubicBezTo>
                  <a:cubicBezTo>
                    <a:pt x="241" y="421"/>
                    <a:pt x="219" y="413"/>
                    <a:pt x="198" y="404"/>
                  </a:cubicBezTo>
                  <a:cubicBezTo>
                    <a:pt x="193" y="418"/>
                    <a:pt x="187" y="436"/>
                    <a:pt x="185" y="450"/>
                  </a:cubicBezTo>
                  <a:close/>
                  <a:moveTo>
                    <a:pt x="308" y="421"/>
                  </a:moveTo>
                  <a:cubicBezTo>
                    <a:pt x="307" y="425"/>
                    <a:pt x="307" y="430"/>
                    <a:pt x="305" y="434"/>
                  </a:cubicBezTo>
                  <a:cubicBezTo>
                    <a:pt x="335" y="441"/>
                    <a:pt x="366" y="447"/>
                    <a:pt x="398" y="452"/>
                  </a:cubicBezTo>
                  <a:cubicBezTo>
                    <a:pt x="401" y="444"/>
                    <a:pt x="405" y="436"/>
                    <a:pt x="408" y="428"/>
                  </a:cubicBezTo>
                  <a:cubicBezTo>
                    <a:pt x="411" y="419"/>
                    <a:pt x="416" y="410"/>
                    <a:pt x="414" y="404"/>
                  </a:cubicBezTo>
                  <a:cubicBezTo>
                    <a:pt x="378" y="409"/>
                    <a:pt x="343" y="415"/>
                    <a:pt x="308" y="421"/>
                  </a:cubicBezTo>
                  <a:close/>
                  <a:moveTo>
                    <a:pt x="1126" y="452"/>
                  </a:moveTo>
                  <a:cubicBezTo>
                    <a:pt x="1156" y="447"/>
                    <a:pt x="1185" y="442"/>
                    <a:pt x="1213" y="435"/>
                  </a:cubicBezTo>
                  <a:cubicBezTo>
                    <a:pt x="1212" y="429"/>
                    <a:pt x="1208" y="425"/>
                    <a:pt x="1206" y="419"/>
                  </a:cubicBezTo>
                  <a:cubicBezTo>
                    <a:pt x="1178" y="415"/>
                    <a:pt x="1148" y="407"/>
                    <a:pt x="1119" y="407"/>
                  </a:cubicBezTo>
                  <a:cubicBezTo>
                    <a:pt x="1123" y="420"/>
                    <a:pt x="1123" y="437"/>
                    <a:pt x="1126" y="452"/>
                  </a:cubicBezTo>
                  <a:close/>
                  <a:moveTo>
                    <a:pt x="1317" y="408"/>
                  </a:moveTo>
                  <a:cubicBezTo>
                    <a:pt x="1298" y="416"/>
                    <a:pt x="1277" y="420"/>
                    <a:pt x="1260" y="429"/>
                  </a:cubicBezTo>
                  <a:cubicBezTo>
                    <a:pt x="1288" y="434"/>
                    <a:pt x="1313" y="441"/>
                    <a:pt x="1338" y="449"/>
                  </a:cubicBezTo>
                  <a:cubicBezTo>
                    <a:pt x="1332" y="434"/>
                    <a:pt x="1323" y="423"/>
                    <a:pt x="1317" y="408"/>
                  </a:cubicBezTo>
                  <a:close/>
                  <a:moveTo>
                    <a:pt x="1216" y="434"/>
                  </a:moveTo>
                  <a:cubicBezTo>
                    <a:pt x="1226" y="433"/>
                    <a:pt x="1237" y="431"/>
                    <a:pt x="1245" y="427"/>
                  </a:cubicBezTo>
                  <a:cubicBezTo>
                    <a:pt x="1232" y="426"/>
                    <a:pt x="1220" y="420"/>
                    <a:pt x="1209" y="421"/>
                  </a:cubicBezTo>
                  <a:cubicBezTo>
                    <a:pt x="1213" y="424"/>
                    <a:pt x="1214" y="430"/>
                    <a:pt x="1216" y="434"/>
                  </a:cubicBezTo>
                  <a:close/>
                  <a:moveTo>
                    <a:pt x="279" y="427"/>
                  </a:moveTo>
                  <a:cubicBezTo>
                    <a:pt x="285" y="431"/>
                    <a:pt x="295" y="431"/>
                    <a:pt x="303" y="433"/>
                  </a:cubicBezTo>
                  <a:cubicBezTo>
                    <a:pt x="303" y="429"/>
                    <a:pt x="305" y="426"/>
                    <a:pt x="305" y="422"/>
                  </a:cubicBezTo>
                  <a:cubicBezTo>
                    <a:pt x="296" y="423"/>
                    <a:pt x="289" y="426"/>
                    <a:pt x="279" y="427"/>
                  </a:cubicBezTo>
                  <a:close/>
                  <a:moveTo>
                    <a:pt x="1218" y="437"/>
                  </a:moveTo>
                  <a:cubicBezTo>
                    <a:pt x="1240" y="486"/>
                    <a:pt x="1259" y="538"/>
                    <a:pt x="1277" y="593"/>
                  </a:cubicBezTo>
                  <a:cubicBezTo>
                    <a:pt x="1275" y="533"/>
                    <a:pt x="1270" y="478"/>
                    <a:pt x="1257" y="430"/>
                  </a:cubicBezTo>
                  <a:cubicBezTo>
                    <a:pt x="1244" y="429"/>
                    <a:pt x="1232" y="435"/>
                    <a:pt x="1218" y="437"/>
                  </a:cubicBezTo>
                  <a:close/>
                  <a:moveTo>
                    <a:pt x="183" y="453"/>
                  </a:moveTo>
                  <a:cubicBezTo>
                    <a:pt x="169" y="514"/>
                    <a:pt x="159" y="583"/>
                    <a:pt x="163" y="659"/>
                  </a:cubicBezTo>
                  <a:cubicBezTo>
                    <a:pt x="171" y="655"/>
                    <a:pt x="179" y="652"/>
                    <a:pt x="188" y="650"/>
                  </a:cubicBezTo>
                  <a:cubicBezTo>
                    <a:pt x="208" y="570"/>
                    <a:pt x="235" y="496"/>
                    <a:pt x="270" y="430"/>
                  </a:cubicBezTo>
                  <a:cubicBezTo>
                    <a:pt x="269" y="430"/>
                    <a:pt x="268" y="430"/>
                    <a:pt x="268" y="430"/>
                  </a:cubicBezTo>
                  <a:cubicBezTo>
                    <a:pt x="239" y="437"/>
                    <a:pt x="210" y="444"/>
                    <a:pt x="183" y="453"/>
                  </a:cubicBezTo>
                  <a:close/>
                  <a:moveTo>
                    <a:pt x="192" y="648"/>
                  </a:moveTo>
                  <a:cubicBezTo>
                    <a:pt x="190" y="649"/>
                    <a:pt x="192" y="650"/>
                    <a:pt x="192" y="648"/>
                  </a:cubicBezTo>
                  <a:moveTo>
                    <a:pt x="192" y="648"/>
                  </a:moveTo>
                  <a:cubicBezTo>
                    <a:pt x="223" y="640"/>
                    <a:pt x="254" y="630"/>
                    <a:pt x="289" y="623"/>
                  </a:cubicBezTo>
                  <a:cubicBezTo>
                    <a:pt x="287" y="555"/>
                    <a:pt x="293" y="494"/>
                    <a:pt x="302" y="436"/>
                  </a:cubicBezTo>
                  <a:cubicBezTo>
                    <a:pt x="292" y="434"/>
                    <a:pt x="283" y="431"/>
                    <a:pt x="272" y="430"/>
                  </a:cubicBezTo>
                  <a:cubicBezTo>
                    <a:pt x="239" y="496"/>
                    <a:pt x="211" y="568"/>
                    <a:pt x="192" y="648"/>
                  </a:cubicBezTo>
                  <a:moveTo>
                    <a:pt x="1275" y="515"/>
                  </a:moveTo>
                  <a:cubicBezTo>
                    <a:pt x="1279" y="557"/>
                    <a:pt x="1276" y="605"/>
                    <a:pt x="1288" y="636"/>
                  </a:cubicBezTo>
                  <a:cubicBezTo>
                    <a:pt x="1316" y="643"/>
                    <a:pt x="1341" y="652"/>
                    <a:pt x="1367" y="660"/>
                  </a:cubicBezTo>
                  <a:cubicBezTo>
                    <a:pt x="1377" y="657"/>
                    <a:pt x="1386" y="652"/>
                    <a:pt x="1397" y="648"/>
                  </a:cubicBezTo>
                  <a:cubicBezTo>
                    <a:pt x="1395" y="622"/>
                    <a:pt x="1398" y="600"/>
                    <a:pt x="1394" y="577"/>
                  </a:cubicBezTo>
                  <a:cubicBezTo>
                    <a:pt x="1392" y="567"/>
                    <a:pt x="1386" y="555"/>
                    <a:pt x="1382" y="545"/>
                  </a:cubicBezTo>
                  <a:cubicBezTo>
                    <a:pt x="1370" y="512"/>
                    <a:pt x="1354" y="481"/>
                    <a:pt x="1340" y="452"/>
                  </a:cubicBezTo>
                  <a:cubicBezTo>
                    <a:pt x="1314" y="444"/>
                    <a:pt x="1288" y="437"/>
                    <a:pt x="1261" y="431"/>
                  </a:cubicBezTo>
                  <a:cubicBezTo>
                    <a:pt x="1266" y="456"/>
                    <a:pt x="1272" y="485"/>
                    <a:pt x="1275" y="515"/>
                  </a:cubicBezTo>
                  <a:close/>
                  <a:moveTo>
                    <a:pt x="305" y="437"/>
                  </a:moveTo>
                  <a:cubicBezTo>
                    <a:pt x="295" y="493"/>
                    <a:pt x="288" y="559"/>
                    <a:pt x="293" y="623"/>
                  </a:cubicBezTo>
                  <a:cubicBezTo>
                    <a:pt x="311" y="617"/>
                    <a:pt x="332" y="615"/>
                    <a:pt x="351" y="610"/>
                  </a:cubicBezTo>
                  <a:cubicBezTo>
                    <a:pt x="364" y="556"/>
                    <a:pt x="379" y="504"/>
                    <a:pt x="397" y="455"/>
                  </a:cubicBezTo>
                  <a:cubicBezTo>
                    <a:pt x="366" y="449"/>
                    <a:pt x="335" y="444"/>
                    <a:pt x="305" y="437"/>
                  </a:cubicBezTo>
                  <a:close/>
                  <a:moveTo>
                    <a:pt x="1126" y="455"/>
                  </a:moveTo>
                  <a:cubicBezTo>
                    <a:pt x="1131" y="501"/>
                    <a:pt x="1133" y="551"/>
                    <a:pt x="1133" y="603"/>
                  </a:cubicBezTo>
                  <a:cubicBezTo>
                    <a:pt x="1182" y="612"/>
                    <a:pt x="1231" y="620"/>
                    <a:pt x="1277" y="633"/>
                  </a:cubicBezTo>
                  <a:cubicBezTo>
                    <a:pt x="1279" y="602"/>
                    <a:pt x="1270" y="583"/>
                    <a:pt x="1263" y="561"/>
                  </a:cubicBezTo>
                  <a:cubicBezTo>
                    <a:pt x="1248" y="517"/>
                    <a:pt x="1234" y="477"/>
                    <a:pt x="1215" y="438"/>
                  </a:cubicBezTo>
                  <a:cubicBezTo>
                    <a:pt x="1214" y="438"/>
                    <a:pt x="1214" y="438"/>
                    <a:pt x="1213" y="438"/>
                  </a:cubicBezTo>
                  <a:cubicBezTo>
                    <a:pt x="1185" y="445"/>
                    <a:pt x="1156" y="450"/>
                    <a:pt x="1126" y="455"/>
                  </a:cubicBezTo>
                  <a:close/>
                  <a:moveTo>
                    <a:pt x="179" y="454"/>
                  </a:moveTo>
                  <a:cubicBezTo>
                    <a:pt x="168" y="457"/>
                    <a:pt x="158" y="461"/>
                    <a:pt x="147" y="465"/>
                  </a:cubicBezTo>
                  <a:cubicBezTo>
                    <a:pt x="123" y="516"/>
                    <a:pt x="101" y="568"/>
                    <a:pt x="85" y="627"/>
                  </a:cubicBezTo>
                  <a:cubicBezTo>
                    <a:pt x="108" y="640"/>
                    <a:pt x="131" y="652"/>
                    <a:pt x="159" y="660"/>
                  </a:cubicBezTo>
                  <a:cubicBezTo>
                    <a:pt x="157" y="583"/>
                    <a:pt x="168" y="513"/>
                    <a:pt x="179" y="454"/>
                  </a:cubicBezTo>
                  <a:close/>
                  <a:moveTo>
                    <a:pt x="1392" y="564"/>
                  </a:moveTo>
                  <a:cubicBezTo>
                    <a:pt x="1388" y="528"/>
                    <a:pt x="1381" y="495"/>
                    <a:pt x="1374" y="463"/>
                  </a:cubicBezTo>
                  <a:cubicBezTo>
                    <a:pt x="1363" y="461"/>
                    <a:pt x="1354" y="457"/>
                    <a:pt x="1345" y="454"/>
                  </a:cubicBezTo>
                  <a:cubicBezTo>
                    <a:pt x="1362" y="489"/>
                    <a:pt x="1378" y="525"/>
                    <a:pt x="1392" y="564"/>
                  </a:cubicBezTo>
                  <a:close/>
                  <a:moveTo>
                    <a:pt x="401" y="455"/>
                  </a:moveTo>
                  <a:cubicBezTo>
                    <a:pt x="382" y="503"/>
                    <a:pt x="367" y="556"/>
                    <a:pt x="354" y="610"/>
                  </a:cubicBezTo>
                  <a:cubicBezTo>
                    <a:pt x="383" y="605"/>
                    <a:pt x="412" y="600"/>
                    <a:pt x="442" y="597"/>
                  </a:cubicBezTo>
                  <a:cubicBezTo>
                    <a:pt x="442" y="550"/>
                    <a:pt x="443" y="504"/>
                    <a:pt x="447" y="461"/>
                  </a:cubicBezTo>
                  <a:cubicBezTo>
                    <a:pt x="432" y="459"/>
                    <a:pt x="415" y="458"/>
                    <a:pt x="401" y="455"/>
                  </a:cubicBezTo>
                  <a:close/>
                  <a:moveTo>
                    <a:pt x="1080" y="461"/>
                  </a:moveTo>
                  <a:cubicBezTo>
                    <a:pt x="1093" y="507"/>
                    <a:pt x="1106" y="553"/>
                    <a:pt x="1116" y="601"/>
                  </a:cubicBezTo>
                  <a:cubicBezTo>
                    <a:pt x="1121" y="602"/>
                    <a:pt x="1125" y="602"/>
                    <a:pt x="1130" y="603"/>
                  </a:cubicBezTo>
                  <a:cubicBezTo>
                    <a:pt x="1130" y="551"/>
                    <a:pt x="1129" y="501"/>
                    <a:pt x="1123" y="455"/>
                  </a:cubicBezTo>
                  <a:cubicBezTo>
                    <a:pt x="1108" y="457"/>
                    <a:pt x="1094" y="459"/>
                    <a:pt x="1080" y="461"/>
                  </a:cubicBezTo>
                  <a:close/>
                  <a:moveTo>
                    <a:pt x="445" y="596"/>
                  </a:moveTo>
                  <a:cubicBezTo>
                    <a:pt x="475" y="592"/>
                    <a:pt x="505" y="589"/>
                    <a:pt x="535" y="586"/>
                  </a:cubicBezTo>
                  <a:cubicBezTo>
                    <a:pt x="542" y="548"/>
                    <a:pt x="548" y="509"/>
                    <a:pt x="556" y="472"/>
                  </a:cubicBezTo>
                  <a:cubicBezTo>
                    <a:pt x="519" y="469"/>
                    <a:pt x="483" y="466"/>
                    <a:pt x="449" y="461"/>
                  </a:cubicBezTo>
                  <a:cubicBezTo>
                    <a:pt x="446" y="504"/>
                    <a:pt x="444" y="549"/>
                    <a:pt x="445" y="596"/>
                  </a:cubicBezTo>
                  <a:close/>
                  <a:moveTo>
                    <a:pt x="965" y="472"/>
                  </a:moveTo>
                  <a:cubicBezTo>
                    <a:pt x="967" y="507"/>
                    <a:pt x="966" y="546"/>
                    <a:pt x="966" y="584"/>
                  </a:cubicBezTo>
                  <a:cubicBezTo>
                    <a:pt x="1016" y="589"/>
                    <a:pt x="1065" y="594"/>
                    <a:pt x="1113" y="600"/>
                  </a:cubicBezTo>
                  <a:cubicBezTo>
                    <a:pt x="1102" y="553"/>
                    <a:pt x="1092" y="503"/>
                    <a:pt x="1075" y="461"/>
                  </a:cubicBezTo>
                  <a:cubicBezTo>
                    <a:pt x="1039" y="466"/>
                    <a:pt x="1003" y="470"/>
                    <a:pt x="965" y="472"/>
                  </a:cubicBezTo>
                  <a:close/>
                  <a:moveTo>
                    <a:pt x="1388" y="521"/>
                  </a:moveTo>
                  <a:cubicBezTo>
                    <a:pt x="1391" y="540"/>
                    <a:pt x="1392" y="559"/>
                    <a:pt x="1396" y="577"/>
                  </a:cubicBezTo>
                  <a:cubicBezTo>
                    <a:pt x="1400" y="600"/>
                    <a:pt x="1412" y="620"/>
                    <a:pt x="1416" y="640"/>
                  </a:cubicBezTo>
                  <a:cubicBezTo>
                    <a:pt x="1437" y="628"/>
                    <a:pt x="1459" y="617"/>
                    <a:pt x="1473" y="599"/>
                  </a:cubicBezTo>
                  <a:cubicBezTo>
                    <a:pt x="1470" y="557"/>
                    <a:pt x="1454" y="529"/>
                    <a:pt x="1442" y="496"/>
                  </a:cubicBezTo>
                  <a:cubicBezTo>
                    <a:pt x="1421" y="484"/>
                    <a:pt x="1400" y="473"/>
                    <a:pt x="1376" y="465"/>
                  </a:cubicBezTo>
                  <a:cubicBezTo>
                    <a:pt x="1381" y="483"/>
                    <a:pt x="1385" y="502"/>
                    <a:pt x="1388" y="521"/>
                  </a:cubicBezTo>
                  <a:close/>
                  <a:moveTo>
                    <a:pt x="91" y="491"/>
                  </a:moveTo>
                  <a:cubicBezTo>
                    <a:pt x="82" y="531"/>
                    <a:pt x="72" y="570"/>
                    <a:pt x="69" y="616"/>
                  </a:cubicBezTo>
                  <a:cubicBezTo>
                    <a:pt x="73" y="619"/>
                    <a:pt x="78" y="623"/>
                    <a:pt x="83" y="625"/>
                  </a:cubicBezTo>
                  <a:cubicBezTo>
                    <a:pt x="98" y="568"/>
                    <a:pt x="121" y="515"/>
                    <a:pt x="142" y="467"/>
                  </a:cubicBezTo>
                  <a:cubicBezTo>
                    <a:pt x="124" y="474"/>
                    <a:pt x="107" y="482"/>
                    <a:pt x="91" y="491"/>
                  </a:cubicBezTo>
                  <a:close/>
                  <a:moveTo>
                    <a:pt x="558" y="472"/>
                  </a:moveTo>
                  <a:cubicBezTo>
                    <a:pt x="551" y="509"/>
                    <a:pt x="545" y="548"/>
                    <a:pt x="538" y="586"/>
                  </a:cubicBezTo>
                  <a:cubicBezTo>
                    <a:pt x="562" y="584"/>
                    <a:pt x="586" y="582"/>
                    <a:pt x="611" y="581"/>
                  </a:cubicBezTo>
                  <a:cubicBezTo>
                    <a:pt x="611" y="545"/>
                    <a:pt x="613" y="511"/>
                    <a:pt x="612" y="476"/>
                  </a:cubicBezTo>
                  <a:cubicBezTo>
                    <a:pt x="594" y="474"/>
                    <a:pt x="576" y="474"/>
                    <a:pt x="558" y="472"/>
                  </a:cubicBezTo>
                  <a:close/>
                  <a:moveTo>
                    <a:pt x="915" y="476"/>
                  </a:moveTo>
                  <a:cubicBezTo>
                    <a:pt x="919" y="511"/>
                    <a:pt x="925" y="546"/>
                    <a:pt x="928" y="582"/>
                  </a:cubicBezTo>
                  <a:cubicBezTo>
                    <a:pt x="941" y="582"/>
                    <a:pt x="952" y="584"/>
                    <a:pt x="965" y="584"/>
                  </a:cubicBezTo>
                  <a:cubicBezTo>
                    <a:pt x="965" y="546"/>
                    <a:pt x="963" y="510"/>
                    <a:pt x="963" y="473"/>
                  </a:cubicBezTo>
                  <a:cubicBezTo>
                    <a:pt x="946" y="473"/>
                    <a:pt x="930" y="474"/>
                    <a:pt x="915" y="476"/>
                  </a:cubicBezTo>
                  <a:close/>
                  <a:moveTo>
                    <a:pt x="617" y="476"/>
                  </a:moveTo>
                  <a:cubicBezTo>
                    <a:pt x="614" y="508"/>
                    <a:pt x="615" y="545"/>
                    <a:pt x="615" y="580"/>
                  </a:cubicBezTo>
                  <a:cubicBezTo>
                    <a:pt x="653" y="579"/>
                    <a:pt x="691" y="577"/>
                    <a:pt x="729" y="576"/>
                  </a:cubicBezTo>
                  <a:cubicBezTo>
                    <a:pt x="731" y="545"/>
                    <a:pt x="731" y="511"/>
                    <a:pt x="732" y="479"/>
                  </a:cubicBezTo>
                  <a:cubicBezTo>
                    <a:pt x="693" y="479"/>
                    <a:pt x="654" y="478"/>
                    <a:pt x="617" y="476"/>
                  </a:cubicBezTo>
                  <a:close/>
                  <a:moveTo>
                    <a:pt x="791" y="479"/>
                  </a:moveTo>
                  <a:cubicBezTo>
                    <a:pt x="791" y="513"/>
                    <a:pt x="791" y="544"/>
                    <a:pt x="791" y="576"/>
                  </a:cubicBezTo>
                  <a:cubicBezTo>
                    <a:pt x="836" y="577"/>
                    <a:pt x="881" y="579"/>
                    <a:pt x="924" y="581"/>
                  </a:cubicBezTo>
                  <a:cubicBezTo>
                    <a:pt x="920" y="546"/>
                    <a:pt x="915" y="511"/>
                    <a:pt x="911" y="476"/>
                  </a:cubicBezTo>
                  <a:cubicBezTo>
                    <a:pt x="872" y="478"/>
                    <a:pt x="831" y="479"/>
                    <a:pt x="791" y="479"/>
                  </a:cubicBezTo>
                  <a:close/>
                  <a:moveTo>
                    <a:pt x="736" y="479"/>
                  </a:moveTo>
                  <a:cubicBezTo>
                    <a:pt x="732" y="509"/>
                    <a:pt x="734" y="545"/>
                    <a:pt x="732" y="576"/>
                  </a:cubicBezTo>
                  <a:cubicBezTo>
                    <a:pt x="751" y="576"/>
                    <a:pt x="770" y="576"/>
                    <a:pt x="789" y="576"/>
                  </a:cubicBezTo>
                  <a:cubicBezTo>
                    <a:pt x="789" y="544"/>
                    <a:pt x="789" y="512"/>
                    <a:pt x="789" y="479"/>
                  </a:cubicBezTo>
                  <a:cubicBezTo>
                    <a:pt x="771" y="479"/>
                    <a:pt x="754" y="479"/>
                    <a:pt x="736" y="479"/>
                  </a:cubicBezTo>
                  <a:close/>
                  <a:moveTo>
                    <a:pt x="60" y="512"/>
                  </a:moveTo>
                  <a:cubicBezTo>
                    <a:pt x="53" y="535"/>
                    <a:pt x="44" y="556"/>
                    <a:pt x="37" y="580"/>
                  </a:cubicBezTo>
                  <a:cubicBezTo>
                    <a:pt x="45" y="593"/>
                    <a:pt x="53" y="606"/>
                    <a:pt x="67" y="613"/>
                  </a:cubicBezTo>
                  <a:cubicBezTo>
                    <a:pt x="69" y="569"/>
                    <a:pt x="81" y="529"/>
                    <a:pt x="87" y="493"/>
                  </a:cubicBezTo>
                  <a:cubicBezTo>
                    <a:pt x="78" y="499"/>
                    <a:pt x="69" y="505"/>
                    <a:pt x="60" y="512"/>
                  </a:cubicBezTo>
                  <a:close/>
                  <a:moveTo>
                    <a:pt x="1462" y="539"/>
                  </a:moveTo>
                  <a:cubicBezTo>
                    <a:pt x="1461" y="543"/>
                    <a:pt x="1465" y="539"/>
                    <a:pt x="1462" y="539"/>
                  </a:cubicBezTo>
                  <a:moveTo>
                    <a:pt x="1462" y="539"/>
                  </a:moveTo>
                  <a:cubicBezTo>
                    <a:pt x="1458" y="526"/>
                    <a:pt x="1458" y="502"/>
                    <a:pt x="1446" y="501"/>
                  </a:cubicBezTo>
                  <a:cubicBezTo>
                    <a:pt x="1452" y="512"/>
                    <a:pt x="1456" y="526"/>
                    <a:pt x="1462" y="539"/>
                  </a:cubicBezTo>
                  <a:moveTo>
                    <a:pt x="1480" y="592"/>
                  </a:moveTo>
                  <a:cubicBezTo>
                    <a:pt x="1504" y="563"/>
                    <a:pt x="1482" y="521"/>
                    <a:pt x="1457" y="507"/>
                  </a:cubicBezTo>
                  <a:cubicBezTo>
                    <a:pt x="1465" y="535"/>
                    <a:pt x="1469" y="567"/>
                    <a:pt x="1480" y="592"/>
                  </a:cubicBezTo>
                  <a:close/>
                  <a:moveTo>
                    <a:pt x="36" y="575"/>
                  </a:moveTo>
                  <a:cubicBezTo>
                    <a:pt x="40" y="555"/>
                    <a:pt x="51" y="536"/>
                    <a:pt x="54" y="517"/>
                  </a:cubicBezTo>
                  <a:cubicBezTo>
                    <a:pt x="42" y="529"/>
                    <a:pt x="28" y="553"/>
                    <a:pt x="36" y="575"/>
                  </a:cubicBezTo>
                  <a:close/>
                  <a:moveTo>
                    <a:pt x="1463" y="544"/>
                  </a:moveTo>
                  <a:cubicBezTo>
                    <a:pt x="1462" y="543"/>
                    <a:pt x="1463" y="544"/>
                    <a:pt x="1463" y="544"/>
                  </a:cubicBezTo>
                  <a:close/>
                  <a:moveTo>
                    <a:pt x="1480" y="597"/>
                  </a:moveTo>
                  <a:cubicBezTo>
                    <a:pt x="1494" y="642"/>
                    <a:pt x="1503" y="692"/>
                    <a:pt x="1508" y="747"/>
                  </a:cubicBezTo>
                  <a:cubicBezTo>
                    <a:pt x="1512" y="753"/>
                    <a:pt x="1516" y="760"/>
                    <a:pt x="1519" y="767"/>
                  </a:cubicBezTo>
                  <a:cubicBezTo>
                    <a:pt x="1521" y="690"/>
                    <a:pt x="1511" y="622"/>
                    <a:pt x="1494" y="563"/>
                  </a:cubicBezTo>
                  <a:cubicBezTo>
                    <a:pt x="1493" y="578"/>
                    <a:pt x="1486" y="587"/>
                    <a:pt x="1480" y="597"/>
                  </a:cubicBezTo>
                  <a:close/>
                  <a:moveTo>
                    <a:pt x="17" y="654"/>
                  </a:moveTo>
                  <a:cubicBezTo>
                    <a:pt x="21" y="628"/>
                    <a:pt x="28" y="604"/>
                    <a:pt x="34" y="580"/>
                  </a:cubicBezTo>
                  <a:cubicBezTo>
                    <a:pt x="33" y="577"/>
                    <a:pt x="32" y="573"/>
                    <a:pt x="30" y="570"/>
                  </a:cubicBezTo>
                  <a:cubicBezTo>
                    <a:pt x="26" y="597"/>
                    <a:pt x="18" y="626"/>
                    <a:pt x="17" y="654"/>
                  </a:cubicBezTo>
                  <a:close/>
                  <a:moveTo>
                    <a:pt x="615" y="583"/>
                  </a:moveTo>
                  <a:cubicBezTo>
                    <a:pt x="616" y="635"/>
                    <a:pt x="617" y="686"/>
                    <a:pt x="620" y="736"/>
                  </a:cubicBezTo>
                  <a:cubicBezTo>
                    <a:pt x="655" y="737"/>
                    <a:pt x="690" y="739"/>
                    <a:pt x="726" y="739"/>
                  </a:cubicBezTo>
                  <a:cubicBezTo>
                    <a:pt x="728" y="686"/>
                    <a:pt x="729" y="633"/>
                    <a:pt x="729" y="579"/>
                  </a:cubicBezTo>
                  <a:cubicBezTo>
                    <a:pt x="690" y="580"/>
                    <a:pt x="652" y="581"/>
                    <a:pt x="615" y="583"/>
                  </a:cubicBezTo>
                  <a:close/>
                  <a:moveTo>
                    <a:pt x="729" y="739"/>
                  </a:moveTo>
                  <a:cubicBezTo>
                    <a:pt x="750" y="738"/>
                    <a:pt x="769" y="740"/>
                    <a:pt x="788" y="739"/>
                  </a:cubicBezTo>
                  <a:cubicBezTo>
                    <a:pt x="788" y="685"/>
                    <a:pt x="790" y="633"/>
                    <a:pt x="789" y="579"/>
                  </a:cubicBezTo>
                  <a:cubicBezTo>
                    <a:pt x="770" y="579"/>
                    <a:pt x="752" y="579"/>
                    <a:pt x="733" y="579"/>
                  </a:cubicBezTo>
                  <a:cubicBezTo>
                    <a:pt x="730" y="630"/>
                    <a:pt x="731" y="686"/>
                    <a:pt x="729" y="739"/>
                  </a:cubicBezTo>
                  <a:close/>
                  <a:moveTo>
                    <a:pt x="791" y="582"/>
                  </a:moveTo>
                  <a:cubicBezTo>
                    <a:pt x="791" y="634"/>
                    <a:pt x="791" y="687"/>
                    <a:pt x="791" y="739"/>
                  </a:cubicBezTo>
                  <a:cubicBezTo>
                    <a:pt x="842" y="739"/>
                    <a:pt x="890" y="736"/>
                    <a:pt x="938" y="734"/>
                  </a:cubicBezTo>
                  <a:cubicBezTo>
                    <a:pt x="934" y="683"/>
                    <a:pt x="930" y="633"/>
                    <a:pt x="924" y="584"/>
                  </a:cubicBezTo>
                  <a:cubicBezTo>
                    <a:pt x="881" y="581"/>
                    <a:pt x="837" y="580"/>
                    <a:pt x="792" y="579"/>
                  </a:cubicBezTo>
                  <a:cubicBezTo>
                    <a:pt x="791" y="579"/>
                    <a:pt x="791" y="581"/>
                    <a:pt x="791" y="582"/>
                  </a:cubicBezTo>
                  <a:close/>
                  <a:moveTo>
                    <a:pt x="538" y="588"/>
                  </a:moveTo>
                  <a:cubicBezTo>
                    <a:pt x="531" y="634"/>
                    <a:pt x="526" y="681"/>
                    <a:pt x="521" y="729"/>
                  </a:cubicBezTo>
                  <a:cubicBezTo>
                    <a:pt x="552" y="732"/>
                    <a:pt x="584" y="734"/>
                    <a:pt x="616" y="736"/>
                  </a:cubicBezTo>
                  <a:cubicBezTo>
                    <a:pt x="612" y="686"/>
                    <a:pt x="615" y="630"/>
                    <a:pt x="609" y="583"/>
                  </a:cubicBezTo>
                  <a:cubicBezTo>
                    <a:pt x="586" y="585"/>
                    <a:pt x="562" y="587"/>
                    <a:pt x="538" y="588"/>
                  </a:cubicBezTo>
                  <a:close/>
                  <a:moveTo>
                    <a:pt x="929" y="584"/>
                  </a:moveTo>
                  <a:cubicBezTo>
                    <a:pt x="933" y="634"/>
                    <a:pt x="939" y="682"/>
                    <a:pt x="942" y="734"/>
                  </a:cubicBezTo>
                  <a:cubicBezTo>
                    <a:pt x="946" y="733"/>
                    <a:pt x="953" y="733"/>
                    <a:pt x="959" y="733"/>
                  </a:cubicBezTo>
                  <a:cubicBezTo>
                    <a:pt x="962" y="685"/>
                    <a:pt x="963" y="636"/>
                    <a:pt x="965" y="587"/>
                  </a:cubicBezTo>
                  <a:cubicBezTo>
                    <a:pt x="953" y="585"/>
                    <a:pt x="941" y="585"/>
                    <a:pt x="929" y="584"/>
                  </a:cubicBezTo>
                  <a:close/>
                  <a:moveTo>
                    <a:pt x="13" y="752"/>
                  </a:moveTo>
                  <a:cubicBezTo>
                    <a:pt x="25" y="732"/>
                    <a:pt x="46" y="719"/>
                    <a:pt x="63" y="704"/>
                  </a:cubicBezTo>
                  <a:cubicBezTo>
                    <a:pt x="63" y="674"/>
                    <a:pt x="63" y="645"/>
                    <a:pt x="66" y="618"/>
                  </a:cubicBezTo>
                  <a:cubicBezTo>
                    <a:pt x="54" y="609"/>
                    <a:pt x="45" y="597"/>
                    <a:pt x="35" y="585"/>
                  </a:cubicBezTo>
                  <a:cubicBezTo>
                    <a:pt x="23" y="635"/>
                    <a:pt x="7" y="690"/>
                    <a:pt x="13" y="752"/>
                  </a:cubicBezTo>
                  <a:close/>
                  <a:moveTo>
                    <a:pt x="967" y="587"/>
                  </a:moveTo>
                  <a:cubicBezTo>
                    <a:pt x="965" y="635"/>
                    <a:pt x="965" y="686"/>
                    <a:pt x="961" y="732"/>
                  </a:cubicBezTo>
                  <a:cubicBezTo>
                    <a:pt x="1017" y="729"/>
                    <a:pt x="1071" y="723"/>
                    <a:pt x="1123" y="716"/>
                  </a:cubicBezTo>
                  <a:cubicBezTo>
                    <a:pt x="1132" y="675"/>
                    <a:pt x="1121" y="639"/>
                    <a:pt x="1114" y="603"/>
                  </a:cubicBezTo>
                  <a:cubicBezTo>
                    <a:pt x="1067" y="597"/>
                    <a:pt x="1018" y="591"/>
                    <a:pt x="967" y="587"/>
                  </a:cubicBezTo>
                  <a:close/>
                  <a:moveTo>
                    <a:pt x="1476" y="597"/>
                  </a:moveTo>
                  <a:cubicBezTo>
                    <a:pt x="1478" y="594"/>
                    <a:pt x="1476" y="589"/>
                    <a:pt x="1474" y="587"/>
                  </a:cubicBezTo>
                  <a:cubicBezTo>
                    <a:pt x="1475" y="590"/>
                    <a:pt x="1475" y="594"/>
                    <a:pt x="1476" y="597"/>
                  </a:cubicBezTo>
                  <a:close/>
                  <a:moveTo>
                    <a:pt x="445" y="599"/>
                  </a:moveTo>
                  <a:cubicBezTo>
                    <a:pt x="446" y="641"/>
                    <a:pt x="448" y="683"/>
                    <a:pt x="452" y="722"/>
                  </a:cubicBezTo>
                  <a:cubicBezTo>
                    <a:pt x="474" y="725"/>
                    <a:pt x="496" y="727"/>
                    <a:pt x="518" y="729"/>
                  </a:cubicBezTo>
                  <a:cubicBezTo>
                    <a:pt x="523" y="682"/>
                    <a:pt x="528" y="634"/>
                    <a:pt x="535" y="589"/>
                  </a:cubicBezTo>
                  <a:cubicBezTo>
                    <a:pt x="504" y="591"/>
                    <a:pt x="475" y="595"/>
                    <a:pt x="445" y="599"/>
                  </a:cubicBezTo>
                  <a:close/>
                  <a:moveTo>
                    <a:pt x="1398" y="592"/>
                  </a:moveTo>
                  <a:cubicBezTo>
                    <a:pt x="1398" y="610"/>
                    <a:pt x="1399" y="628"/>
                    <a:pt x="1399" y="647"/>
                  </a:cubicBezTo>
                  <a:cubicBezTo>
                    <a:pt x="1404" y="644"/>
                    <a:pt x="1410" y="644"/>
                    <a:pt x="1412" y="640"/>
                  </a:cubicBezTo>
                  <a:cubicBezTo>
                    <a:pt x="1407" y="624"/>
                    <a:pt x="1403" y="607"/>
                    <a:pt x="1398" y="592"/>
                  </a:cubicBezTo>
                  <a:moveTo>
                    <a:pt x="1398" y="592"/>
                  </a:moveTo>
                  <a:cubicBezTo>
                    <a:pt x="1399" y="587"/>
                    <a:pt x="1395" y="591"/>
                    <a:pt x="1398" y="592"/>
                  </a:cubicBezTo>
                  <a:moveTo>
                    <a:pt x="354" y="612"/>
                  </a:moveTo>
                  <a:cubicBezTo>
                    <a:pt x="346" y="641"/>
                    <a:pt x="341" y="673"/>
                    <a:pt x="335" y="705"/>
                  </a:cubicBezTo>
                  <a:cubicBezTo>
                    <a:pt x="372" y="712"/>
                    <a:pt x="409" y="718"/>
                    <a:pt x="449" y="721"/>
                  </a:cubicBezTo>
                  <a:cubicBezTo>
                    <a:pt x="445" y="682"/>
                    <a:pt x="445" y="639"/>
                    <a:pt x="441" y="599"/>
                  </a:cubicBezTo>
                  <a:cubicBezTo>
                    <a:pt x="412" y="603"/>
                    <a:pt x="383" y="607"/>
                    <a:pt x="354" y="612"/>
                  </a:cubicBezTo>
                  <a:close/>
                  <a:moveTo>
                    <a:pt x="1483" y="721"/>
                  </a:moveTo>
                  <a:cubicBezTo>
                    <a:pt x="1487" y="724"/>
                    <a:pt x="1490" y="729"/>
                    <a:pt x="1494" y="733"/>
                  </a:cubicBezTo>
                  <a:cubicBezTo>
                    <a:pt x="1498" y="736"/>
                    <a:pt x="1504" y="743"/>
                    <a:pt x="1505" y="742"/>
                  </a:cubicBezTo>
                  <a:cubicBezTo>
                    <a:pt x="1499" y="690"/>
                    <a:pt x="1492" y="641"/>
                    <a:pt x="1477" y="599"/>
                  </a:cubicBezTo>
                  <a:cubicBezTo>
                    <a:pt x="1480" y="635"/>
                    <a:pt x="1484" y="678"/>
                    <a:pt x="1483" y="721"/>
                  </a:cubicBezTo>
                  <a:close/>
                  <a:moveTo>
                    <a:pt x="1416" y="642"/>
                  </a:moveTo>
                  <a:cubicBezTo>
                    <a:pt x="1419" y="657"/>
                    <a:pt x="1423" y="671"/>
                    <a:pt x="1425" y="686"/>
                  </a:cubicBezTo>
                  <a:cubicBezTo>
                    <a:pt x="1441" y="692"/>
                    <a:pt x="1456" y="703"/>
                    <a:pt x="1468" y="711"/>
                  </a:cubicBezTo>
                  <a:cubicBezTo>
                    <a:pt x="1472" y="714"/>
                    <a:pt x="1478" y="718"/>
                    <a:pt x="1480" y="718"/>
                  </a:cubicBezTo>
                  <a:cubicBezTo>
                    <a:pt x="1480" y="677"/>
                    <a:pt x="1480" y="637"/>
                    <a:pt x="1473" y="603"/>
                  </a:cubicBezTo>
                  <a:cubicBezTo>
                    <a:pt x="1457" y="619"/>
                    <a:pt x="1438" y="632"/>
                    <a:pt x="1416" y="642"/>
                  </a:cubicBezTo>
                  <a:close/>
                  <a:moveTo>
                    <a:pt x="1128" y="658"/>
                  </a:moveTo>
                  <a:cubicBezTo>
                    <a:pt x="1128" y="640"/>
                    <a:pt x="1129" y="623"/>
                    <a:pt x="1130" y="605"/>
                  </a:cubicBezTo>
                  <a:cubicBezTo>
                    <a:pt x="1124" y="606"/>
                    <a:pt x="1122" y="604"/>
                    <a:pt x="1117" y="604"/>
                  </a:cubicBezTo>
                  <a:cubicBezTo>
                    <a:pt x="1120" y="623"/>
                    <a:pt x="1124" y="640"/>
                    <a:pt x="1128" y="658"/>
                  </a:cubicBezTo>
                  <a:close/>
                  <a:moveTo>
                    <a:pt x="1134" y="606"/>
                  </a:moveTo>
                  <a:cubicBezTo>
                    <a:pt x="1132" y="607"/>
                    <a:pt x="1132" y="607"/>
                    <a:pt x="1132" y="609"/>
                  </a:cubicBezTo>
                  <a:cubicBezTo>
                    <a:pt x="1131" y="648"/>
                    <a:pt x="1128" y="682"/>
                    <a:pt x="1136" y="714"/>
                  </a:cubicBezTo>
                  <a:cubicBezTo>
                    <a:pt x="1184" y="707"/>
                    <a:pt x="1230" y="698"/>
                    <a:pt x="1274" y="688"/>
                  </a:cubicBezTo>
                  <a:cubicBezTo>
                    <a:pt x="1276" y="671"/>
                    <a:pt x="1276" y="653"/>
                    <a:pt x="1277" y="635"/>
                  </a:cubicBezTo>
                  <a:cubicBezTo>
                    <a:pt x="1230" y="624"/>
                    <a:pt x="1183" y="614"/>
                    <a:pt x="1134" y="606"/>
                  </a:cubicBezTo>
                  <a:close/>
                  <a:moveTo>
                    <a:pt x="349" y="613"/>
                  </a:moveTo>
                  <a:cubicBezTo>
                    <a:pt x="330" y="617"/>
                    <a:pt x="311" y="621"/>
                    <a:pt x="292" y="624"/>
                  </a:cubicBezTo>
                  <a:cubicBezTo>
                    <a:pt x="292" y="650"/>
                    <a:pt x="293" y="674"/>
                    <a:pt x="295" y="697"/>
                  </a:cubicBezTo>
                  <a:cubicBezTo>
                    <a:pt x="307" y="700"/>
                    <a:pt x="319" y="703"/>
                    <a:pt x="332" y="704"/>
                  </a:cubicBezTo>
                  <a:cubicBezTo>
                    <a:pt x="337" y="674"/>
                    <a:pt x="345" y="641"/>
                    <a:pt x="349" y="613"/>
                  </a:cubicBezTo>
                  <a:close/>
                  <a:moveTo>
                    <a:pt x="1279" y="634"/>
                  </a:moveTo>
                  <a:cubicBezTo>
                    <a:pt x="1282" y="634"/>
                    <a:pt x="1283" y="634"/>
                    <a:pt x="1284" y="635"/>
                  </a:cubicBezTo>
                  <a:cubicBezTo>
                    <a:pt x="1283" y="628"/>
                    <a:pt x="1282" y="622"/>
                    <a:pt x="1279" y="617"/>
                  </a:cubicBezTo>
                  <a:cubicBezTo>
                    <a:pt x="1279" y="623"/>
                    <a:pt x="1279" y="628"/>
                    <a:pt x="1279" y="634"/>
                  </a:cubicBezTo>
                  <a:close/>
                  <a:moveTo>
                    <a:pt x="67" y="699"/>
                  </a:moveTo>
                  <a:cubicBezTo>
                    <a:pt x="70" y="674"/>
                    <a:pt x="76" y="651"/>
                    <a:pt x="82" y="628"/>
                  </a:cubicBezTo>
                  <a:cubicBezTo>
                    <a:pt x="77" y="626"/>
                    <a:pt x="74" y="621"/>
                    <a:pt x="68" y="620"/>
                  </a:cubicBezTo>
                  <a:cubicBezTo>
                    <a:pt x="67" y="645"/>
                    <a:pt x="64" y="674"/>
                    <a:pt x="67" y="699"/>
                  </a:cubicBezTo>
                  <a:close/>
                  <a:moveTo>
                    <a:pt x="288" y="625"/>
                  </a:moveTo>
                  <a:cubicBezTo>
                    <a:pt x="255" y="634"/>
                    <a:pt x="221" y="642"/>
                    <a:pt x="190" y="652"/>
                  </a:cubicBezTo>
                  <a:cubicBezTo>
                    <a:pt x="189" y="659"/>
                    <a:pt x="188" y="664"/>
                    <a:pt x="186" y="670"/>
                  </a:cubicBezTo>
                  <a:cubicBezTo>
                    <a:pt x="220" y="680"/>
                    <a:pt x="255" y="690"/>
                    <a:pt x="293" y="696"/>
                  </a:cubicBezTo>
                  <a:cubicBezTo>
                    <a:pt x="290" y="673"/>
                    <a:pt x="291" y="648"/>
                    <a:pt x="288" y="625"/>
                  </a:cubicBezTo>
                  <a:close/>
                  <a:moveTo>
                    <a:pt x="69" y="701"/>
                  </a:moveTo>
                  <a:cubicBezTo>
                    <a:pt x="95" y="687"/>
                    <a:pt x="122" y="673"/>
                    <a:pt x="152" y="663"/>
                  </a:cubicBezTo>
                  <a:cubicBezTo>
                    <a:pt x="130" y="651"/>
                    <a:pt x="104" y="643"/>
                    <a:pt x="84" y="629"/>
                  </a:cubicBezTo>
                  <a:cubicBezTo>
                    <a:pt x="79" y="653"/>
                    <a:pt x="73" y="676"/>
                    <a:pt x="69" y="701"/>
                  </a:cubicBezTo>
                  <a:close/>
                  <a:moveTo>
                    <a:pt x="1277" y="687"/>
                  </a:moveTo>
                  <a:cubicBezTo>
                    <a:pt x="1283" y="685"/>
                    <a:pt x="1289" y="684"/>
                    <a:pt x="1296" y="682"/>
                  </a:cubicBezTo>
                  <a:cubicBezTo>
                    <a:pt x="1292" y="667"/>
                    <a:pt x="1290" y="652"/>
                    <a:pt x="1285" y="638"/>
                  </a:cubicBezTo>
                  <a:cubicBezTo>
                    <a:pt x="1284" y="637"/>
                    <a:pt x="1281" y="637"/>
                    <a:pt x="1279" y="636"/>
                  </a:cubicBezTo>
                  <a:cubicBezTo>
                    <a:pt x="1278" y="652"/>
                    <a:pt x="1278" y="670"/>
                    <a:pt x="1277" y="687"/>
                  </a:cubicBezTo>
                  <a:close/>
                  <a:moveTo>
                    <a:pt x="1298" y="681"/>
                  </a:moveTo>
                  <a:cubicBezTo>
                    <a:pt x="1320" y="675"/>
                    <a:pt x="1342" y="670"/>
                    <a:pt x="1362" y="661"/>
                  </a:cubicBezTo>
                  <a:cubicBezTo>
                    <a:pt x="1338" y="654"/>
                    <a:pt x="1315" y="645"/>
                    <a:pt x="1289" y="639"/>
                  </a:cubicBezTo>
                  <a:cubicBezTo>
                    <a:pt x="1291" y="653"/>
                    <a:pt x="1296" y="666"/>
                    <a:pt x="1298" y="681"/>
                  </a:cubicBezTo>
                  <a:close/>
                  <a:moveTo>
                    <a:pt x="1399" y="649"/>
                  </a:moveTo>
                  <a:cubicBezTo>
                    <a:pt x="1399" y="657"/>
                    <a:pt x="1399" y="665"/>
                    <a:pt x="1399" y="673"/>
                  </a:cubicBezTo>
                  <a:cubicBezTo>
                    <a:pt x="1407" y="677"/>
                    <a:pt x="1415" y="680"/>
                    <a:pt x="1422" y="684"/>
                  </a:cubicBezTo>
                  <a:cubicBezTo>
                    <a:pt x="1419" y="671"/>
                    <a:pt x="1418" y="655"/>
                    <a:pt x="1412" y="644"/>
                  </a:cubicBezTo>
                  <a:cubicBezTo>
                    <a:pt x="1409" y="646"/>
                    <a:pt x="1404" y="648"/>
                    <a:pt x="1399" y="649"/>
                  </a:cubicBezTo>
                  <a:close/>
                  <a:moveTo>
                    <a:pt x="1371" y="662"/>
                  </a:moveTo>
                  <a:cubicBezTo>
                    <a:pt x="1379" y="665"/>
                    <a:pt x="1388" y="668"/>
                    <a:pt x="1397" y="672"/>
                  </a:cubicBezTo>
                  <a:cubicBezTo>
                    <a:pt x="1396" y="666"/>
                    <a:pt x="1398" y="656"/>
                    <a:pt x="1396" y="651"/>
                  </a:cubicBezTo>
                  <a:cubicBezTo>
                    <a:pt x="1388" y="655"/>
                    <a:pt x="1379" y="658"/>
                    <a:pt x="1371" y="662"/>
                  </a:cubicBezTo>
                  <a:close/>
                  <a:moveTo>
                    <a:pt x="162" y="662"/>
                  </a:moveTo>
                  <a:cubicBezTo>
                    <a:pt x="169" y="664"/>
                    <a:pt x="175" y="668"/>
                    <a:pt x="184" y="669"/>
                  </a:cubicBezTo>
                  <a:cubicBezTo>
                    <a:pt x="184" y="663"/>
                    <a:pt x="187" y="659"/>
                    <a:pt x="187" y="653"/>
                  </a:cubicBezTo>
                  <a:cubicBezTo>
                    <a:pt x="178" y="656"/>
                    <a:pt x="170" y="658"/>
                    <a:pt x="162" y="662"/>
                  </a:cubicBezTo>
                  <a:close/>
                  <a:moveTo>
                    <a:pt x="109" y="683"/>
                  </a:moveTo>
                  <a:cubicBezTo>
                    <a:pt x="98" y="688"/>
                    <a:pt x="72" y="698"/>
                    <a:pt x="68" y="707"/>
                  </a:cubicBezTo>
                  <a:cubicBezTo>
                    <a:pt x="63" y="717"/>
                    <a:pt x="68" y="742"/>
                    <a:pt x="70" y="755"/>
                  </a:cubicBezTo>
                  <a:cubicBezTo>
                    <a:pt x="76" y="807"/>
                    <a:pt x="83" y="853"/>
                    <a:pt x="96" y="893"/>
                  </a:cubicBezTo>
                  <a:cubicBezTo>
                    <a:pt x="107" y="898"/>
                    <a:pt x="117" y="903"/>
                    <a:pt x="127" y="908"/>
                  </a:cubicBezTo>
                  <a:cubicBezTo>
                    <a:pt x="138" y="901"/>
                    <a:pt x="150" y="898"/>
                    <a:pt x="158" y="889"/>
                  </a:cubicBezTo>
                  <a:cubicBezTo>
                    <a:pt x="157" y="859"/>
                    <a:pt x="160" y="834"/>
                    <a:pt x="162" y="808"/>
                  </a:cubicBezTo>
                  <a:cubicBezTo>
                    <a:pt x="163" y="790"/>
                    <a:pt x="168" y="772"/>
                    <a:pt x="168" y="756"/>
                  </a:cubicBezTo>
                  <a:cubicBezTo>
                    <a:pt x="168" y="741"/>
                    <a:pt x="163" y="727"/>
                    <a:pt x="162" y="712"/>
                  </a:cubicBezTo>
                  <a:cubicBezTo>
                    <a:pt x="161" y="696"/>
                    <a:pt x="161" y="681"/>
                    <a:pt x="159" y="665"/>
                  </a:cubicBezTo>
                  <a:cubicBezTo>
                    <a:pt x="159" y="664"/>
                    <a:pt x="159" y="664"/>
                    <a:pt x="158" y="664"/>
                  </a:cubicBezTo>
                  <a:cubicBezTo>
                    <a:pt x="145" y="667"/>
                    <a:pt x="128" y="674"/>
                    <a:pt x="109" y="683"/>
                  </a:cubicBezTo>
                  <a:close/>
                  <a:moveTo>
                    <a:pt x="1367" y="664"/>
                  </a:moveTo>
                  <a:cubicBezTo>
                    <a:pt x="1347" y="670"/>
                    <a:pt x="1321" y="678"/>
                    <a:pt x="1299" y="685"/>
                  </a:cubicBezTo>
                  <a:cubicBezTo>
                    <a:pt x="1311" y="742"/>
                    <a:pt x="1319" y="805"/>
                    <a:pt x="1322" y="872"/>
                  </a:cubicBezTo>
                  <a:cubicBezTo>
                    <a:pt x="1336" y="877"/>
                    <a:pt x="1347" y="884"/>
                    <a:pt x="1362" y="888"/>
                  </a:cubicBezTo>
                  <a:cubicBezTo>
                    <a:pt x="1380" y="824"/>
                    <a:pt x="1394" y="754"/>
                    <a:pt x="1397" y="674"/>
                  </a:cubicBezTo>
                  <a:cubicBezTo>
                    <a:pt x="1386" y="672"/>
                    <a:pt x="1378" y="666"/>
                    <a:pt x="1367" y="664"/>
                  </a:cubicBezTo>
                  <a:close/>
                  <a:moveTo>
                    <a:pt x="170" y="745"/>
                  </a:moveTo>
                  <a:cubicBezTo>
                    <a:pt x="172" y="719"/>
                    <a:pt x="178" y="695"/>
                    <a:pt x="183" y="671"/>
                  </a:cubicBezTo>
                  <a:cubicBezTo>
                    <a:pt x="175" y="670"/>
                    <a:pt x="169" y="667"/>
                    <a:pt x="162" y="665"/>
                  </a:cubicBezTo>
                  <a:cubicBezTo>
                    <a:pt x="164" y="692"/>
                    <a:pt x="164" y="722"/>
                    <a:pt x="170" y="745"/>
                  </a:cubicBezTo>
                  <a:close/>
                  <a:moveTo>
                    <a:pt x="185" y="672"/>
                  </a:moveTo>
                  <a:cubicBezTo>
                    <a:pt x="185" y="673"/>
                    <a:pt x="185" y="674"/>
                    <a:pt x="185" y="675"/>
                  </a:cubicBezTo>
                  <a:cubicBezTo>
                    <a:pt x="182" y="704"/>
                    <a:pt x="169" y="731"/>
                    <a:pt x="171" y="761"/>
                  </a:cubicBezTo>
                  <a:cubicBezTo>
                    <a:pt x="172" y="801"/>
                    <a:pt x="188" y="839"/>
                    <a:pt x="195" y="875"/>
                  </a:cubicBezTo>
                  <a:cubicBezTo>
                    <a:pt x="232" y="860"/>
                    <a:pt x="272" y="848"/>
                    <a:pt x="314" y="837"/>
                  </a:cubicBezTo>
                  <a:cubicBezTo>
                    <a:pt x="306" y="792"/>
                    <a:pt x="297" y="749"/>
                    <a:pt x="294" y="700"/>
                  </a:cubicBezTo>
                  <a:cubicBezTo>
                    <a:pt x="256" y="692"/>
                    <a:pt x="219" y="683"/>
                    <a:pt x="185" y="672"/>
                  </a:cubicBezTo>
                  <a:close/>
                  <a:moveTo>
                    <a:pt x="1364" y="890"/>
                  </a:moveTo>
                  <a:cubicBezTo>
                    <a:pt x="1375" y="896"/>
                    <a:pt x="1385" y="902"/>
                    <a:pt x="1397" y="908"/>
                  </a:cubicBezTo>
                  <a:cubicBezTo>
                    <a:pt x="1411" y="900"/>
                    <a:pt x="1428" y="894"/>
                    <a:pt x="1441" y="885"/>
                  </a:cubicBezTo>
                  <a:cubicBezTo>
                    <a:pt x="1442" y="811"/>
                    <a:pt x="1435" y="747"/>
                    <a:pt x="1423" y="687"/>
                  </a:cubicBezTo>
                  <a:cubicBezTo>
                    <a:pt x="1415" y="684"/>
                    <a:pt x="1408" y="679"/>
                    <a:pt x="1398" y="676"/>
                  </a:cubicBezTo>
                  <a:cubicBezTo>
                    <a:pt x="1397" y="757"/>
                    <a:pt x="1382" y="826"/>
                    <a:pt x="1364" y="890"/>
                  </a:cubicBezTo>
                  <a:close/>
                  <a:moveTo>
                    <a:pt x="1127" y="716"/>
                  </a:moveTo>
                  <a:cubicBezTo>
                    <a:pt x="1127" y="713"/>
                    <a:pt x="1132" y="715"/>
                    <a:pt x="1134" y="715"/>
                  </a:cubicBezTo>
                  <a:cubicBezTo>
                    <a:pt x="1132" y="705"/>
                    <a:pt x="1131" y="694"/>
                    <a:pt x="1129" y="685"/>
                  </a:cubicBezTo>
                  <a:cubicBezTo>
                    <a:pt x="1128" y="694"/>
                    <a:pt x="1125" y="707"/>
                    <a:pt x="1127" y="716"/>
                  </a:cubicBezTo>
                  <a:close/>
                  <a:moveTo>
                    <a:pt x="1277" y="690"/>
                  </a:moveTo>
                  <a:cubicBezTo>
                    <a:pt x="1272" y="746"/>
                    <a:pt x="1263" y="798"/>
                    <a:pt x="1252" y="848"/>
                  </a:cubicBezTo>
                  <a:cubicBezTo>
                    <a:pt x="1275" y="855"/>
                    <a:pt x="1298" y="862"/>
                    <a:pt x="1319" y="871"/>
                  </a:cubicBezTo>
                  <a:cubicBezTo>
                    <a:pt x="1316" y="804"/>
                    <a:pt x="1310" y="740"/>
                    <a:pt x="1295" y="685"/>
                  </a:cubicBezTo>
                  <a:cubicBezTo>
                    <a:pt x="1289" y="687"/>
                    <a:pt x="1283" y="688"/>
                    <a:pt x="1277" y="690"/>
                  </a:cubicBezTo>
                  <a:close/>
                  <a:moveTo>
                    <a:pt x="1443" y="884"/>
                  </a:moveTo>
                  <a:cubicBezTo>
                    <a:pt x="1447" y="884"/>
                    <a:pt x="1454" y="877"/>
                    <a:pt x="1459" y="875"/>
                  </a:cubicBezTo>
                  <a:cubicBezTo>
                    <a:pt x="1470" y="828"/>
                    <a:pt x="1478" y="779"/>
                    <a:pt x="1480" y="723"/>
                  </a:cubicBezTo>
                  <a:cubicBezTo>
                    <a:pt x="1465" y="709"/>
                    <a:pt x="1446" y="699"/>
                    <a:pt x="1426" y="689"/>
                  </a:cubicBezTo>
                  <a:cubicBezTo>
                    <a:pt x="1437" y="748"/>
                    <a:pt x="1446" y="814"/>
                    <a:pt x="1443" y="884"/>
                  </a:cubicBezTo>
                  <a:close/>
                  <a:moveTo>
                    <a:pt x="1136" y="718"/>
                  </a:moveTo>
                  <a:cubicBezTo>
                    <a:pt x="1142" y="751"/>
                    <a:pt x="1146" y="785"/>
                    <a:pt x="1148" y="822"/>
                  </a:cubicBezTo>
                  <a:cubicBezTo>
                    <a:pt x="1182" y="830"/>
                    <a:pt x="1216" y="838"/>
                    <a:pt x="1249" y="847"/>
                  </a:cubicBezTo>
                  <a:cubicBezTo>
                    <a:pt x="1260" y="798"/>
                    <a:pt x="1269" y="747"/>
                    <a:pt x="1274" y="691"/>
                  </a:cubicBezTo>
                  <a:cubicBezTo>
                    <a:pt x="1273" y="691"/>
                    <a:pt x="1272" y="691"/>
                    <a:pt x="1272" y="691"/>
                  </a:cubicBezTo>
                  <a:cubicBezTo>
                    <a:pt x="1229" y="702"/>
                    <a:pt x="1181" y="708"/>
                    <a:pt x="1136" y="718"/>
                  </a:cubicBezTo>
                  <a:close/>
                  <a:moveTo>
                    <a:pt x="317" y="834"/>
                  </a:moveTo>
                  <a:cubicBezTo>
                    <a:pt x="320" y="790"/>
                    <a:pt x="325" y="747"/>
                    <a:pt x="332" y="707"/>
                  </a:cubicBezTo>
                  <a:cubicBezTo>
                    <a:pt x="319" y="706"/>
                    <a:pt x="307" y="703"/>
                    <a:pt x="295" y="700"/>
                  </a:cubicBezTo>
                  <a:cubicBezTo>
                    <a:pt x="301" y="747"/>
                    <a:pt x="306" y="792"/>
                    <a:pt x="317" y="834"/>
                  </a:cubicBezTo>
                  <a:close/>
                  <a:moveTo>
                    <a:pt x="334" y="708"/>
                  </a:moveTo>
                  <a:cubicBezTo>
                    <a:pt x="329" y="749"/>
                    <a:pt x="320" y="792"/>
                    <a:pt x="320" y="836"/>
                  </a:cubicBezTo>
                  <a:cubicBezTo>
                    <a:pt x="364" y="824"/>
                    <a:pt x="411" y="815"/>
                    <a:pt x="460" y="809"/>
                  </a:cubicBezTo>
                  <a:cubicBezTo>
                    <a:pt x="456" y="781"/>
                    <a:pt x="452" y="754"/>
                    <a:pt x="450" y="724"/>
                  </a:cubicBezTo>
                  <a:cubicBezTo>
                    <a:pt x="410" y="721"/>
                    <a:pt x="372" y="714"/>
                    <a:pt x="334" y="708"/>
                  </a:cubicBezTo>
                  <a:close/>
                  <a:moveTo>
                    <a:pt x="12" y="759"/>
                  </a:moveTo>
                  <a:cubicBezTo>
                    <a:pt x="10" y="769"/>
                    <a:pt x="13" y="784"/>
                    <a:pt x="14" y="796"/>
                  </a:cubicBezTo>
                  <a:cubicBezTo>
                    <a:pt x="15" y="809"/>
                    <a:pt x="15" y="823"/>
                    <a:pt x="18" y="833"/>
                  </a:cubicBezTo>
                  <a:cubicBezTo>
                    <a:pt x="21" y="843"/>
                    <a:pt x="38" y="854"/>
                    <a:pt x="45" y="860"/>
                  </a:cubicBezTo>
                  <a:cubicBezTo>
                    <a:pt x="48" y="862"/>
                    <a:pt x="50" y="867"/>
                    <a:pt x="54" y="865"/>
                  </a:cubicBezTo>
                  <a:cubicBezTo>
                    <a:pt x="52" y="809"/>
                    <a:pt x="59" y="757"/>
                    <a:pt x="63" y="710"/>
                  </a:cubicBezTo>
                  <a:cubicBezTo>
                    <a:pt x="63" y="709"/>
                    <a:pt x="63" y="709"/>
                    <a:pt x="62" y="709"/>
                  </a:cubicBezTo>
                  <a:cubicBezTo>
                    <a:pt x="50" y="719"/>
                    <a:pt x="16" y="741"/>
                    <a:pt x="12" y="759"/>
                  </a:cubicBezTo>
                  <a:close/>
                  <a:moveTo>
                    <a:pt x="1134" y="718"/>
                  </a:moveTo>
                  <a:cubicBezTo>
                    <a:pt x="1133" y="716"/>
                    <a:pt x="1129" y="719"/>
                    <a:pt x="1126" y="718"/>
                  </a:cubicBezTo>
                  <a:cubicBezTo>
                    <a:pt x="1122" y="751"/>
                    <a:pt x="1118" y="785"/>
                    <a:pt x="1112" y="816"/>
                  </a:cubicBezTo>
                  <a:cubicBezTo>
                    <a:pt x="1124" y="818"/>
                    <a:pt x="1134" y="821"/>
                    <a:pt x="1146" y="822"/>
                  </a:cubicBezTo>
                  <a:cubicBezTo>
                    <a:pt x="1143" y="787"/>
                    <a:pt x="1139" y="752"/>
                    <a:pt x="1134" y="718"/>
                  </a:cubicBezTo>
                  <a:close/>
                  <a:moveTo>
                    <a:pt x="961" y="735"/>
                  </a:moveTo>
                  <a:cubicBezTo>
                    <a:pt x="960" y="755"/>
                    <a:pt x="958" y="775"/>
                    <a:pt x="956" y="795"/>
                  </a:cubicBezTo>
                  <a:cubicBezTo>
                    <a:pt x="1009" y="801"/>
                    <a:pt x="1060" y="807"/>
                    <a:pt x="1110" y="815"/>
                  </a:cubicBezTo>
                  <a:cubicBezTo>
                    <a:pt x="1113" y="784"/>
                    <a:pt x="1123" y="748"/>
                    <a:pt x="1121" y="719"/>
                  </a:cubicBezTo>
                  <a:cubicBezTo>
                    <a:pt x="1070" y="726"/>
                    <a:pt x="1016" y="732"/>
                    <a:pt x="961" y="735"/>
                  </a:cubicBezTo>
                  <a:close/>
                  <a:moveTo>
                    <a:pt x="1462" y="872"/>
                  </a:moveTo>
                  <a:cubicBezTo>
                    <a:pt x="1480" y="862"/>
                    <a:pt x="1495" y="848"/>
                    <a:pt x="1507" y="832"/>
                  </a:cubicBezTo>
                  <a:cubicBezTo>
                    <a:pt x="1507" y="814"/>
                    <a:pt x="1508" y="802"/>
                    <a:pt x="1507" y="786"/>
                  </a:cubicBezTo>
                  <a:cubicBezTo>
                    <a:pt x="1506" y="773"/>
                    <a:pt x="1508" y="759"/>
                    <a:pt x="1506" y="750"/>
                  </a:cubicBezTo>
                  <a:cubicBezTo>
                    <a:pt x="1503" y="738"/>
                    <a:pt x="1488" y="733"/>
                    <a:pt x="1482" y="724"/>
                  </a:cubicBezTo>
                  <a:cubicBezTo>
                    <a:pt x="1481" y="779"/>
                    <a:pt x="1472" y="827"/>
                    <a:pt x="1462" y="872"/>
                  </a:cubicBezTo>
                  <a:close/>
                  <a:moveTo>
                    <a:pt x="462" y="808"/>
                  </a:moveTo>
                  <a:cubicBezTo>
                    <a:pt x="479" y="806"/>
                    <a:pt x="496" y="804"/>
                    <a:pt x="512" y="801"/>
                  </a:cubicBezTo>
                  <a:cubicBezTo>
                    <a:pt x="515" y="778"/>
                    <a:pt x="516" y="755"/>
                    <a:pt x="518" y="732"/>
                  </a:cubicBezTo>
                  <a:cubicBezTo>
                    <a:pt x="496" y="729"/>
                    <a:pt x="474" y="727"/>
                    <a:pt x="452" y="725"/>
                  </a:cubicBezTo>
                  <a:cubicBezTo>
                    <a:pt x="455" y="753"/>
                    <a:pt x="458" y="780"/>
                    <a:pt x="462" y="808"/>
                  </a:cubicBezTo>
                  <a:close/>
                  <a:moveTo>
                    <a:pt x="56" y="868"/>
                  </a:moveTo>
                  <a:cubicBezTo>
                    <a:pt x="66" y="877"/>
                    <a:pt x="79" y="884"/>
                    <a:pt x="92" y="890"/>
                  </a:cubicBezTo>
                  <a:cubicBezTo>
                    <a:pt x="79" y="840"/>
                    <a:pt x="69" y="787"/>
                    <a:pt x="64" y="728"/>
                  </a:cubicBezTo>
                  <a:cubicBezTo>
                    <a:pt x="58" y="772"/>
                    <a:pt x="55" y="818"/>
                    <a:pt x="56" y="868"/>
                  </a:cubicBezTo>
                  <a:close/>
                  <a:moveTo>
                    <a:pt x="522" y="732"/>
                  </a:moveTo>
                  <a:cubicBezTo>
                    <a:pt x="518" y="753"/>
                    <a:pt x="518" y="778"/>
                    <a:pt x="515" y="801"/>
                  </a:cubicBezTo>
                  <a:cubicBezTo>
                    <a:pt x="549" y="797"/>
                    <a:pt x="584" y="794"/>
                    <a:pt x="619" y="791"/>
                  </a:cubicBezTo>
                  <a:cubicBezTo>
                    <a:pt x="619" y="773"/>
                    <a:pt x="617" y="756"/>
                    <a:pt x="616" y="739"/>
                  </a:cubicBezTo>
                  <a:cubicBezTo>
                    <a:pt x="585" y="736"/>
                    <a:pt x="553" y="735"/>
                    <a:pt x="522" y="732"/>
                  </a:cubicBezTo>
                  <a:close/>
                  <a:moveTo>
                    <a:pt x="8" y="761"/>
                  </a:moveTo>
                  <a:cubicBezTo>
                    <a:pt x="10" y="754"/>
                    <a:pt x="10" y="740"/>
                    <a:pt x="8" y="733"/>
                  </a:cubicBezTo>
                  <a:cubicBezTo>
                    <a:pt x="10" y="743"/>
                    <a:pt x="6" y="753"/>
                    <a:pt x="8" y="761"/>
                  </a:cubicBezTo>
                  <a:close/>
                  <a:moveTo>
                    <a:pt x="942" y="737"/>
                  </a:moveTo>
                  <a:cubicBezTo>
                    <a:pt x="943" y="757"/>
                    <a:pt x="945" y="775"/>
                    <a:pt x="945" y="795"/>
                  </a:cubicBezTo>
                  <a:cubicBezTo>
                    <a:pt x="948" y="795"/>
                    <a:pt x="950" y="795"/>
                    <a:pt x="953" y="795"/>
                  </a:cubicBezTo>
                  <a:cubicBezTo>
                    <a:pt x="956" y="776"/>
                    <a:pt x="957" y="756"/>
                    <a:pt x="958" y="736"/>
                  </a:cubicBezTo>
                  <a:cubicBezTo>
                    <a:pt x="953" y="736"/>
                    <a:pt x="946" y="735"/>
                    <a:pt x="942" y="737"/>
                  </a:cubicBezTo>
                  <a:close/>
                  <a:moveTo>
                    <a:pt x="790" y="742"/>
                  </a:moveTo>
                  <a:cubicBezTo>
                    <a:pt x="790" y="757"/>
                    <a:pt x="790" y="772"/>
                    <a:pt x="790" y="788"/>
                  </a:cubicBezTo>
                  <a:cubicBezTo>
                    <a:pt x="843" y="788"/>
                    <a:pt x="892" y="791"/>
                    <a:pt x="942" y="794"/>
                  </a:cubicBezTo>
                  <a:cubicBezTo>
                    <a:pt x="940" y="776"/>
                    <a:pt x="940" y="755"/>
                    <a:pt x="938" y="737"/>
                  </a:cubicBezTo>
                  <a:cubicBezTo>
                    <a:pt x="889" y="739"/>
                    <a:pt x="841" y="742"/>
                    <a:pt x="790" y="742"/>
                  </a:cubicBezTo>
                  <a:close/>
                  <a:moveTo>
                    <a:pt x="621" y="739"/>
                  </a:moveTo>
                  <a:cubicBezTo>
                    <a:pt x="619" y="755"/>
                    <a:pt x="623" y="774"/>
                    <a:pt x="623" y="791"/>
                  </a:cubicBezTo>
                  <a:cubicBezTo>
                    <a:pt x="657" y="790"/>
                    <a:pt x="691" y="788"/>
                    <a:pt x="726" y="788"/>
                  </a:cubicBezTo>
                  <a:cubicBezTo>
                    <a:pt x="726" y="772"/>
                    <a:pt x="726" y="757"/>
                    <a:pt x="726" y="742"/>
                  </a:cubicBezTo>
                  <a:cubicBezTo>
                    <a:pt x="690" y="742"/>
                    <a:pt x="656" y="740"/>
                    <a:pt x="621" y="739"/>
                  </a:cubicBezTo>
                  <a:close/>
                  <a:moveTo>
                    <a:pt x="729" y="742"/>
                  </a:moveTo>
                  <a:cubicBezTo>
                    <a:pt x="729" y="757"/>
                    <a:pt x="729" y="772"/>
                    <a:pt x="729" y="788"/>
                  </a:cubicBezTo>
                  <a:cubicBezTo>
                    <a:pt x="749" y="788"/>
                    <a:pt x="768" y="788"/>
                    <a:pt x="787" y="788"/>
                  </a:cubicBezTo>
                  <a:cubicBezTo>
                    <a:pt x="788" y="773"/>
                    <a:pt x="788" y="757"/>
                    <a:pt x="788" y="742"/>
                  </a:cubicBezTo>
                  <a:cubicBezTo>
                    <a:pt x="768" y="742"/>
                    <a:pt x="749" y="742"/>
                    <a:pt x="729" y="742"/>
                  </a:cubicBezTo>
                  <a:close/>
                  <a:moveTo>
                    <a:pt x="1508" y="753"/>
                  </a:moveTo>
                  <a:cubicBezTo>
                    <a:pt x="1508" y="753"/>
                    <a:pt x="1509" y="754"/>
                    <a:pt x="1508" y="753"/>
                  </a:cubicBezTo>
                  <a:close/>
                  <a:moveTo>
                    <a:pt x="1511" y="827"/>
                  </a:moveTo>
                  <a:cubicBezTo>
                    <a:pt x="1520" y="808"/>
                    <a:pt x="1524" y="768"/>
                    <a:pt x="1509" y="754"/>
                  </a:cubicBezTo>
                  <a:cubicBezTo>
                    <a:pt x="1510" y="778"/>
                    <a:pt x="1509" y="804"/>
                    <a:pt x="1511" y="827"/>
                  </a:cubicBezTo>
                  <a:close/>
                  <a:moveTo>
                    <a:pt x="15" y="828"/>
                  </a:moveTo>
                  <a:cubicBezTo>
                    <a:pt x="12" y="808"/>
                    <a:pt x="12" y="784"/>
                    <a:pt x="8" y="765"/>
                  </a:cubicBezTo>
                  <a:cubicBezTo>
                    <a:pt x="6" y="784"/>
                    <a:pt x="4" y="816"/>
                    <a:pt x="15" y="828"/>
                  </a:cubicBezTo>
                  <a:close/>
                  <a:moveTo>
                    <a:pt x="162" y="890"/>
                  </a:moveTo>
                  <a:cubicBezTo>
                    <a:pt x="171" y="884"/>
                    <a:pt x="184" y="881"/>
                    <a:pt x="193" y="875"/>
                  </a:cubicBezTo>
                  <a:cubicBezTo>
                    <a:pt x="182" y="842"/>
                    <a:pt x="176" y="805"/>
                    <a:pt x="169" y="768"/>
                  </a:cubicBezTo>
                  <a:cubicBezTo>
                    <a:pt x="165" y="806"/>
                    <a:pt x="159" y="852"/>
                    <a:pt x="162" y="890"/>
                  </a:cubicBezTo>
                  <a:close/>
                  <a:moveTo>
                    <a:pt x="5" y="797"/>
                  </a:moveTo>
                  <a:cubicBezTo>
                    <a:pt x="5" y="793"/>
                    <a:pt x="5" y="784"/>
                    <a:pt x="4" y="780"/>
                  </a:cubicBezTo>
                  <a:cubicBezTo>
                    <a:pt x="2" y="787"/>
                    <a:pt x="4" y="811"/>
                    <a:pt x="5" y="797"/>
                  </a:cubicBezTo>
                  <a:close/>
                  <a:moveTo>
                    <a:pt x="624" y="794"/>
                  </a:moveTo>
                  <a:cubicBezTo>
                    <a:pt x="627" y="863"/>
                    <a:pt x="635" y="934"/>
                    <a:pt x="643" y="1001"/>
                  </a:cubicBezTo>
                  <a:cubicBezTo>
                    <a:pt x="670" y="999"/>
                    <a:pt x="698" y="998"/>
                    <a:pt x="726" y="997"/>
                  </a:cubicBezTo>
                  <a:cubicBezTo>
                    <a:pt x="726" y="928"/>
                    <a:pt x="725" y="858"/>
                    <a:pt x="726" y="791"/>
                  </a:cubicBezTo>
                  <a:cubicBezTo>
                    <a:pt x="694" y="790"/>
                    <a:pt x="656" y="792"/>
                    <a:pt x="624" y="794"/>
                  </a:cubicBezTo>
                  <a:close/>
                  <a:moveTo>
                    <a:pt x="729" y="792"/>
                  </a:moveTo>
                  <a:cubicBezTo>
                    <a:pt x="727" y="859"/>
                    <a:pt x="729" y="929"/>
                    <a:pt x="728" y="997"/>
                  </a:cubicBezTo>
                  <a:cubicBezTo>
                    <a:pt x="747" y="997"/>
                    <a:pt x="765" y="997"/>
                    <a:pt x="783" y="997"/>
                  </a:cubicBezTo>
                  <a:cubicBezTo>
                    <a:pt x="785" y="929"/>
                    <a:pt x="787" y="860"/>
                    <a:pt x="787" y="790"/>
                  </a:cubicBezTo>
                  <a:cubicBezTo>
                    <a:pt x="768" y="790"/>
                    <a:pt x="749" y="790"/>
                    <a:pt x="730" y="790"/>
                  </a:cubicBezTo>
                  <a:cubicBezTo>
                    <a:pt x="729" y="790"/>
                    <a:pt x="729" y="791"/>
                    <a:pt x="729" y="792"/>
                  </a:cubicBezTo>
                  <a:close/>
                  <a:moveTo>
                    <a:pt x="790" y="792"/>
                  </a:moveTo>
                  <a:cubicBezTo>
                    <a:pt x="789" y="861"/>
                    <a:pt x="788" y="929"/>
                    <a:pt x="786" y="997"/>
                  </a:cubicBezTo>
                  <a:cubicBezTo>
                    <a:pt x="834" y="997"/>
                    <a:pt x="881" y="1003"/>
                    <a:pt x="927" y="998"/>
                  </a:cubicBezTo>
                  <a:cubicBezTo>
                    <a:pt x="937" y="935"/>
                    <a:pt x="950" y="870"/>
                    <a:pt x="942" y="797"/>
                  </a:cubicBezTo>
                  <a:cubicBezTo>
                    <a:pt x="894" y="792"/>
                    <a:pt x="842" y="791"/>
                    <a:pt x="791" y="790"/>
                  </a:cubicBezTo>
                  <a:cubicBezTo>
                    <a:pt x="790" y="790"/>
                    <a:pt x="790" y="791"/>
                    <a:pt x="790" y="792"/>
                  </a:cubicBezTo>
                  <a:close/>
                  <a:moveTo>
                    <a:pt x="1521" y="796"/>
                  </a:moveTo>
                  <a:cubicBezTo>
                    <a:pt x="1521" y="795"/>
                    <a:pt x="1522" y="788"/>
                    <a:pt x="1520" y="791"/>
                  </a:cubicBezTo>
                  <a:cubicBezTo>
                    <a:pt x="1520" y="793"/>
                    <a:pt x="1520" y="799"/>
                    <a:pt x="1521" y="796"/>
                  </a:cubicBezTo>
                  <a:close/>
                  <a:moveTo>
                    <a:pt x="515" y="804"/>
                  </a:moveTo>
                  <a:cubicBezTo>
                    <a:pt x="511" y="864"/>
                    <a:pt x="510" y="926"/>
                    <a:pt x="510" y="991"/>
                  </a:cubicBezTo>
                  <a:cubicBezTo>
                    <a:pt x="552" y="995"/>
                    <a:pt x="598" y="999"/>
                    <a:pt x="640" y="1000"/>
                  </a:cubicBezTo>
                  <a:cubicBezTo>
                    <a:pt x="631" y="934"/>
                    <a:pt x="624" y="865"/>
                    <a:pt x="620" y="794"/>
                  </a:cubicBezTo>
                  <a:cubicBezTo>
                    <a:pt x="584" y="797"/>
                    <a:pt x="549" y="799"/>
                    <a:pt x="515" y="804"/>
                  </a:cubicBezTo>
                  <a:close/>
                  <a:moveTo>
                    <a:pt x="948" y="845"/>
                  </a:moveTo>
                  <a:cubicBezTo>
                    <a:pt x="950" y="830"/>
                    <a:pt x="952" y="814"/>
                    <a:pt x="953" y="798"/>
                  </a:cubicBezTo>
                  <a:cubicBezTo>
                    <a:pt x="950" y="798"/>
                    <a:pt x="949" y="797"/>
                    <a:pt x="945" y="797"/>
                  </a:cubicBezTo>
                  <a:cubicBezTo>
                    <a:pt x="947" y="812"/>
                    <a:pt x="946" y="830"/>
                    <a:pt x="948" y="845"/>
                  </a:cubicBezTo>
                  <a:close/>
                  <a:moveTo>
                    <a:pt x="950" y="997"/>
                  </a:moveTo>
                  <a:cubicBezTo>
                    <a:pt x="991" y="993"/>
                    <a:pt x="1030" y="989"/>
                    <a:pt x="1070" y="985"/>
                  </a:cubicBezTo>
                  <a:cubicBezTo>
                    <a:pt x="1087" y="933"/>
                    <a:pt x="1099" y="877"/>
                    <a:pt x="1110" y="818"/>
                  </a:cubicBezTo>
                  <a:cubicBezTo>
                    <a:pt x="1061" y="809"/>
                    <a:pt x="1009" y="803"/>
                    <a:pt x="957" y="798"/>
                  </a:cubicBezTo>
                  <a:cubicBezTo>
                    <a:pt x="944" y="857"/>
                    <a:pt x="952" y="927"/>
                    <a:pt x="950" y="997"/>
                  </a:cubicBezTo>
                  <a:close/>
                  <a:moveTo>
                    <a:pt x="462" y="811"/>
                  </a:moveTo>
                  <a:cubicBezTo>
                    <a:pt x="470" y="866"/>
                    <a:pt x="483" y="925"/>
                    <a:pt x="495" y="975"/>
                  </a:cubicBezTo>
                  <a:cubicBezTo>
                    <a:pt x="497" y="982"/>
                    <a:pt x="496" y="993"/>
                    <a:pt x="508" y="991"/>
                  </a:cubicBezTo>
                  <a:cubicBezTo>
                    <a:pt x="507" y="935"/>
                    <a:pt x="508" y="873"/>
                    <a:pt x="511" y="820"/>
                  </a:cubicBezTo>
                  <a:cubicBezTo>
                    <a:pt x="512" y="816"/>
                    <a:pt x="515" y="807"/>
                    <a:pt x="510" y="804"/>
                  </a:cubicBezTo>
                  <a:cubicBezTo>
                    <a:pt x="494" y="807"/>
                    <a:pt x="477" y="808"/>
                    <a:pt x="462" y="811"/>
                  </a:cubicBezTo>
                  <a:close/>
                  <a:moveTo>
                    <a:pt x="318" y="839"/>
                  </a:moveTo>
                  <a:cubicBezTo>
                    <a:pt x="326" y="887"/>
                    <a:pt x="341" y="928"/>
                    <a:pt x="354" y="970"/>
                  </a:cubicBezTo>
                  <a:cubicBezTo>
                    <a:pt x="400" y="977"/>
                    <a:pt x="448" y="987"/>
                    <a:pt x="496" y="988"/>
                  </a:cubicBezTo>
                  <a:cubicBezTo>
                    <a:pt x="480" y="933"/>
                    <a:pt x="470" y="871"/>
                    <a:pt x="459" y="811"/>
                  </a:cubicBezTo>
                  <a:cubicBezTo>
                    <a:pt x="411" y="819"/>
                    <a:pt x="363" y="827"/>
                    <a:pt x="318" y="839"/>
                  </a:cubicBezTo>
                  <a:close/>
                  <a:moveTo>
                    <a:pt x="1113" y="819"/>
                  </a:moveTo>
                  <a:cubicBezTo>
                    <a:pt x="1113" y="819"/>
                    <a:pt x="1113" y="818"/>
                    <a:pt x="1112" y="818"/>
                  </a:cubicBezTo>
                  <a:cubicBezTo>
                    <a:pt x="1102" y="876"/>
                    <a:pt x="1089" y="932"/>
                    <a:pt x="1074" y="984"/>
                  </a:cubicBezTo>
                  <a:cubicBezTo>
                    <a:pt x="1100" y="981"/>
                    <a:pt x="1126" y="978"/>
                    <a:pt x="1151" y="973"/>
                  </a:cubicBezTo>
                  <a:cubicBezTo>
                    <a:pt x="1151" y="922"/>
                    <a:pt x="1149" y="873"/>
                    <a:pt x="1146" y="825"/>
                  </a:cubicBezTo>
                  <a:cubicBezTo>
                    <a:pt x="1135" y="823"/>
                    <a:pt x="1125" y="820"/>
                    <a:pt x="1113" y="819"/>
                  </a:cubicBezTo>
                  <a:close/>
                  <a:moveTo>
                    <a:pt x="46" y="1018"/>
                  </a:moveTo>
                  <a:cubicBezTo>
                    <a:pt x="45" y="1002"/>
                    <a:pt x="48" y="990"/>
                    <a:pt x="54" y="980"/>
                  </a:cubicBezTo>
                  <a:cubicBezTo>
                    <a:pt x="37" y="936"/>
                    <a:pt x="24" y="889"/>
                    <a:pt x="17" y="837"/>
                  </a:cubicBezTo>
                  <a:cubicBezTo>
                    <a:pt x="13" y="832"/>
                    <a:pt x="11" y="826"/>
                    <a:pt x="7" y="821"/>
                  </a:cubicBezTo>
                  <a:cubicBezTo>
                    <a:pt x="12" y="895"/>
                    <a:pt x="24" y="961"/>
                    <a:pt x="46" y="1018"/>
                  </a:cubicBezTo>
                  <a:close/>
                  <a:moveTo>
                    <a:pt x="1507" y="887"/>
                  </a:moveTo>
                  <a:cubicBezTo>
                    <a:pt x="1509" y="865"/>
                    <a:pt x="1516" y="844"/>
                    <a:pt x="1515" y="823"/>
                  </a:cubicBezTo>
                  <a:cubicBezTo>
                    <a:pt x="1506" y="838"/>
                    <a:pt x="1508" y="868"/>
                    <a:pt x="1507" y="887"/>
                  </a:cubicBezTo>
                  <a:close/>
                  <a:moveTo>
                    <a:pt x="1149" y="826"/>
                  </a:moveTo>
                  <a:cubicBezTo>
                    <a:pt x="1152" y="873"/>
                    <a:pt x="1154" y="922"/>
                    <a:pt x="1154" y="973"/>
                  </a:cubicBezTo>
                  <a:cubicBezTo>
                    <a:pt x="1174" y="969"/>
                    <a:pt x="1195" y="965"/>
                    <a:pt x="1215" y="961"/>
                  </a:cubicBezTo>
                  <a:cubicBezTo>
                    <a:pt x="1227" y="925"/>
                    <a:pt x="1240" y="889"/>
                    <a:pt x="1248" y="849"/>
                  </a:cubicBezTo>
                  <a:cubicBezTo>
                    <a:pt x="1215" y="841"/>
                    <a:pt x="1184" y="832"/>
                    <a:pt x="1149" y="826"/>
                  </a:cubicBezTo>
                  <a:close/>
                  <a:moveTo>
                    <a:pt x="1461" y="878"/>
                  </a:moveTo>
                  <a:cubicBezTo>
                    <a:pt x="1455" y="899"/>
                    <a:pt x="1449" y="921"/>
                    <a:pt x="1442" y="941"/>
                  </a:cubicBezTo>
                  <a:cubicBezTo>
                    <a:pt x="1456" y="956"/>
                    <a:pt x="1469" y="972"/>
                    <a:pt x="1476" y="993"/>
                  </a:cubicBezTo>
                  <a:cubicBezTo>
                    <a:pt x="1493" y="949"/>
                    <a:pt x="1507" y="896"/>
                    <a:pt x="1506" y="837"/>
                  </a:cubicBezTo>
                  <a:cubicBezTo>
                    <a:pt x="1495" y="854"/>
                    <a:pt x="1476" y="865"/>
                    <a:pt x="1461" y="878"/>
                  </a:cubicBezTo>
                  <a:close/>
                  <a:moveTo>
                    <a:pt x="196" y="877"/>
                  </a:moveTo>
                  <a:cubicBezTo>
                    <a:pt x="201" y="898"/>
                    <a:pt x="208" y="918"/>
                    <a:pt x="215" y="938"/>
                  </a:cubicBezTo>
                  <a:cubicBezTo>
                    <a:pt x="247" y="946"/>
                    <a:pt x="278" y="956"/>
                    <a:pt x="313" y="961"/>
                  </a:cubicBezTo>
                  <a:cubicBezTo>
                    <a:pt x="311" y="919"/>
                    <a:pt x="316" y="878"/>
                    <a:pt x="315" y="839"/>
                  </a:cubicBezTo>
                  <a:cubicBezTo>
                    <a:pt x="314" y="839"/>
                    <a:pt x="313" y="839"/>
                    <a:pt x="313" y="839"/>
                  </a:cubicBezTo>
                  <a:cubicBezTo>
                    <a:pt x="272" y="850"/>
                    <a:pt x="233" y="863"/>
                    <a:pt x="196" y="877"/>
                  </a:cubicBezTo>
                  <a:close/>
                  <a:moveTo>
                    <a:pt x="55" y="977"/>
                  </a:moveTo>
                  <a:cubicBezTo>
                    <a:pt x="56" y="970"/>
                    <a:pt x="61" y="968"/>
                    <a:pt x="63" y="962"/>
                  </a:cubicBezTo>
                  <a:cubicBezTo>
                    <a:pt x="57" y="935"/>
                    <a:pt x="56" y="902"/>
                    <a:pt x="54" y="871"/>
                  </a:cubicBezTo>
                  <a:cubicBezTo>
                    <a:pt x="42" y="861"/>
                    <a:pt x="30" y="852"/>
                    <a:pt x="20" y="840"/>
                  </a:cubicBezTo>
                  <a:cubicBezTo>
                    <a:pt x="27" y="890"/>
                    <a:pt x="39" y="936"/>
                    <a:pt x="55" y="977"/>
                  </a:cubicBezTo>
                  <a:close/>
                  <a:moveTo>
                    <a:pt x="1251" y="851"/>
                  </a:moveTo>
                  <a:cubicBezTo>
                    <a:pt x="1241" y="889"/>
                    <a:pt x="1230" y="925"/>
                    <a:pt x="1218" y="960"/>
                  </a:cubicBezTo>
                  <a:cubicBezTo>
                    <a:pt x="1253" y="953"/>
                    <a:pt x="1288" y="945"/>
                    <a:pt x="1320" y="935"/>
                  </a:cubicBezTo>
                  <a:cubicBezTo>
                    <a:pt x="1320" y="914"/>
                    <a:pt x="1320" y="893"/>
                    <a:pt x="1319" y="873"/>
                  </a:cubicBezTo>
                  <a:cubicBezTo>
                    <a:pt x="1296" y="866"/>
                    <a:pt x="1275" y="857"/>
                    <a:pt x="1251" y="851"/>
                  </a:cubicBezTo>
                  <a:close/>
                  <a:moveTo>
                    <a:pt x="316" y="962"/>
                  </a:moveTo>
                  <a:cubicBezTo>
                    <a:pt x="327" y="965"/>
                    <a:pt x="339" y="967"/>
                    <a:pt x="351" y="969"/>
                  </a:cubicBezTo>
                  <a:cubicBezTo>
                    <a:pt x="338" y="932"/>
                    <a:pt x="328" y="893"/>
                    <a:pt x="318" y="853"/>
                  </a:cubicBezTo>
                  <a:cubicBezTo>
                    <a:pt x="316" y="889"/>
                    <a:pt x="315" y="925"/>
                    <a:pt x="316" y="962"/>
                  </a:cubicBezTo>
                  <a:close/>
                  <a:moveTo>
                    <a:pt x="65" y="959"/>
                  </a:moveTo>
                  <a:cubicBezTo>
                    <a:pt x="75" y="948"/>
                    <a:pt x="90" y="935"/>
                    <a:pt x="102" y="923"/>
                  </a:cubicBezTo>
                  <a:cubicBezTo>
                    <a:pt x="99" y="914"/>
                    <a:pt x="96" y="904"/>
                    <a:pt x="94" y="894"/>
                  </a:cubicBezTo>
                  <a:cubicBezTo>
                    <a:pt x="80" y="889"/>
                    <a:pt x="69" y="880"/>
                    <a:pt x="56" y="873"/>
                  </a:cubicBezTo>
                  <a:cubicBezTo>
                    <a:pt x="59" y="902"/>
                    <a:pt x="60" y="932"/>
                    <a:pt x="65" y="959"/>
                  </a:cubicBezTo>
                  <a:close/>
                  <a:moveTo>
                    <a:pt x="1322" y="934"/>
                  </a:moveTo>
                  <a:cubicBezTo>
                    <a:pt x="1332" y="932"/>
                    <a:pt x="1340" y="928"/>
                    <a:pt x="1350" y="925"/>
                  </a:cubicBezTo>
                  <a:cubicBezTo>
                    <a:pt x="1354" y="914"/>
                    <a:pt x="1357" y="903"/>
                    <a:pt x="1360" y="891"/>
                  </a:cubicBezTo>
                  <a:cubicBezTo>
                    <a:pt x="1347" y="886"/>
                    <a:pt x="1335" y="880"/>
                    <a:pt x="1322" y="875"/>
                  </a:cubicBezTo>
                  <a:cubicBezTo>
                    <a:pt x="1323" y="895"/>
                    <a:pt x="1323" y="913"/>
                    <a:pt x="1322" y="934"/>
                  </a:cubicBezTo>
                  <a:close/>
                  <a:moveTo>
                    <a:pt x="194" y="879"/>
                  </a:moveTo>
                  <a:cubicBezTo>
                    <a:pt x="181" y="882"/>
                    <a:pt x="173" y="889"/>
                    <a:pt x="161" y="892"/>
                  </a:cubicBezTo>
                  <a:cubicBezTo>
                    <a:pt x="161" y="902"/>
                    <a:pt x="161" y="911"/>
                    <a:pt x="161" y="921"/>
                  </a:cubicBezTo>
                  <a:cubicBezTo>
                    <a:pt x="179" y="925"/>
                    <a:pt x="195" y="935"/>
                    <a:pt x="212" y="935"/>
                  </a:cubicBezTo>
                  <a:cubicBezTo>
                    <a:pt x="205" y="917"/>
                    <a:pt x="199" y="899"/>
                    <a:pt x="194" y="879"/>
                  </a:cubicBezTo>
                  <a:close/>
                  <a:moveTo>
                    <a:pt x="1457" y="881"/>
                  </a:moveTo>
                  <a:cubicBezTo>
                    <a:pt x="1457" y="880"/>
                    <a:pt x="1456" y="880"/>
                    <a:pt x="1455" y="880"/>
                  </a:cubicBezTo>
                  <a:cubicBezTo>
                    <a:pt x="1452" y="883"/>
                    <a:pt x="1447" y="885"/>
                    <a:pt x="1443" y="887"/>
                  </a:cubicBezTo>
                  <a:cubicBezTo>
                    <a:pt x="1443" y="905"/>
                    <a:pt x="1440" y="923"/>
                    <a:pt x="1441" y="937"/>
                  </a:cubicBezTo>
                  <a:cubicBezTo>
                    <a:pt x="1443" y="919"/>
                    <a:pt x="1456" y="899"/>
                    <a:pt x="1457" y="881"/>
                  </a:cubicBezTo>
                  <a:close/>
                  <a:moveTo>
                    <a:pt x="1505" y="889"/>
                  </a:moveTo>
                  <a:cubicBezTo>
                    <a:pt x="1506" y="893"/>
                    <a:pt x="1506" y="886"/>
                    <a:pt x="1505" y="889"/>
                  </a:cubicBezTo>
                  <a:close/>
                  <a:moveTo>
                    <a:pt x="1399" y="909"/>
                  </a:moveTo>
                  <a:cubicBezTo>
                    <a:pt x="1411" y="918"/>
                    <a:pt x="1425" y="927"/>
                    <a:pt x="1437" y="936"/>
                  </a:cubicBezTo>
                  <a:cubicBezTo>
                    <a:pt x="1438" y="922"/>
                    <a:pt x="1441" y="904"/>
                    <a:pt x="1439" y="889"/>
                  </a:cubicBezTo>
                  <a:cubicBezTo>
                    <a:pt x="1427" y="897"/>
                    <a:pt x="1413" y="903"/>
                    <a:pt x="1399" y="909"/>
                  </a:cubicBezTo>
                  <a:close/>
                  <a:moveTo>
                    <a:pt x="1354" y="924"/>
                  </a:moveTo>
                  <a:cubicBezTo>
                    <a:pt x="1366" y="919"/>
                    <a:pt x="1379" y="914"/>
                    <a:pt x="1392" y="910"/>
                  </a:cubicBezTo>
                  <a:cubicBezTo>
                    <a:pt x="1384" y="902"/>
                    <a:pt x="1373" y="898"/>
                    <a:pt x="1363" y="893"/>
                  </a:cubicBezTo>
                  <a:cubicBezTo>
                    <a:pt x="1360" y="903"/>
                    <a:pt x="1354" y="915"/>
                    <a:pt x="1354" y="924"/>
                  </a:cubicBezTo>
                  <a:close/>
                  <a:moveTo>
                    <a:pt x="131" y="910"/>
                  </a:moveTo>
                  <a:cubicBezTo>
                    <a:pt x="141" y="912"/>
                    <a:pt x="148" y="917"/>
                    <a:pt x="158" y="919"/>
                  </a:cubicBezTo>
                  <a:cubicBezTo>
                    <a:pt x="158" y="911"/>
                    <a:pt x="159" y="901"/>
                    <a:pt x="157" y="894"/>
                  </a:cubicBezTo>
                  <a:cubicBezTo>
                    <a:pt x="149" y="900"/>
                    <a:pt x="139" y="903"/>
                    <a:pt x="131" y="910"/>
                  </a:cubicBezTo>
                  <a:close/>
                  <a:moveTo>
                    <a:pt x="929" y="998"/>
                  </a:moveTo>
                  <a:cubicBezTo>
                    <a:pt x="936" y="999"/>
                    <a:pt x="939" y="996"/>
                    <a:pt x="945" y="997"/>
                  </a:cubicBezTo>
                  <a:cubicBezTo>
                    <a:pt x="947" y="964"/>
                    <a:pt x="945" y="928"/>
                    <a:pt x="944" y="895"/>
                  </a:cubicBezTo>
                  <a:cubicBezTo>
                    <a:pt x="941" y="931"/>
                    <a:pt x="935" y="964"/>
                    <a:pt x="929" y="998"/>
                  </a:cubicBezTo>
                  <a:close/>
                  <a:moveTo>
                    <a:pt x="98" y="897"/>
                  </a:moveTo>
                  <a:cubicBezTo>
                    <a:pt x="99" y="906"/>
                    <a:pt x="103" y="913"/>
                    <a:pt x="104" y="922"/>
                  </a:cubicBezTo>
                  <a:cubicBezTo>
                    <a:pt x="112" y="918"/>
                    <a:pt x="119" y="915"/>
                    <a:pt x="125" y="909"/>
                  </a:cubicBezTo>
                  <a:cubicBezTo>
                    <a:pt x="115" y="906"/>
                    <a:pt x="107" y="900"/>
                    <a:pt x="98" y="897"/>
                  </a:cubicBezTo>
                  <a:moveTo>
                    <a:pt x="98" y="897"/>
                  </a:moveTo>
                  <a:cubicBezTo>
                    <a:pt x="97" y="896"/>
                    <a:pt x="97" y="897"/>
                    <a:pt x="98" y="897"/>
                  </a:cubicBezTo>
                  <a:moveTo>
                    <a:pt x="128" y="911"/>
                  </a:moveTo>
                  <a:cubicBezTo>
                    <a:pt x="121" y="916"/>
                    <a:pt x="111" y="919"/>
                    <a:pt x="106" y="927"/>
                  </a:cubicBezTo>
                  <a:cubicBezTo>
                    <a:pt x="126" y="981"/>
                    <a:pt x="148" y="1032"/>
                    <a:pt x="176" y="1078"/>
                  </a:cubicBezTo>
                  <a:cubicBezTo>
                    <a:pt x="166" y="1030"/>
                    <a:pt x="160" y="978"/>
                    <a:pt x="158" y="922"/>
                  </a:cubicBezTo>
                  <a:cubicBezTo>
                    <a:pt x="148" y="919"/>
                    <a:pt x="138" y="915"/>
                    <a:pt x="128" y="911"/>
                  </a:cubicBezTo>
                  <a:close/>
                  <a:moveTo>
                    <a:pt x="1396" y="911"/>
                  </a:moveTo>
                  <a:cubicBezTo>
                    <a:pt x="1381" y="916"/>
                    <a:pt x="1367" y="923"/>
                    <a:pt x="1351" y="927"/>
                  </a:cubicBezTo>
                  <a:cubicBezTo>
                    <a:pt x="1341" y="957"/>
                    <a:pt x="1330" y="985"/>
                    <a:pt x="1317" y="1011"/>
                  </a:cubicBezTo>
                  <a:cubicBezTo>
                    <a:pt x="1313" y="1047"/>
                    <a:pt x="1308" y="1080"/>
                    <a:pt x="1301" y="1111"/>
                  </a:cubicBezTo>
                  <a:cubicBezTo>
                    <a:pt x="1314" y="1119"/>
                    <a:pt x="1324" y="1130"/>
                    <a:pt x="1336" y="1139"/>
                  </a:cubicBezTo>
                  <a:cubicBezTo>
                    <a:pt x="1376" y="1079"/>
                    <a:pt x="1414" y="1018"/>
                    <a:pt x="1437" y="941"/>
                  </a:cubicBezTo>
                  <a:cubicBezTo>
                    <a:pt x="1425" y="929"/>
                    <a:pt x="1410" y="920"/>
                    <a:pt x="1396" y="911"/>
                  </a:cubicBezTo>
                  <a:close/>
                  <a:moveTo>
                    <a:pt x="161" y="927"/>
                  </a:moveTo>
                  <a:cubicBezTo>
                    <a:pt x="163" y="985"/>
                    <a:pt x="170" y="1038"/>
                    <a:pt x="181" y="1087"/>
                  </a:cubicBezTo>
                  <a:cubicBezTo>
                    <a:pt x="190" y="1099"/>
                    <a:pt x="197" y="1113"/>
                    <a:pt x="206" y="1125"/>
                  </a:cubicBezTo>
                  <a:cubicBezTo>
                    <a:pt x="227" y="1107"/>
                    <a:pt x="251" y="1093"/>
                    <a:pt x="277" y="1081"/>
                  </a:cubicBezTo>
                  <a:cubicBezTo>
                    <a:pt x="255" y="1036"/>
                    <a:pt x="231" y="992"/>
                    <a:pt x="214" y="940"/>
                  </a:cubicBezTo>
                  <a:cubicBezTo>
                    <a:pt x="195" y="936"/>
                    <a:pt x="179" y="929"/>
                    <a:pt x="161" y="924"/>
                  </a:cubicBezTo>
                  <a:cubicBezTo>
                    <a:pt x="161" y="925"/>
                    <a:pt x="161" y="926"/>
                    <a:pt x="161" y="927"/>
                  </a:cubicBezTo>
                  <a:close/>
                  <a:moveTo>
                    <a:pt x="66" y="965"/>
                  </a:moveTo>
                  <a:cubicBezTo>
                    <a:pt x="64" y="977"/>
                    <a:pt x="71" y="992"/>
                    <a:pt x="74" y="1005"/>
                  </a:cubicBezTo>
                  <a:cubicBezTo>
                    <a:pt x="77" y="1019"/>
                    <a:pt x="78" y="1032"/>
                    <a:pt x="82" y="1043"/>
                  </a:cubicBezTo>
                  <a:cubicBezTo>
                    <a:pt x="93" y="1070"/>
                    <a:pt x="112" y="1092"/>
                    <a:pt x="122" y="1112"/>
                  </a:cubicBezTo>
                  <a:cubicBezTo>
                    <a:pt x="142" y="1123"/>
                    <a:pt x="164" y="1137"/>
                    <a:pt x="186" y="1144"/>
                  </a:cubicBezTo>
                  <a:cubicBezTo>
                    <a:pt x="195" y="1137"/>
                    <a:pt x="189" y="1127"/>
                    <a:pt x="186" y="1118"/>
                  </a:cubicBezTo>
                  <a:cubicBezTo>
                    <a:pt x="183" y="1108"/>
                    <a:pt x="181" y="1097"/>
                    <a:pt x="179" y="1087"/>
                  </a:cubicBezTo>
                  <a:cubicBezTo>
                    <a:pt x="149" y="1039"/>
                    <a:pt x="124" y="986"/>
                    <a:pt x="104" y="928"/>
                  </a:cubicBezTo>
                  <a:cubicBezTo>
                    <a:pt x="104" y="927"/>
                    <a:pt x="104" y="927"/>
                    <a:pt x="103" y="927"/>
                  </a:cubicBezTo>
                  <a:cubicBezTo>
                    <a:pt x="95" y="937"/>
                    <a:pt x="68" y="952"/>
                    <a:pt x="66" y="965"/>
                  </a:cubicBezTo>
                  <a:close/>
                  <a:moveTo>
                    <a:pt x="1322" y="936"/>
                  </a:moveTo>
                  <a:cubicBezTo>
                    <a:pt x="1322" y="959"/>
                    <a:pt x="1319" y="983"/>
                    <a:pt x="1319" y="1003"/>
                  </a:cubicBezTo>
                  <a:cubicBezTo>
                    <a:pt x="1329" y="979"/>
                    <a:pt x="1339" y="954"/>
                    <a:pt x="1349" y="929"/>
                  </a:cubicBezTo>
                  <a:cubicBezTo>
                    <a:pt x="1339" y="930"/>
                    <a:pt x="1332" y="935"/>
                    <a:pt x="1322" y="936"/>
                  </a:cubicBezTo>
                  <a:close/>
                  <a:moveTo>
                    <a:pt x="1216" y="963"/>
                  </a:moveTo>
                  <a:cubicBezTo>
                    <a:pt x="1206" y="996"/>
                    <a:pt x="1192" y="1025"/>
                    <a:pt x="1179" y="1055"/>
                  </a:cubicBezTo>
                  <a:cubicBezTo>
                    <a:pt x="1212" y="1065"/>
                    <a:pt x="1242" y="1078"/>
                    <a:pt x="1271" y="1093"/>
                  </a:cubicBezTo>
                  <a:cubicBezTo>
                    <a:pt x="1278" y="1080"/>
                    <a:pt x="1286" y="1067"/>
                    <a:pt x="1294" y="1053"/>
                  </a:cubicBezTo>
                  <a:cubicBezTo>
                    <a:pt x="1300" y="1041"/>
                    <a:pt x="1312" y="1023"/>
                    <a:pt x="1315" y="1010"/>
                  </a:cubicBezTo>
                  <a:cubicBezTo>
                    <a:pt x="1320" y="988"/>
                    <a:pt x="1316" y="966"/>
                    <a:pt x="1319" y="938"/>
                  </a:cubicBezTo>
                  <a:cubicBezTo>
                    <a:pt x="1318" y="938"/>
                    <a:pt x="1318" y="938"/>
                    <a:pt x="1317" y="938"/>
                  </a:cubicBezTo>
                  <a:cubicBezTo>
                    <a:pt x="1285" y="948"/>
                    <a:pt x="1252" y="957"/>
                    <a:pt x="1216" y="963"/>
                  </a:cubicBezTo>
                  <a:close/>
                  <a:moveTo>
                    <a:pt x="280" y="1079"/>
                  </a:moveTo>
                  <a:cubicBezTo>
                    <a:pt x="293" y="1075"/>
                    <a:pt x="305" y="1068"/>
                    <a:pt x="319" y="1064"/>
                  </a:cubicBezTo>
                  <a:cubicBezTo>
                    <a:pt x="315" y="1033"/>
                    <a:pt x="314" y="998"/>
                    <a:pt x="313" y="964"/>
                  </a:cubicBezTo>
                  <a:cubicBezTo>
                    <a:pt x="279" y="958"/>
                    <a:pt x="248" y="950"/>
                    <a:pt x="217" y="941"/>
                  </a:cubicBezTo>
                  <a:cubicBezTo>
                    <a:pt x="234" y="991"/>
                    <a:pt x="256" y="1036"/>
                    <a:pt x="280" y="1079"/>
                  </a:cubicBezTo>
                  <a:close/>
                  <a:moveTo>
                    <a:pt x="1403" y="1111"/>
                  </a:moveTo>
                  <a:cubicBezTo>
                    <a:pt x="1431" y="1098"/>
                    <a:pt x="1442" y="1073"/>
                    <a:pt x="1454" y="1045"/>
                  </a:cubicBezTo>
                  <a:cubicBezTo>
                    <a:pt x="1461" y="1029"/>
                    <a:pt x="1470" y="1013"/>
                    <a:pt x="1474" y="997"/>
                  </a:cubicBezTo>
                  <a:cubicBezTo>
                    <a:pt x="1468" y="975"/>
                    <a:pt x="1455" y="958"/>
                    <a:pt x="1440" y="944"/>
                  </a:cubicBezTo>
                  <a:cubicBezTo>
                    <a:pt x="1433" y="1004"/>
                    <a:pt x="1418" y="1062"/>
                    <a:pt x="1403" y="1111"/>
                  </a:cubicBezTo>
                  <a:close/>
                  <a:moveTo>
                    <a:pt x="1491" y="959"/>
                  </a:moveTo>
                  <a:cubicBezTo>
                    <a:pt x="1492" y="962"/>
                    <a:pt x="1492" y="955"/>
                    <a:pt x="1491" y="959"/>
                  </a:cubicBezTo>
                  <a:close/>
                  <a:moveTo>
                    <a:pt x="1434" y="961"/>
                  </a:moveTo>
                  <a:cubicBezTo>
                    <a:pt x="1434" y="961"/>
                    <a:pt x="1435" y="962"/>
                    <a:pt x="1434" y="961"/>
                  </a:cubicBezTo>
                  <a:close/>
                  <a:moveTo>
                    <a:pt x="1490" y="963"/>
                  </a:moveTo>
                  <a:cubicBezTo>
                    <a:pt x="1489" y="963"/>
                    <a:pt x="1489" y="963"/>
                    <a:pt x="1489" y="963"/>
                  </a:cubicBezTo>
                  <a:cubicBezTo>
                    <a:pt x="1487" y="979"/>
                    <a:pt x="1474" y="992"/>
                    <a:pt x="1479" y="1008"/>
                  </a:cubicBezTo>
                  <a:cubicBezTo>
                    <a:pt x="1482" y="992"/>
                    <a:pt x="1488" y="980"/>
                    <a:pt x="1490" y="963"/>
                  </a:cubicBezTo>
                  <a:moveTo>
                    <a:pt x="1490" y="963"/>
                  </a:moveTo>
                  <a:cubicBezTo>
                    <a:pt x="1493" y="962"/>
                    <a:pt x="1489" y="958"/>
                    <a:pt x="1490" y="963"/>
                  </a:cubicBezTo>
                  <a:moveTo>
                    <a:pt x="1350" y="1123"/>
                  </a:moveTo>
                  <a:cubicBezTo>
                    <a:pt x="1346" y="1129"/>
                    <a:pt x="1339" y="1135"/>
                    <a:pt x="1338" y="1144"/>
                  </a:cubicBezTo>
                  <a:cubicBezTo>
                    <a:pt x="1361" y="1136"/>
                    <a:pt x="1379" y="1125"/>
                    <a:pt x="1398" y="1114"/>
                  </a:cubicBezTo>
                  <a:cubicBezTo>
                    <a:pt x="1414" y="1068"/>
                    <a:pt x="1429" y="1017"/>
                    <a:pt x="1433" y="963"/>
                  </a:cubicBezTo>
                  <a:cubicBezTo>
                    <a:pt x="1411" y="1021"/>
                    <a:pt x="1383" y="1076"/>
                    <a:pt x="1350" y="1123"/>
                  </a:cubicBezTo>
                  <a:close/>
                  <a:moveTo>
                    <a:pt x="1213" y="965"/>
                  </a:moveTo>
                  <a:cubicBezTo>
                    <a:pt x="1195" y="967"/>
                    <a:pt x="1173" y="973"/>
                    <a:pt x="1153" y="976"/>
                  </a:cubicBezTo>
                  <a:cubicBezTo>
                    <a:pt x="1153" y="1000"/>
                    <a:pt x="1152" y="1023"/>
                    <a:pt x="1150" y="1046"/>
                  </a:cubicBezTo>
                  <a:cubicBezTo>
                    <a:pt x="1160" y="1048"/>
                    <a:pt x="1167" y="1052"/>
                    <a:pt x="1177" y="1054"/>
                  </a:cubicBezTo>
                  <a:cubicBezTo>
                    <a:pt x="1190" y="1025"/>
                    <a:pt x="1202" y="996"/>
                    <a:pt x="1213" y="965"/>
                  </a:cubicBezTo>
                  <a:close/>
                  <a:moveTo>
                    <a:pt x="321" y="1062"/>
                  </a:moveTo>
                  <a:cubicBezTo>
                    <a:pt x="341" y="1057"/>
                    <a:pt x="360" y="1049"/>
                    <a:pt x="380" y="1044"/>
                  </a:cubicBezTo>
                  <a:cubicBezTo>
                    <a:pt x="370" y="1020"/>
                    <a:pt x="361" y="996"/>
                    <a:pt x="352" y="972"/>
                  </a:cubicBezTo>
                  <a:cubicBezTo>
                    <a:pt x="339" y="970"/>
                    <a:pt x="328" y="967"/>
                    <a:pt x="316" y="965"/>
                  </a:cubicBezTo>
                  <a:cubicBezTo>
                    <a:pt x="316" y="999"/>
                    <a:pt x="319" y="1030"/>
                    <a:pt x="321" y="1062"/>
                  </a:cubicBezTo>
                  <a:close/>
                  <a:moveTo>
                    <a:pt x="75" y="1024"/>
                  </a:moveTo>
                  <a:cubicBezTo>
                    <a:pt x="70" y="1006"/>
                    <a:pt x="68" y="985"/>
                    <a:pt x="62" y="968"/>
                  </a:cubicBezTo>
                  <a:cubicBezTo>
                    <a:pt x="50" y="986"/>
                    <a:pt x="69" y="1007"/>
                    <a:pt x="75" y="1024"/>
                  </a:cubicBezTo>
                  <a:close/>
                  <a:moveTo>
                    <a:pt x="382" y="1043"/>
                  </a:moveTo>
                  <a:cubicBezTo>
                    <a:pt x="421" y="1032"/>
                    <a:pt x="463" y="1025"/>
                    <a:pt x="504" y="1016"/>
                  </a:cubicBezTo>
                  <a:cubicBezTo>
                    <a:pt x="501" y="1009"/>
                    <a:pt x="499" y="1001"/>
                    <a:pt x="497" y="992"/>
                  </a:cubicBezTo>
                  <a:cubicBezTo>
                    <a:pt x="448" y="988"/>
                    <a:pt x="402" y="981"/>
                    <a:pt x="356" y="973"/>
                  </a:cubicBezTo>
                  <a:cubicBezTo>
                    <a:pt x="363" y="998"/>
                    <a:pt x="374" y="1019"/>
                    <a:pt x="382" y="1043"/>
                  </a:cubicBezTo>
                  <a:close/>
                  <a:moveTo>
                    <a:pt x="1150" y="976"/>
                  </a:moveTo>
                  <a:cubicBezTo>
                    <a:pt x="1125" y="981"/>
                    <a:pt x="1099" y="984"/>
                    <a:pt x="1073" y="987"/>
                  </a:cubicBezTo>
                  <a:cubicBezTo>
                    <a:pt x="1069" y="1000"/>
                    <a:pt x="1065" y="1012"/>
                    <a:pt x="1062" y="1025"/>
                  </a:cubicBezTo>
                  <a:cubicBezTo>
                    <a:pt x="1092" y="1029"/>
                    <a:pt x="1121" y="1039"/>
                    <a:pt x="1148" y="1044"/>
                  </a:cubicBezTo>
                  <a:cubicBezTo>
                    <a:pt x="1148" y="1021"/>
                    <a:pt x="1151" y="996"/>
                    <a:pt x="1150" y="976"/>
                  </a:cubicBezTo>
                  <a:close/>
                  <a:moveTo>
                    <a:pt x="95" y="1092"/>
                  </a:moveTo>
                  <a:cubicBezTo>
                    <a:pt x="95" y="1093"/>
                    <a:pt x="96" y="1092"/>
                    <a:pt x="95" y="1092"/>
                  </a:cubicBezTo>
                  <a:moveTo>
                    <a:pt x="95" y="1092"/>
                  </a:moveTo>
                  <a:cubicBezTo>
                    <a:pt x="84" y="1053"/>
                    <a:pt x="70" y="1017"/>
                    <a:pt x="54" y="984"/>
                  </a:cubicBezTo>
                  <a:cubicBezTo>
                    <a:pt x="36" y="1032"/>
                    <a:pt x="67" y="1071"/>
                    <a:pt x="95" y="1092"/>
                  </a:cubicBezTo>
                  <a:moveTo>
                    <a:pt x="950" y="1000"/>
                  </a:moveTo>
                  <a:cubicBezTo>
                    <a:pt x="950" y="1002"/>
                    <a:pt x="950" y="1004"/>
                    <a:pt x="950" y="1007"/>
                  </a:cubicBezTo>
                  <a:cubicBezTo>
                    <a:pt x="986" y="1013"/>
                    <a:pt x="1024" y="1017"/>
                    <a:pt x="1059" y="1024"/>
                  </a:cubicBezTo>
                  <a:cubicBezTo>
                    <a:pt x="1063" y="1013"/>
                    <a:pt x="1066" y="1000"/>
                    <a:pt x="1070" y="988"/>
                  </a:cubicBezTo>
                  <a:cubicBezTo>
                    <a:pt x="1030" y="992"/>
                    <a:pt x="990" y="996"/>
                    <a:pt x="950" y="1000"/>
                  </a:cubicBezTo>
                  <a:close/>
                  <a:moveTo>
                    <a:pt x="508" y="1016"/>
                  </a:moveTo>
                  <a:cubicBezTo>
                    <a:pt x="508" y="1009"/>
                    <a:pt x="508" y="1001"/>
                    <a:pt x="508" y="994"/>
                  </a:cubicBezTo>
                  <a:cubicBezTo>
                    <a:pt x="506" y="993"/>
                    <a:pt x="503" y="993"/>
                    <a:pt x="500" y="993"/>
                  </a:cubicBezTo>
                  <a:cubicBezTo>
                    <a:pt x="502" y="1001"/>
                    <a:pt x="502" y="1011"/>
                    <a:pt x="508" y="1016"/>
                  </a:cubicBezTo>
                  <a:close/>
                  <a:moveTo>
                    <a:pt x="510" y="994"/>
                  </a:moveTo>
                  <a:cubicBezTo>
                    <a:pt x="511" y="1001"/>
                    <a:pt x="509" y="1011"/>
                    <a:pt x="511" y="1016"/>
                  </a:cubicBezTo>
                  <a:cubicBezTo>
                    <a:pt x="545" y="1009"/>
                    <a:pt x="584" y="1008"/>
                    <a:pt x="619" y="1002"/>
                  </a:cubicBezTo>
                  <a:cubicBezTo>
                    <a:pt x="581" y="1001"/>
                    <a:pt x="546" y="997"/>
                    <a:pt x="510" y="994"/>
                  </a:cubicBezTo>
                  <a:close/>
                  <a:moveTo>
                    <a:pt x="684" y="1002"/>
                  </a:moveTo>
                  <a:cubicBezTo>
                    <a:pt x="696" y="1003"/>
                    <a:pt x="716" y="1005"/>
                    <a:pt x="726" y="1001"/>
                  </a:cubicBezTo>
                  <a:cubicBezTo>
                    <a:pt x="714" y="999"/>
                    <a:pt x="697" y="1001"/>
                    <a:pt x="684" y="1002"/>
                  </a:cubicBezTo>
                  <a:close/>
                  <a:moveTo>
                    <a:pt x="728" y="1002"/>
                  </a:moveTo>
                  <a:cubicBezTo>
                    <a:pt x="729" y="1002"/>
                    <a:pt x="729" y="1003"/>
                    <a:pt x="730" y="1003"/>
                  </a:cubicBezTo>
                  <a:cubicBezTo>
                    <a:pt x="740" y="1004"/>
                    <a:pt x="752" y="1004"/>
                    <a:pt x="763" y="1004"/>
                  </a:cubicBezTo>
                  <a:cubicBezTo>
                    <a:pt x="770" y="1004"/>
                    <a:pt x="780" y="1006"/>
                    <a:pt x="783" y="1001"/>
                  </a:cubicBezTo>
                  <a:cubicBezTo>
                    <a:pt x="767" y="1000"/>
                    <a:pt x="743" y="998"/>
                    <a:pt x="728" y="1002"/>
                  </a:cubicBezTo>
                  <a:close/>
                  <a:moveTo>
                    <a:pt x="786" y="1002"/>
                  </a:moveTo>
                  <a:cubicBezTo>
                    <a:pt x="802" y="1003"/>
                    <a:pt x="826" y="1004"/>
                    <a:pt x="840" y="1001"/>
                  </a:cubicBezTo>
                  <a:cubicBezTo>
                    <a:pt x="822" y="1003"/>
                    <a:pt x="801" y="997"/>
                    <a:pt x="786" y="1002"/>
                  </a:cubicBezTo>
                  <a:close/>
                  <a:moveTo>
                    <a:pt x="928" y="1005"/>
                  </a:moveTo>
                  <a:cubicBezTo>
                    <a:pt x="933" y="1006"/>
                    <a:pt x="939" y="1006"/>
                    <a:pt x="945" y="1007"/>
                  </a:cubicBezTo>
                  <a:cubicBezTo>
                    <a:pt x="945" y="1004"/>
                    <a:pt x="945" y="1002"/>
                    <a:pt x="945" y="1000"/>
                  </a:cubicBezTo>
                  <a:cubicBezTo>
                    <a:pt x="939" y="1001"/>
                    <a:pt x="929" y="998"/>
                    <a:pt x="928" y="1005"/>
                  </a:cubicBezTo>
                  <a:close/>
                  <a:moveTo>
                    <a:pt x="905" y="1003"/>
                  </a:moveTo>
                  <a:cubicBezTo>
                    <a:pt x="911" y="1002"/>
                    <a:pt x="924" y="1008"/>
                    <a:pt x="926" y="1002"/>
                  </a:cubicBezTo>
                  <a:cubicBezTo>
                    <a:pt x="921" y="1001"/>
                    <a:pt x="911" y="1002"/>
                    <a:pt x="905" y="1003"/>
                  </a:cubicBezTo>
                  <a:close/>
                  <a:moveTo>
                    <a:pt x="510" y="1018"/>
                  </a:moveTo>
                  <a:cubicBezTo>
                    <a:pt x="512" y="1043"/>
                    <a:pt x="518" y="1061"/>
                    <a:pt x="525" y="1080"/>
                  </a:cubicBezTo>
                  <a:cubicBezTo>
                    <a:pt x="539" y="1124"/>
                    <a:pt x="556" y="1165"/>
                    <a:pt x="573" y="1204"/>
                  </a:cubicBezTo>
                  <a:cubicBezTo>
                    <a:pt x="605" y="1200"/>
                    <a:pt x="636" y="1195"/>
                    <a:pt x="671" y="1193"/>
                  </a:cubicBezTo>
                  <a:cubicBezTo>
                    <a:pt x="658" y="1137"/>
                    <a:pt x="651" y="1072"/>
                    <a:pt x="641" y="1014"/>
                  </a:cubicBezTo>
                  <a:cubicBezTo>
                    <a:pt x="641" y="1011"/>
                    <a:pt x="643" y="1004"/>
                    <a:pt x="637" y="1004"/>
                  </a:cubicBezTo>
                  <a:cubicBezTo>
                    <a:pt x="594" y="1007"/>
                    <a:pt x="552" y="1012"/>
                    <a:pt x="510" y="1018"/>
                  </a:cubicBezTo>
                  <a:close/>
                  <a:moveTo>
                    <a:pt x="675" y="1192"/>
                  </a:moveTo>
                  <a:cubicBezTo>
                    <a:pt x="693" y="1192"/>
                    <a:pt x="708" y="1189"/>
                    <a:pt x="726" y="1190"/>
                  </a:cubicBezTo>
                  <a:cubicBezTo>
                    <a:pt x="727" y="1128"/>
                    <a:pt x="725" y="1068"/>
                    <a:pt x="726" y="1006"/>
                  </a:cubicBezTo>
                  <a:cubicBezTo>
                    <a:pt x="697" y="1006"/>
                    <a:pt x="672" y="1004"/>
                    <a:pt x="645" y="1004"/>
                  </a:cubicBezTo>
                  <a:cubicBezTo>
                    <a:pt x="650" y="1067"/>
                    <a:pt x="663" y="1131"/>
                    <a:pt x="675" y="1192"/>
                  </a:cubicBezTo>
                  <a:close/>
                  <a:moveTo>
                    <a:pt x="786" y="1006"/>
                  </a:moveTo>
                  <a:cubicBezTo>
                    <a:pt x="784" y="1067"/>
                    <a:pt x="782" y="1128"/>
                    <a:pt x="780" y="1189"/>
                  </a:cubicBezTo>
                  <a:cubicBezTo>
                    <a:pt x="815" y="1190"/>
                    <a:pt x="851" y="1191"/>
                    <a:pt x="883" y="1196"/>
                  </a:cubicBezTo>
                  <a:cubicBezTo>
                    <a:pt x="899" y="1135"/>
                    <a:pt x="913" y="1072"/>
                    <a:pt x="925" y="1007"/>
                  </a:cubicBezTo>
                  <a:cubicBezTo>
                    <a:pt x="882" y="1000"/>
                    <a:pt x="834" y="1007"/>
                    <a:pt x="786" y="1006"/>
                  </a:cubicBezTo>
                  <a:close/>
                  <a:moveTo>
                    <a:pt x="1439" y="1083"/>
                  </a:moveTo>
                  <a:cubicBezTo>
                    <a:pt x="1437" y="1084"/>
                    <a:pt x="1439" y="1084"/>
                    <a:pt x="1439" y="1083"/>
                  </a:cubicBezTo>
                  <a:moveTo>
                    <a:pt x="1439" y="1083"/>
                  </a:moveTo>
                  <a:cubicBezTo>
                    <a:pt x="1439" y="1083"/>
                    <a:pt x="1440" y="1083"/>
                    <a:pt x="1440" y="1083"/>
                  </a:cubicBezTo>
                  <a:cubicBezTo>
                    <a:pt x="1458" y="1065"/>
                    <a:pt x="1478" y="1037"/>
                    <a:pt x="1474" y="1004"/>
                  </a:cubicBezTo>
                  <a:cubicBezTo>
                    <a:pt x="1465" y="1033"/>
                    <a:pt x="1451" y="1057"/>
                    <a:pt x="1439" y="1083"/>
                  </a:cubicBezTo>
                  <a:moveTo>
                    <a:pt x="729" y="1190"/>
                  </a:moveTo>
                  <a:cubicBezTo>
                    <a:pt x="744" y="1188"/>
                    <a:pt x="762" y="1189"/>
                    <a:pt x="777" y="1189"/>
                  </a:cubicBezTo>
                  <a:cubicBezTo>
                    <a:pt x="780" y="1129"/>
                    <a:pt x="782" y="1067"/>
                    <a:pt x="783" y="1006"/>
                  </a:cubicBezTo>
                  <a:cubicBezTo>
                    <a:pt x="765" y="1006"/>
                    <a:pt x="747" y="1006"/>
                    <a:pt x="729" y="1006"/>
                  </a:cubicBezTo>
                  <a:cubicBezTo>
                    <a:pt x="727" y="1066"/>
                    <a:pt x="729" y="1129"/>
                    <a:pt x="729" y="1190"/>
                  </a:cubicBezTo>
                  <a:close/>
                  <a:moveTo>
                    <a:pt x="928" y="1007"/>
                  </a:moveTo>
                  <a:cubicBezTo>
                    <a:pt x="915" y="1072"/>
                    <a:pt x="903" y="1136"/>
                    <a:pt x="885" y="1196"/>
                  </a:cubicBezTo>
                  <a:cubicBezTo>
                    <a:pt x="903" y="1197"/>
                    <a:pt x="920" y="1200"/>
                    <a:pt x="937" y="1202"/>
                  </a:cubicBezTo>
                  <a:cubicBezTo>
                    <a:pt x="941" y="1140"/>
                    <a:pt x="945" y="1077"/>
                    <a:pt x="945" y="1009"/>
                  </a:cubicBezTo>
                  <a:cubicBezTo>
                    <a:pt x="940" y="1009"/>
                    <a:pt x="934" y="1008"/>
                    <a:pt x="928" y="1007"/>
                  </a:cubicBezTo>
                  <a:close/>
                  <a:moveTo>
                    <a:pt x="951" y="1010"/>
                  </a:moveTo>
                  <a:cubicBezTo>
                    <a:pt x="947" y="1074"/>
                    <a:pt x="947" y="1142"/>
                    <a:pt x="941" y="1203"/>
                  </a:cubicBezTo>
                  <a:cubicBezTo>
                    <a:pt x="955" y="1205"/>
                    <a:pt x="968" y="1208"/>
                    <a:pt x="981" y="1211"/>
                  </a:cubicBezTo>
                  <a:cubicBezTo>
                    <a:pt x="1010" y="1153"/>
                    <a:pt x="1037" y="1093"/>
                    <a:pt x="1058" y="1026"/>
                  </a:cubicBezTo>
                  <a:cubicBezTo>
                    <a:pt x="1022" y="1020"/>
                    <a:pt x="989" y="1013"/>
                    <a:pt x="951" y="1010"/>
                  </a:cubicBezTo>
                  <a:close/>
                  <a:moveTo>
                    <a:pt x="507" y="1020"/>
                  </a:moveTo>
                  <a:cubicBezTo>
                    <a:pt x="508" y="1024"/>
                    <a:pt x="508" y="1016"/>
                    <a:pt x="507" y="1020"/>
                  </a:cubicBezTo>
                  <a:close/>
                  <a:moveTo>
                    <a:pt x="384" y="1045"/>
                  </a:moveTo>
                  <a:cubicBezTo>
                    <a:pt x="411" y="1107"/>
                    <a:pt x="441" y="1167"/>
                    <a:pt x="479" y="1218"/>
                  </a:cubicBezTo>
                  <a:cubicBezTo>
                    <a:pt x="493" y="1223"/>
                    <a:pt x="508" y="1219"/>
                    <a:pt x="522" y="1216"/>
                  </a:cubicBezTo>
                  <a:cubicBezTo>
                    <a:pt x="517" y="1173"/>
                    <a:pt x="513" y="1126"/>
                    <a:pt x="510" y="1081"/>
                  </a:cubicBezTo>
                  <a:cubicBezTo>
                    <a:pt x="509" y="1066"/>
                    <a:pt x="511" y="1049"/>
                    <a:pt x="509" y="1034"/>
                  </a:cubicBezTo>
                  <a:cubicBezTo>
                    <a:pt x="508" y="1030"/>
                    <a:pt x="506" y="1023"/>
                    <a:pt x="502" y="1020"/>
                  </a:cubicBezTo>
                  <a:cubicBezTo>
                    <a:pt x="460" y="1026"/>
                    <a:pt x="422" y="1036"/>
                    <a:pt x="384" y="1045"/>
                  </a:cubicBezTo>
                  <a:close/>
                  <a:moveTo>
                    <a:pt x="1274" y="1095"/>
                  </a:moveTo>
                  <a:cubicBezTo>
                    <a:pt x="1283" y="1099"/>
                    <a:pt x="1290" y="1105"/>
                    <a:pt x="1299" y="1109"/>
                  </a:cubicBezTo>
                  <a:cubicBezTo>
                    <a:pt x="1304" y="1081"/>
                    <a:pt x="1312" y="1050"/>
                    <a:pt x="1312" y="1021"/>
                  </a:cubicBezTo>
                  <a:cubicBezTo>
                    <a:pt x="1301" y="1047"/>
                    <a:pt x="1286" y="1070"/>
                    <a:pt x="1274" y="1095"/>
                  </a:cubicBezTo>
                  <a:close/>
                  <a:moveTo>
                    <a:pt x="508" y="1025"/>
                  </a:moveTo>
                  <a:cubicBezTo>
                    <a:pt x="507" y="1024"/>
                    <a:pt x="508" y="1025"/>
                    <a:pt x="508" y="1025"/>
                  </a:cubicBezTo>
                  <a:close/>
                  <a:moveTo>
                    <a:pt x="75" y="1026"/>
                  </a:moveTo>
                  <a:cubicBezTo>
                    <a:pt x="75" y="1026"/>
                    <a:pt x="74" y="1025"/>
                    <a:pt x="75" y="1026"/>
                  </a:cubicBezTo>
                  <a:close/>
                  <a:moveTo>
                    <a:pt x="1062" y="1027"/>
                  </a:moveTo>
                  <a:cubicBezTo>
                    <a:pt x="1038" y="1091"/>
                    <a:pt x="1014" y="1154"/>
                    <a:pt x="984" y="1211"/>
                  </a:cubicBezTo>
                  <a:cubicBezTo>
                    <a:pt x="1013" y="1223"/>
                    <a:pt x="1049" y="1219"/>
                    <a:pt x="1083" y="1213"/>
                  </a:cubicBezTo>
                  <a:cubicBezTo>
                    <a:pt x="1092" y="1199"/>
                    <a:pt x="1103" y="1185"/>
                    <a:pt x="1112" y="1170"/>
                  </a:cubicBezTo>
                  <a:cubicBezTo>
                    <a:pt x="1121" y="1156"/>
                    <a:pt x="1134" y="1140"/>
                    <a:pt x="1139" y="1124"/>
                  </a:cubicBezTo>
                  <a:cubicBezTo>
                    <a:pt x="1146" y="1101"/>
                    <a:pt x="1143" y="1075"/>
                    <a:pt x="1147" y="1047"/>
                  </a:cubicBezTo>
                  <a:cubicBezTo>
                    <a:pt x="1119" y="1040"/>
                    <a:pt x="1091" y="1033"/>
                    <a:pt x="1062" y="1027"/>
                  </a:cubicBezTo>
                  <a:close/>
                  <a:moveTo>
                    <a:pt x="526" y="1215"/>
                  </a:moveTo>
                  <a:cubicBezTo>
                    <a:pt x="539" y="1211"/>
                    <a:pt x="555" y="1208"/>
                    <a:pt x="570" y="1205"/>
                  </a:cubicBezTo>
                  <a:cubicBezTo>
                    <a:pt x="548" y="1154"/>
                    <a:pt x="529" y="1101"/>
                    <a:pt x="511" y="1046"/>
                  </a:cubicBezTo>
                  <a:cubicBezTo>
                    <a:pt x="514" y="1104"/>
                    <a:pt x="518" y="1162"/>
                    <a:pt x="526" y="1215"/>
                  </a:cubicBezTo>
                  <a:close/>
                  <a:moveTo>
                    <a:pt x="322" y="1065"/>
                  </a:moveTo>
                  <a:cubicBezTo>
                    <a:pt x="325" y="1103"/>
                    <a:pt x="332" y="1137"/>
                    <a:pt x="339" y="1171"/>
                  </a:cubicBezTo>
                  <a:cubicBezTo>
                    <a:pt x="345" y="1180"/>
                    <a:pt x="353" y="1188"/>
                    <a:pt x="359" y="1198"/>
                  </a:cubicBezTo>
                  <a:cubicBezTo>
                    <a:pt x="396" y="1205"/>
                    <a:pt x="436" y="1213"/>
                    <a:pt x="474" y="1217"/>
                  </a:cubicBezTo>
                  <a:cubicBezTo>
                    <a:pt x="441" y="1168"/>
                    <a:pt x="410" y="1113"/>
                    <a:pt x="386" y="1057"/>
                  </a:cubicBezTo>
                  <a:cubicBezTo>
                    <a:pt x="384" y="1054"/>
                    <a:pt x="384" y="1048"/>
                    <a:pt x="379" y="1047"/>
                  </a:cubicBezTo>
                  <a:cubicBezTo>
                    <a:pt x="359" y="1052"/>
                    <a:pt x="341" y="1059"/>
                    <a:pt x="322" y="1065"/>
                  </a:cubicBezTo>
                  <a:close/>
                  <a:moveTo>
                    <a:pt x="1144" y="1118"/>
                  </a:moveTo>
                  <a:cubicBezTo>
                    <a:pt x="1154" y="1097"/>
                    <a:pt x="1166" y="1078"/>
                    <a:pt x="1175" y="1055"/>
                  </a:cubicBezTo>
                  <a:cubicBezTo>
                    <a:pt x="1166" y="1054"/>
                    <a:pt x="1159" y="1050"/>
                    <a:pt x="1150" y="1049"/>
                  </a:cubicBezTo>
                  <a:cubicBezTo>
                    <a:pt x="1149" y="1072"/>
                    <a:pt x="1144" y="1097"/>
                    <a:pt x="1144" y="1118"/>
                  </a:cubicBezTo>
                  <a:close/>
                  <a:moveTo>
                    <a:pt x="87" y="1057"/>
                  </a:moveTo>
                  <a:cubicBezTo>
                    <a:pt x="94" y="1077"/>
                    <a:pt x="96" y="1100"/>
                    <a:pt x="115" y="1107"/>
                  </a:cubicBezTo>
                  <a:cubicBezTo>
                    <a:pt x="106" y="1091"/>
                    <a:pt x="96" y="1074"/>
                    <a:pt x="87" y="1057"/>
                  </a:cubicBezTo>
                  <a:moveTo>
                    <a:pt x="87" y="1057"/>
                  </a:moveTo>
                  <a:cubicBezTo>
                    <a:pt x="88" y="1053"/>
                    <a:pt x="84" y="1057"/>
                    <a:pt x="87" y="1057"/>
                  </a:cubicBezTo>
                  <a:moveTo>
                    <a:pt x="1177" y="1057"/>
                  </a:moveTo>
                  <a:cubicBezTo>
                    <a:pt x="1172" y="1069"/>
                    <a:pt x="1167" y="1081"/>
                    <a:pt x="1160" y="1093"/>
                  </a:cubicBezTo>
                  <a:cubicBezTo>
                    <a:pt x="1155" y="1103"/>
                    <a:pt x="1146" y="1113"/>
                    <a:pt x="1142" y="1125"/>
                  </a:cubicBezTo>
                  <a:cubicBezTo>
                    <a:pt x="1138" y="1137"/>
                    <a:pt x="1139" y="1152"/>
                    <a:pt x="1136" y="1165"/>
                  </a:cubicBezTo>
                  <a:cubicBezTo>
                    <a:pt x="1134" y="1178"/>
                    <a:pt x="1131" y="1190"/>
                    <a:pt x="1129" y="1204"/>
                  </a:cubicBezTo>
                  <a:cubicBezTo>
                    <a:pt x="1155" y="1201"/>
                    <a:pt x="1179" y="1194"/>
                    <a:pt x="1204" y="1189"/>
                  </a:cubicBezTo>
                  <a:cubicBezTo>
                    <a:pt x="1227" y="1159"/>
                    <a:pt x="1250" y="1129"/>
                    <a:pt x="1269" y="1095"/>
                  </a:cubicBezTo>
                  <a:cubicBezTo>
                    <a:pt x="1240" y="1080"/>
                    <a:pt x="1211" y="1066"/>
                    <a:pt x="1177" y="1057"/>
                  </a:cubicBezTo>
                  <a:close/>
                  <a:moveTo>
                    <a:pt x="64" y="1065"/>
                  </a:moveTo>
                  <a:cubicBezTo>
                    <a:pt x="88" y="1121"/>
                    <a:pt x="118" y="1171"/>
                    <a:pt x="154" y="1215"/>
                  </a:cubicBezTo>
                  <a:moveTo>
                    <a:pt x="154" y="1215"/>
                  </a:moveTo>
                  <a:cubicBezTo>
                    <a:pt x="154" y="1216"/>
                    <a:pt x="155" y="1216"/>
                    <a:pt x="155" y="1216"/>
                  </a:cubicBezTo>
                  <a:moveTo>
                    <a:pt x="155" y="1216"/>
                  </a:moveTo>
                  <a:cubicBezTo>
                    <a:pt x="155" y="1217"/>
                    <a:pt x="155" y="1218"/>
                    <a:pt x="156" y="1218"/>
                  </a:cubicBezTo>
                  <a:moveTo>
                    <a:pt x="156" y="1218"/>
                  </a:moveTo>
                  <a:cubicBezTo>
                    <a:pt x="156" y="1219"/>
                    <a:pt x="157" y="1219"/>
                    <a:pt x="157" y="1219"/>
                  </a:cubicBezTo>
                  <a:moveTo>
                    <a:pt x="157" y="1219"/>
                  </a:moveTo>
                  <a:cubicBezTo>
                    <a:pt x="158" y="1220"/>
                    <a:pt x="158" y="1219"/>
                    <a:pt x="157" y="1219"/>
                  </a:cubicBezTo>
                  <a:moveTo>
                    <a:pt x="157" y="1219"/>
                  </a:moveTo>
                  <a:cubicBezTo>
                    <a:pt x="157" y="1218"/>
                    <a:pt x="157" y="1218"/>
                    <a:pt x="156" y="1218"/>
                  </a:cubicBezTo>
                  <a:moveTo>
                    <a:pt x="156" y="1218"/>
                  </a:moveTo>
                  <a:cubicBezTo>
                    <a:pt x="156" y="1217"/>
                    <a:pt x="156" y="1216"/>
                    <a:pt x="155" y="1216"/>
                  </a:cubicBezTo>
                  <a:moveTo>
                    <a:pt x="155" y="1216"/>
                  </a:moveTo>
                  <a:cubicBezTo>
                    <a:pt x="155" y="1215"/>
                    <a:pt x="155" y="1215"/>
                    <a:pt x="154" y="1215"/>
                  </a:cubicBezTo>
                  <a:moveTo>
                    <a:pt x="154" y="1215"/>
                  </a:moveTo>
                  <a:cubicBezTo>
                    <a:pt x="134" y="1178"/>
                    <a:pt x="113" y="1142"/>
                    <a:pt x="99" y="1099"/>
                  </a:cubicBezTo>
                  <a:cubicBezTo>
                    <a:pt x="85" y="1089"/>
                    <a:pt x="75" y="1077"/>
                    <a:pt x="64" y="1065"/>
                  </a:cubicBezTo>
                  <a:moveTo>
                    <a:pt x="64" y="1065"/>
                  </a:moveTo>
                  <a:cubicBezTo>
                    <a:pt x="63" y="1064"/>
                    <a:pt x="63" y="1065"/>
                    <a:pt x="64" y="1065"/>
                  </a:cubicBezTo>
                  <a:moveTo>
                    <a:pt x="282" y="1081"/>
                  </a:moveTo>
                  <a:cubicBezTo>
                    <a:pt x="297" y="1111"/>
                    <a:pt x="315" y="1138"/>
                    <a:pt x="335" y="1164"/>
                  </a:cubicBezTo>
                  <a:cubicBezTo>
                    <a:pt x="327" y="1133"/>
                    <a:pt x="324" y="1098"/>
                    <a:pt x="318" y="1066"/>
                  </a:cubicBezTo>
                  <a:cubicBezTo>
                    <a:pt x="307" y="1072"/>
                    <a:pt x="294" y="1076"/>
                    <a:pt x="282" y="1081"/>
                  </a:cubicBezTo>
                  <a:close/>
                  <a:moveTo>
                    <a:pt x="1457" y="1068"/>
                  </a:moveTo>
                  <a:cubicBezTo>
                    <a:pt x="1458" y="1069"/>
                    <a:pt x="1457" y="1068"/>
                    <a:pt x="1457" y="1068"/>
                  </a:cubicBezTo>
                  <a:close/>
                  <a:moveTo>
                    <a:pt x="1361" y="1232"/>
                  </a:moveTo>
                  <a:cubicBezTo>
                    <a:pt x="1360" y="1233"/>
                    <a:pt x="1361" y="1233"/>
                    <a:pt x="1361" y="1232"/>
                  </a:cubicBezTo>
                  <a:moveTo>
                    <a:pt x="1361" y="1232"/>
                  </a:moveTo>
                  <a:cubicBezTo>
                    <a:pt x="1399" y="1185"/>
                    <a:pt x="1434" y="1129"/>
                    <a:pt x="1456" y="1069"/>
                  </a:cubicBezTo>
                  <a:cubicBezTo>
                    <a:pt x="1450" y="1078"/>
                    <a:pt x="1442" y="1085"/>
                    <a:pt x="1433" y="1092"/>
                  </a:cubicBezTo>
                  <a:cubicBezTo>
                    <a:pt x="1414" y="1130"/>
                    <a:pt x="1388" y="1162"/>
                    <a:pt x="1365" y="1196"/>
                  </a:cubicBezTo>
                  <a:cubicBezTo>
                    <a:pt x="1367" y="1209"/>
                    <a:pt x="1364" y="1221"/>
                    <a:pt x="1361" y="1232"/>
                  </a:cubicBezTo>
                  <a:moveTo>
                    <a:pt x="341" y="1193"/>
                  </a:moveTo>
                  <a:cubicBezTo>
                    <a:pt x="341" y="1194"/>
                    <a:pt x="342" y="1193"/>
                    <a:pt x="341" y="1193"/>
                  </a:cubicBezTo>
                  <a:moveTo>
                    <a:pt x="341" y="1193"/>
                  </a:moveTo>
                  <a:cubicBezTo>
                    <a:pt x="340" y="1185"/>
                    <a:pt x="337" y="1179"/>
                    <a:pt x="337" y="1172"/>
                  </a:cubicBezTo>
                  <a:cubicBezTo>
                    <a:pt x="315" y="1144"/>
                    <a:pt x="298" y="1113"/>
                    <a:pt x="278" y="1083"/>
                  </a:cubicBezTo>
                  <a:cubicBezTo>
                    <a:pt x="261" y="1092"/>
                    <a:pt x="240" y="1102"/>
                    <a:pt x="222" y="1114"/>
                  </a:cubicBezTo>
                  <a:cubicBezTo>
                    <a:pt x="220" y="1116"/>
                    <a:pt x="207" y="1125"/>
                    <a:pt x="207" y="1127"/>
                  </a:cubicBezTo>
                  <a:cubicBezTo>
                    <a:pt x="207" y="1129"/>
                    <a:pt x="219" y="1144"/>
                    <a:pt x="221" y="1146"/>
                  </a:cubicBezTo>
                  <a:cubicBezTo>
                    <a:pt x="226" y="1153"/>
                    <a:pt x="230" y="1157"/>
                    <a:pt x="234" y="1164"/>
                  </a:cubicBezTo>
                  <a:cubicBezTo>
                    <a:pt x="269" y="1174"/>
                    <a:pt x="303" y="1186"/>
                    <a:pt x="341" y="1193"/>
                  </a:cubicBezTo>
                  <a:moveTo>
                    <a:pt x="183" y="1096"/>
                  </a:moveTo>
                  <a:cubicBezTo>
                    <a:pt x="183" y="1095"/>
                    <a:pt x="184" y="1096"/>
                    <a:pt x="183" y="1096"/>
                  </a:cubicBezTo>
                  <a:close/>
                  <a:moveTo>
                    <a:pt x="195" y="1134"/>
                  </a:moveTo>
                  <a:cubicBezTo>
                    <a:pt x="197" y="1130"/>
                    <a:pt x="202" y="1130"/>
                    <a:pt x="203" y="1125"/>
                  </a:cubicBezTo>
                  <a:cubicBezTo>
                    <a:pt x="196" y="1116"/>
                    <a:pt x="191" y="1106"/>
                    <a:pt x="184" y="1097"/>
                  </a:cubicBezTo>
                  <a:cubicBezTo>
                    <a:pt x="187" y="1110"/>
                    <a:pt x="190" y="1123"/>
                    <a:pt x="195" y="1134"/>
                  </a:cubicBezTo>
                  <a:close/>
                  <a:moveTo>
                    <a:pt x="1271" y="1097"/>
                  </a:moveTo>
                  <a:cubicBezTo>
                    <a:pt x="1271" y="1098"/>
                    <a:pt x="1270" y="1099"/>
                    <a:pt x="1270" y="1100"/>
                  </a:cubicBezTo>
                  <a:cubicBezTo>
                    <a:pt x="1254" y="1126"/>
                    <a:pt x="1234" y="1154"/>
                    <a:pt x="1216" y="1177"/>
                  </a:cubicBezTo>
                  <a:cubicBezTo>
                    <a:pt x="1214" y="1180"/>
                    <a:pt x="1210" y="1183"/>
                    <a:pt x="1210" y="1187"/>
                  </a:cubicBezTo>
                  <a:cubicBezTo>
                    <a:pt x="1235" y="1180"/>
                    <a:pt x="1261" y="1174"/>
                    <a:pt x="1284" y="1165"/>
                  </a:cubicBezTo>
                  <a:cubicBezTo>
                    <a:pt x="1289" y="1147"/>
                    <a:pt x="1294" y="1131"/>
                    <a:pt x="1298" y="1112"/>
                  </a:cubicBezTo>
                  <a:cubicBezTo>
                    <a:pt x="1289" y="1107"/>
                    <a:pt x="1281" y="1100"/>
                    <a:pt x="1271" y="1097"/>
                  </a:cubicBezTo>
                  <a:close/>
                  <a:moveTo>
                    <a:pt x="1426" y="1099"/>
                  </a:moveTo>
                  <a:cubicBezTo>
                    <a:pt x="1417" y="1104"/>
                    <a:pt x="1408" y="1111"/>
                    <a:pt x="1399" y="1117"/>
                  </a:cubicBezTo>
                  <a:cubicBezTo>
                    <a:pt x="1394" y="1137"/>
                    <a:pt x="1385" y="1154"/>
                    <a:pt x="1377" y="1173"/>
                  </a:cubicBezTo>
                  <a:moveTo>
                    <a:pt x="1377" y="1173"/>
                  </a:moveTo>
                  <a:cubicBezTo>
                    <a:pt x="1376" y="1173"/>
                    <a:pt x="1377" y="1174"/>
                    <a:pt x="1376" y="1175"/>
                  </a:cubicBezTo>
                  <a:moveTo>
                    <a:pt x="1376" y="1175"/>
                  </a:moveTo>
                  <a:cubicBezTo>
                    <a:pt x="1375" y="1175"/>
                    <a:pt x="1377" y="1176"/>
                    <a:pt x="1376" y="1175"/>
                  </a:cubicBezTo>
                  <a:moveTo>
                    <a:pt x="1376" y="1175"/>
                  </a:moveTo>
                  <a:cubicBezTo>
                    <a:pt x="1377" y="1174"/>
                    <a:pt x="1377" y="1173"/>
                    <a:pt x="1377" y="1173"/>
                  </a:cubicBezTo>
                  <a:moveTo>
                    <a:pt x="1377" y="1173"/>
                  </a:moveTo>
                  <a:cubicBezTo>
                    <a:pt x="1396" y="1150"/>
                    <a:pt x="1412" y="1125"/>
                    <a:pt x="1426" y="1099"/>
                  </a:cubicBezTo>
                  <a:moveTo>
                    <a:pt x="1426" y="1099"/>
                  </a:moveTo>
                  <a:cubicBezTo>
                    <a:pt x="1428" y="1098"/>
                    <a:pt x="1426" y="1098"/>
                    <a:pt x="1426" y="1099"/>
                  </a:cubicBezTo>
                  <a:moveTo>
                    <a:pt x="159" y="1216"/>
                  </a:moveTo>
                  <a:cubicBezTo>
                    <a:pt x="156" y="1201"/>
                    <a:pt x="160" y="1188"/>
                    <a:pt x="164" y="1176"/>
                  </a:cubicBezTo>
                  <a:cubicBezTo>
                    <a:pt x="148" y="1157"/>
                    <a:pt x="133" y="1136"/>
                    <a:pt x="120" y="1113"/>
                  </a:cubicBezTo>
                  <a:cubicBezTo>
                    <a:pt x="113" y="1111"/>
                    <a:pt x="109" y="1105"/>
                    <a:pt x="102" y="1103"/>
                  </a:cubicBezTo>
                  <a:cubicBezTo>
                    <a:pt x="118" y="1144"/>
                    <a:pt x="137" y="1181"/>
                    <a:pt x="159" y="1216"/>
                  </a:cubicBezTo>
                  <a:close/>
                  <a:moveTo>
                    <a:pt x="1287" y="1164"/>
                  </a:moveTo>
                  <a:cubicBezTo>
                    <a:pt x="1303" y="1157"/>
                    <a:pt x="1323" y="1155"/>
                    <a:pt x="1333" y="1143"/>
                  </a:cubicBezTo>
                  <a:cubicBezTo>
                    <a:pt x="1325" y="1131"/>
                    <a:pt x="1312" y="1123"/>
                    <a:pt x="1301" y="1114"/>
                  </a:cubicBezTo>
                  <a:cubicBezTo>
                    <a:pt x="1296" y="1131"/>
                    <a:pt x="1292" y="1148"/>
                    <a:pt x="1287" y="1164"/>
                  </a:cubicBezTo>
                  <a:close/>
                  <a:moveTo>
                    <a:pt x="126" y="1118"/>
                  </a:moveTo>
                  <a:cubicBezTo>
                    <a:pt x="138" y="1138"/>
                    <a:pt x="150" y="1157"/>
                    <a:pt x="166" y="1174"/>
                  </a:cubicBezTo>
                  <a:cubicBezTo>
                    <a:pt x="169" y="1162"/>
                    <a:pt x="177" y="1155"/>
                    <a:pt x="182" y="1146"/>
                  </a:cubicBezTo>
                  <a:cubicBezTo>
                    <a:pt x="161" y="1138"/>
                    <a:pt x="144" y="1127"/>
                    <a:pt x="126" y="1118"/>
                  </a:cubicBezTo>
                  <a:moveTo>
                    <a:pt x="126" y="1118"/>
                  </a:moveTo>
                  <a:cubicBezTo>
                    <a:pt x="125" y="1116"/>
                    <a:pt x="124" y="1118"/>
                    <a:pt x="126" y="1118"/>
                  </a:cubicBezTo>
                  <a:moveTo>
                    <a:pt x="1342" y="1146"/>
                  </a:moveTo>
                  <a:cubicBezTo>
                    <a:pt x="1351" y="1159"/>
                    <a:pt x="1360" y="1173"/>
                    <a:pt x="1365" y="1190"/>
                  </a:cubicBezTo>
                  <a:cubicBezTo>
                    <a:pt x="1377" y="1168"/>
                    <a:pt x="1387" y="1145"/>
                    <a:pt x="1396" y="1120"/>
                  </a:cubicBezTo>
                  <a:cubicBezTo>
                    <a:pt x="1397" y="1120"/>
                    <a:pt x="1396" y="1119"/>
                    <a:pt x="1395" y="1119"/>
                  </a:cubicBezTo>
                  <a:cubicBezTo>
                    <a:pt x="1379" y="1129"/>
                    <a:pt x="1361" y="1138"/>
                    <a:pt x="1342" y="1146"/>
                  </a:cubicBezTo>
                  <a:close/>
                  <a:moveTo>
                    <a:pt x="204" y="1128"/>
                  </a:moveTo>
                  <a:cubicBezTo>
                    <a:pt x="202" y="1133"/>
                    <a:pt x="196" y="1134"/>
                    <a:pt x="195" y="1139"/>
                  </a:cubicBezTo>
                  <a:cubicBezTo>
                    <a:pt x="197" y="1142"/>
                    <a:pt x="198" y="1146"/>
                    <a:pt x="198" y="1151"/>
                  </a:cubicBezTo>
                  <a:cubicBezTo>
                    <a:pt x="209" y="1153"/>
                    <a:pt x="219" y="1160"/>
                    <a:pt x="229" y="1160"/>
                  </a:cubicBezTo>
                  <a:cubicBezTo>
                    <a:pt x="220" y="1151"/>
                    <a:pt x="214" y="1138"/>
                    <a:pt x="204" y="1128"/>
                  </a:cubicBezTo>
                  <a:close/>
                  <a:moveTo>
                    <a:pt x="1100" y="1194"/>
                  </a:moveTo>
                  <a:cubicBezTo>
                    <a:pt x="1095" y="1200"/>
                    <a:pt x="1088" y="1206"/>
                    <a:pt x="1088" y="1212"/>
                  </a:cubicBezTo>
                  <a:cubicBezTo>
                    <a:pt x="1101" y="1209"/>
                    <a:pt x="1114" y="1208"/>
                    <a:pt x="1126" y="1205"/>
                  </a:cubicBezTo>
                  <a:cubicBezTo>
                    <a:pt x="1129" y="1181"/>
                    <a:pt x="1137" y="1156"/>
                    <a:pt x="1137" y="1132"/>
                  </a:cubicBezTo>
                  <a:cubicBezTo>
                    <a:pt x="1126" y="1153"/>
                    <a:pt x="1113" y="1175"/>
                    <a:pt x="1100" y="1194"/>
                  </a:cubicBezTo>
                  <a:close/>
                  <a:moveTo>
                    <a:pt x="187" y="1146"/>
                  </a:moveTo>
                  <a:cubicBezTo>
                    <a:pt x="190" y="1145"/>
                    <a:pt x="194" y="1150"/>
                    <a:pt x="196" y="1148"/>
                  </a:cubicBezTo>
                  <a:cubicBezTo>
                    <a:pt x="193" y="1146"/>
                    <a:pt x="194" y="1141"/>
                    <a:pt x="192" y="1140"/>
                  </a:cubicBezTo>
                  <a:cubicBezTo>
                    <a:pt x="191" y="1142"/>
                    <a:pt x="188" y="1143"/>
                    <a:pt x="187" y="1146"/>
                  </a:cubicBezTo>
                  <a:close/>
                  <a:moveTo>
                    <a:pt x="1333" y="1147"/>
                  </a:moveTo>
                  <a:cubicBezTo>
                    <a:pt x="1335" y="1147"/>
                    <a:pt x="1336" y="1146"/>
                    <a:pt x="1337" y="1145"/>
                  </a:cubicBezTo>
                  <a:cubicBezTo>
                    <a:pt x="1335" y="1143"/>
                    <a:pt x="1334" y="1145"/>
                    <a:pt x="1333" y="1147"/>
                  </a:cubicBezTo>
                  <a:close/>
                  <a:moveTo>
                    <a:pt x="241" y="1257"/>
                  </a:moveTo>
                  <a:cubicBezTo>
                    <a:pt x="241" y="1258"/>
                    <a:pt x="242" y="1257"/>
                    <a:pt x="241" y="1257"/>
                  </a:cubicBezTo>
                  <a:moveTo>
                    <a:pt x="241" y="1257"/>
                  </a:moveTo>
                  <a:cubicBezTo>
                    <a:pt x="224" y="1224"/>
                    <a:pt x="209" y="1190"/>
                    <a:pt x="197" y="1152"/>
                  </a:cubicBezTo>
                  <a:cubicBezTo>
                    <a:pt x="194" y="1150"/>
                    <a:pt x="189" y="1150"/>
                    <a:pt x="187" y="1148"/>
                  </a:cubicBezTo>
                  <a:cubicBezTo>
                    <a:pt x="177" y="1154"/>
                    <a:pt x="173" y="1166"/>
                    <a:pt x="167" y="1175"/>
                  </a:cubicBezTo>
                  <a:cubicBezTo>
                    <a:pt x="189" y="1205"/>
                    <a:pt x="214" y="1232"/>
                    <a:pt x="241" y="1257"/>
                  </a:cubicBezTo>
                  <a:moveTo>
                    <a:pt x="1207" y="1335"/>
                  </a:moveTo>
                  <a:cubicBezTo>
                    <a:pt x="1206" y="1335"/>
                    <a:pt x="1208" y="1336"/>
                    <a:pt x="1207" y="1335"/>
                  </a:cubicBezTo>
                  <a:moveTo>
                    <a:pt x="1207" y="1335"/>
                  </a:moveTo>
                  <a:cubicBezTo>
                    <a:pt x="1267" y="1295"/>
                    <a:pt x="1319" y="1248"/>
                    <a:pt x="1362" y="1192"/>
                  </a:cubicBezTo>
                  <a:cubicBezTo>
                    <a:pt x="1357" y="1174"/>
                    <a:pt x="1350" y="1158"/>
                    <a:pt x="1337" y="1148"/>
                  </a:cubicBezTo>
                  <a:cubicBezTo>
                    <a:pt x="1322" y="1158"/>
                    <a:pt x="1312" y="1174"/>
                    <a:pt x="1300" y="1189"/>
                  </a:cubicBezTo>
                  <a:cubicBezTo>
                    <a:pt x="1294" y="1196"/>
                    <a:pt x="1288" y="1203"/>
                    <a:pt x="1281" y="1210"/>
                  </a:cubicBezTo>
                  <a:cubicBezTo>
                    <a:pt x="1275" y="1217"/>
                    <a:pt x="1267" y="1223"/>
                    <a:pt x="1263" y="1230"/>
                  </a:cubicBezTo>
                  <a:cubicBezTo>
                    <a:pt x="1258" y="1239"/>
                    <a:pt x="1255" y="1249"/>
                    <a:pt x="1251" y="1258"/>
                  </a:cubicBezTo>
                  <a:cubicBezTo>
                    <a:pt x="1237" y="1285"/>
                    <a:pt x="1225" y="1311"/>
                    <a:pt x="1207" y="1335"/>
                  </a:cubicBezTo>
                  <a:moveTo>
                    <a:pt x="1324" y="1154"/>
                  </a:moveTo>
                  <a:cubicBezTo>
                    <a:pt x="1310" y="1158"/>
                    <a:pt x="1300" y="1164"/>
                    <a:pt x="1286" y="1167"/>
                  </a:cubicBezTo>
                  <a:cubicBezTo>
                    <a:pt x="1282" y="1186"/>
                    <a:pt x="1272" y="1204"/>
                    <a:pt x="1269" y="1221"/>
                  </a:cubicBezTo>
                  <a:cubicBezTo>
                    <a:pt x="1287" y="1199"/>
                    <a:pt x="1307" y="1178"/>
                    <a:pt x="1324" y="1154"/>
                  </a:cubicBezTo>
                  <a:moveTo>
                    <a:pt x="1324" y="1154"/>
                  </a:moveTo>
                  <a:cubicBezTo>
                    <a:pt x="1325" y="1154"/>
                    <a:pt x="1324" y="1153"/>
                    <a:pt x="1324" y="1154"/>
                  </a:cubicBezTo>
                  <a:moveTo>
                    <a:pt x="222" y="1212"/>
                  </a:moveTo>
                  <a:cubicBezTo>
                    <a:pt x="231" y="1230"/>
                    <a:pt x="237" y="1251"/>
                    <a:pt x="247" y="1264"/>
                  </a:cubicBezTo>
                  <a:cubicBezTo>
                    <a:pt x="252" y="1270"/>
                    <a:pt x="260" y="1275"/>
                    <a:pt x="267" y="1280"/>
                  </a:cubicBezTo>
                  <a:cubicBezTo>
                    <a:pt x="287" y="1297"/>
                    <a:pt x="306" y="1314"/>
                    <a:pt x="328" y="1328"/>
                  </a:cubicBezTo>
                  <a:cubicBezTo>
                    <a:pt x="334" y="1313"/>
                    <a:pt x="344" y="1302"/>
                    <a:pt x="354" y="1291"/>
                  </a:cubicBezTo>
                  <a:cubicBezTo>
                    <a:pt x="308" y="1254"/>
                    <a:pt x="269" y="1211"/>
                    <a:pt x="232" y="1165"/>
                  </a:cubicBezTo>
                  <a:cubicBezTo>
                    <a:pt x="220" y="1162"/>
                    <a:pt x="212" y="1157"/>
                    <a:pt x="200" y="1154"/>
                  </a:cubicBezTo>
                  <a:cubicBezTo>
                    <a:pt x="206" y="1174"/>
                    <a:pt x="214" y="1193"/>
                    <a:pt x="222" y="1212"/>
                  </a:cubicBezTo>
                  <a:close/>
                  <a:moveTo>
                    <a:pt x="356" y="1290"/>
                  </a:moveTo>
                  <a:cubicBezTo>
                    <a:pt x="359" y="1285"/>
                    <a:pt x="365" y="1284"/>
                    <a:pt x="367" y="1278"/>
                  </a:cubicBezTo>
                  <a:cubicBezTo>
                    <a:pt x="358" y="1252"/>
                    <a:pt x="349" y="1226"/>
                    <a:pt x="342" y="1197"/>
                  </a:cubicBezTo>
                  <a:cubicBezTo>
                    <a:pt x="306" y="1189"/>
                    <a:pt x="270" y="1177"/>
                    <a:pt x="238" y="1169"/>
                  </a:cubicBezTo>
                  <a:cubicBezTo>
                    <a:pt x="274" y="1212"/>
                    <a:pt x="312" y="1254"/>
                    <a:pt x="356" y="1290"/>
                  </a:cubicBezTo>
                  <a:close/>
                  <a:moveTo>
                    <a:pt x="1223" y="1265"/>
                  </a:moveTo>
                  <a:cubicBezTo>
                    <a:pt x="1235" y="1254"/>
                    <a:pt x="1255" y="1239"/>
                    <a:pt x="1263" y="1225"/>
                  </a:cubicBezTo>
                  <a:cubicBezTo>
                    <a:pt x="1273" y="1209"/>
                    <a:pt x="1274" y="1190"/>
                    <a:pt x="1282" y="1170"/>
                  </a:cubicBezTo>
                  <a:cubicBezTo>
                    <a:pt x="1282" y="1169"/>
                    <a:pt x="1282" y="1169"/>
                    <a:pt x="1281" y="1169"/>
                  </a:cubicBezTo>
                  <a:cubicBezTo>
                    <a:pt x="1257" y="1177"/>
                    <a:pt x="1232" y="1184"/>
                    <a:pt x="1206" y="1191"/>
                  </a:cubicBezTo>
                  <a:cubicBezTo>
                    <a:pt x="1184" y="1218"/>
                    <a:pt x="1160" y="1242"/>
                    <a:pt x="1137" y="1268"/>
                  </a:cubicBezTo>
                  <a:cubicBezTo>
                    <a:pt x="1155" y="1276"/>
                    <a:pt x="1167" y="1289"/>
                    <a:pt x="1181" y="1301"/>
                  </a:cubicBezTo>
                  <a:cubicBezTo>
                    <a:pt x="1195" y="1290"/>
                    <a:pt x="1208" y="1278"/>
                    <a:pt x="1223" y="1265"/>
                  </a:cubicBezTo>
                  <a:close/>
                  <a:moveTo>
                    <a:pt x="344" y="1195"/>
                  </a:moveTo>
                  <a:cubicBezTo>
                    <a:pt x="349" y="1194"/>
                    <a:pt x="353" y="1198"/>
                    <a:pt x="355" y="1196"/>
                  </a:cubicBezTo>
                  <a:cubicBezTo>
                    <a:pt x="350" y="1190"/>
                    <a:pt x="346" y="1183"/>
                    <a:pt x="341" y="1178"/>
                  </a:cubicBezTo>
                  <a:cubicBezTo>
                    <a:pt x="342" y="1184"/>
                    <a:pt x="343" y="1189"/>
                    <a:pt x="344" y="1195"/>
                  </a:cubicBezTo>
                  <a:close/>
                  <a:moveTo>
                    <a:pt x="289" y="1331"/>
                  </a:moveTo>
                  <a:cubicBezTo>
                    <a:pt x="289" y="1332"/>
                    <a:pt x="290" y="1331"/>
                    <a:pt x="289" y="1331"/>
                  </a:cubicBezTo>
                  <a:moveTo>
                    <a:pt x="289" y="1331"/>
                  </a:moveTo>
                  <a:cubicBezTo>
                    <a:pt x="274" y="1310"/>
                    <a:pt x="258" y="1290"/>
                    <a:pt x="246" y="1266"/>
                  </a:cubicBezTo>
                  <a:cubicBezTo>
                    <a:pt x="216" y="1240"/>
                    <a:pt x="192" y="1209"/>
                    <a:pt x="165" y="1180"/>
                  </a:cubicBezTo>
                  <a:cubicBezTo>
                    <a:pt x="163" y="1194"/>
                    <a:pt x="158" y="1209"/>
                    <a:pt x="163" y="1223"/>
                  </a:cubicBezTo>
                  <a:cubicBezTo>
                    <a:pt x="169" y="1238"/>
                    <a:pt x="189" y="1257"/>
                    <a:pt x="203" y="1271"/>
                  </a:cubicBezTo>
                  <a:cubicBezTo>
                    <a:pt x="217" y="1284"/>
                    <a:pt x="236" y="1304"/>
                    <a:pt x="249" y="1313"/>
                  </a:cubicBezTo>
                  <a:cubicBezTo>
                    <a:pt x="261" y="1321"/>
                    <a:pt x="278" y="1326"/>
                    <a:pt x="289" y="1331"/>
                  </a:cubicBezTo>
                  <a:moveTo>
                    <a:pt x="676" y="1195"/>
                  </a:moveTo>
                  <a:cubicBezTo>
                    <a:pt x="677" y="1209"/>
                    <a:pt x="682" y="1221"/>
                    <a:pt x="683" y="1235"/>
                  </a:cubicBezTo>
                  <a:cubicBezTo>
                    <a:pt x="697" y="1236"/>
                    <a:pt x="712" y="1236"/>
                    <a:pt x="727" y="1236"/>
                  </a:cubicBezTo>
                  <a:cubicBezTo>
                    <a:pt x="726" y="1222"/>
                    <a:pt x="730" y="1202"/>
                    <a:pt x="725" y="1192"/>
                  </a:cubicBezTo>
                  <a:cubicBezTo>
                    <a:pt x="709" y="1193"/>
                    <a:pt x="691" y="1193"/>
                    <a:pt x="676" y="1195"/>
                  </a:cubicBezTo>
                  <a:close/>
                  <a:moveTo>
                    <a:pt x="729" y="1192"/>
                  </a:moveTo>
                  <a:cubicBezTo>
                    <a:pt x="729" y="1207"/>
                    <a:pt x="731" y="1220"/>
                    <a:pt x="730" y="1236"/>
                  </a:cubicBezTo>
                  <a:cubicBezTo>
                    <a:pt x="744" y="1238"/>
                    <a:pt x="761" y="1236"/>
                    <a:pt x="775" y="1237"/>
                  </a:cubicBezTo>
                  <a:cubicBezTo>
                    <a:pt x="777" y="1222"/>
                    <a:pt x="777" y="1207"/>
                    <a:pt x="777" y="1192"/>
                  </a:cubicBezTo>
                  <a:cubicBezTo>
                    <a:pt x="761" y="1192"/>
                    <a:pt x="745" y="1192"/>
                    <a:pt x="729" y="1192"/>
                  </a:cubicBezTo>
                  <a:close/>
                  <a:moveTo>
                    <a:pt x="780" y="1192"/>
                  </a:moveTo>
                  <a:cubicBezTo>
                    <a:pt x="779" y="1206"/>
                    <a:pt x="779" y="1222"/>
                    <a:pt x="778" y="1237"/>
                  </a:cubicBezTo>
                  <a:cubicBezTo>
                    <a:pt x="809" y="1235"/>
                    <a:pt x="841" y="1236"/>
                    <a:pt x="871" y="1234"/>
                  </a:cubicBezTo>
                  <a:cubicBezTo>
                    <a:pt x="875" y="1222"/>
                    <a:pt x="879" y="1210"/>
                    <a:pt x="882" y="1198"/>
                  </a:cubicBezTo>
                  <a:cubicBezTo>
                    <a:pt x="849" y="1195"/>
                    <a:pt x="816" y="1192"/>
                    <a:pt x="780" y="1192"/>
                  </a:cubicBezTo>
                  <a:close/>
                  <a:moveTo>
                    <a:pt x="1200" y="1193"/>
                  </a:moveTo>
                  <a:cubicBezTo>
                    <a:pt x="1176" y="1197"/>
                    <a:pt x="1153" y="1204"/>
                    <a:pt x="1128" y="1207"/>
                  </a:cubicBezTo>
                  <a:cubicBezTo>
                    <a:pt x="1124" y="1224"/>
                    <a:pt x="1120" y="1239"/>
                    <a:pt x="1116" y="1255"/>
                  </a:cubicBezTo>
                  <a:cubicBezTo>
                    <a:pt x="1122" y="1258"/>
                    <a:pt x="1128" y="1262"/>
                    <a:pt x="1134" y="1265"/>
                  </a:cubicBezTo>
                  <a:cubicBezTo>
                    <a:pt x="1158" y="1242"/>
                    <a:pt x="1180" y="1219"/>
                    <a:pt x="1200" y="1193"/>
                  </a:cubicBezTo>
                  <a:moveTo>
                    <a:pt x="1200" y="1193"/>
                  </a:moveTo>
                  <a:cubicBezTo>
                    <a:pt x="1201" y="1192"/>
                    <a:pt x="1200" y="1192"/>
                    <a:pt x="1200" y="1193"/>
                  </a:cubicBezTo>
                  <a:moveTo>
                    <a:pt x="671" y="1195"/>
                  </a:moveTo>
                  <a:cubicBezTo>
                    <a:pt x="638" y="1198"/>
                    <a:pt x="605" y="1201"/>
                    <a:pt x="575" y="1207"/>
                  </a:cubicBezTo>
                  <a:cubicBezTo>
                    <a:pt x="578" y="1215"/>
                    <a:pt x="580" y="1224"/>
                    <a:pt x="586" y="1229"/>
                  </a:cubicBezTo>
                  <a:cubicBezTo>
                    <a:pt x="616" y="1232"/>
                    <a:pt x="650" y="1235"/>
                    <a:pt x="680" y="1234"/>
                  </a:cubicBezTo>
                  <a:cubicBezTo>
                    <a:pt x="676" y="1222"/>
                    <a:pt x="675" y="1207"/>
                    <a:pt x="671" y="1195"/>
                  </a:cubicBezTo>
                  <a:close/>
                  <a:moveTo>
                    <a:pt x="369" y="1277"/>
                  </a:moveTo>
                  <a:cubicBezTo>
                    <a:pt x="382" y="1271"/>
                    <a:pt x="394" y="1263"/>
                    <a:pt x="406" y="1255"/>
                  </a:cubicBezTo>
                  <a:cubicBezTo>
                    <a:pt x="389" y="1237"/>
                    <a:pt x="373" y="1219"/>
                    <a:pt x="358" y="1199"/>
                  </a:cubicBezTo>
                  <a:cubicBezTo>
                    <a:pt x="353" y="1200"/>
                    <a:pt x="350" y="1197"/>
                    <a:pt x="345" y="1198"/>
                  </a:cubicBezTo>
                  <a:cubicBezTo>
                    <a:pt x="352" y="1226"/>
                    <a:pt x="361" y="1251"/>
                    <a:pt x="369" y="1277"/>
                  </a:cubicBezTo>
                  <a:close/>
                  <a:moveTo>
                    <a:pt x="884" y="1199"/>
                  </a:moveTo>
                  <a:cubicBezTo>
                    <a:pt x="882" y="1211"/>
                    <a:pt x="877" y="1221"/>
                    <a:pt x="874" y="1234"/>
                  </a:cubicBezTo>
                  <a:cubicBezTo>
                    <a:pt x="894" y="1233"/>
                    <a:pt x="914" y="1231"/>
                    <a:pt x="934" y="1230"/>
                  </a:cubicBezTo>
                  <a:cubicBezTo>
                    <a:pt x="934" y="1221"/>
                    <a:pt x="936" y="1215"/>
                    <a:pt x="936" y="1205"/>
                  </a:cubicBezTo>
                  <a:cubicBezTo>
                    <a:pt x="919" y="1202"/>
                    <a:pt x="903" y="1199"/>
                    <a:pt x="884" y="1199"/>
                  </a:cubicBezTo>
                  <a:close/>
                  <a:moveTo>
                    <a:pt x="1360" y="1199"/>
                  </a:moveTo>
                  <a:cubicBezTo>
                    <a:pt x="1360" y="1199"/>
                    <a:pt x="1361" y="1200"/>
                    <a:pt x="1360" y="1199"/>
                  </a:cubicBezTo>
                  <a:close/>
                  <a:moveTo>
                    <a:pt x="363" y="1201"/>
                  </a:moveTo>
                  <a:cubicBezTo>
                    <a:pt x="378" y="1220"/>
                    <a:pt x="392" y="1239"/>
                    <a:pt x="410" y="1254"/>
                  </a:cubicBezTo>
                  <a:cubicBezTo>
                    <a:pt x="432" y="1244"/>
                    <a:pt x="454" y="1234"/>
                    <a:pt x="480" y="1227"/>
                  </a:cubicBezTo>
                  <a:cubicBezTo>
                    <a:pt x="477" y="1217"/>
                    <a:pt x="463" y="1219"/>
                    <a:pt x="454" y="1218"/>
                  </a:cubicBezTo>
                  <a:cubicBezTo>
                    <a:pt x="424" y="1213"/>
                    <a:pt x="391" y="1206"/>
                    <a:pt x="363" y="1201"/>
                  </a:cubicBezTo>
                  <a:moveTo>
                    <a:pt x="363" y="1201"/>
                  </a:moveTo>
                  <a:cubicBezTo>
                    <a:pt x="362" y="1200"/>
                    <a:pt x="361" y="1201"/>
                    <a:pt x="363" y="1201"/>
                  </a:cubicBezTo>
                  <a:moveTo>
                    <a:pt x="1359" y="1201"/>
                  </a:moveTo>
                  <a:cubicBezTo>
                    <a:pt x="1318" y="1253"/>
                    <a:pt x="1263" y="1298"/>
                    <a:pt x="1208" y="1338"/>
                  </a:cubicBezTo>
                  <a:cubicBezTo>
                    <a:pt x="1206" y="1339"/>
                    <a:pt x="1201" y="1341"/>
                    <a:pt x="1202" y="1345"/>
                  </a:cubicBezTo>
                  <a:cubicBezTo>
                    <a:pt x="1217" y="1339"/>
                    <a:pt x="1232" y="1333"/>
                    <a:pt x="1247" y="1326"/>
                  </a:cubicBezTo>
                  <a:cubicBezTo>
                    <a:pt x="1261" y="1320"/>
                    <a:pt x="1277" y="1313"/>
                    <a:pt x="1289" y="1304"/>
                  </a:cubicBezTo>
                  <a:cubicBezTo>
                    <a:pt x="1303" y="1293"/>
                    <a:pt x="1316" y="1270"/>
                    <a:pt x="1326" y="1255"/>
                  </a:cubicBezTo>
                  <a:cubicBezTo>
                    <a:pt x="1338" y="1238"/>
                    <a:pt x="1350" y="1220"/>
                    <a:pt x="1359" y="1201"/>
                  </a:cubicBezTo>
                  <a:moveTo>
                    <a:pt x="1359" y="1201"/>
                  </a:moveTo>
                  <a:cubicBezTo>
                    <a:pt x="1361" y="1201"/>
                    <a:pt x="1359" y="1200"/>
                    <a:pt x="1359" y="1201"/>
                  </a:cubicBezTo>
                  <a:moveTo>
                    <a:pt x="1301" y="1295"/>
                  </a:moveTo>
                  <a:cubicBezTo>
                    <a:pt x="1299" y="1296"/>
                    <a:pt x="1301" y="1297"/>
                    <a:pt x="1301" y="1295"/>
                  </a:cubicBezTo>
                  <a:moveTo>
                    <a:pt x="1301" y="1295"/>
                  </a:moveTo>
                  <a:cubicBezTo>
                    <a:pt x="1315" y="1282"/>
                    <a:pt x="1343" y="1260"/>
                    <a:pt x="1354" y="1241"/>
                  </a:cubicBezTo>
                  <a:cubicBezTo>
                    <a:pt x="1360" y="1231"/>
                    <a:pt x="1364" y="1215"/>
                    <a:pt x="1362" y="1201"/>
                  </a:cubicBezTo>
                  <a:cubicBezTo>
                    <a:pt x="1345" y="1236"/>
                    <a:pt x="1323" y="1266"/>
                    <a:pt x="1301" y="1295"/>
                  </a:cubicBezTo>
                  <a:moveTo>
                    <a:pt x="938" y="1229"/>
                  </a:moveTo>
                  <a:cubicBezTo>
                    <a:pt x="950" y="1230"/>
                    <a:pt x="958" y="1227"/>
                    <a:pt x="970" y="1227"/>
                  </a:cubicBezTo>
                  <a:cubicBezTo>
                    <a:pt x="975" y="1224"/>
                    <a:pt x="977" y="1218"/>
                    <a:pt x="979" y="1213"/>
                  </a:cubicBezTo>
                  <a:cubicBezTo>
                    <a:pt x="967" y="1210"/>
                    <a:pt x="953" y="1208"/>
                    <a:pt x="941" y="1205"/>
                  </a:cubicBezTo>
                  <a:cubicBezTo>
                    <a:pt x="939" y="1212"/>
                    <a:pt x="940" y="1222"/>
                    <a:pt x="938" y="1229"/>
                  </a:cubicBezTo>
                  <a:close/>
                  <a:moveTo>
                    <a:pt x="526" y="1219"/>
                  </a:moveTo>
                  <a:cubicBezTo>
                    <a:pt x="526" y="1221"/>
                    <a:pt x="526" y="1222"/>
                    <a:pt x="527" y="1223"/>
                  </a:cubicBezTo>
                  <a:cubicBezTo>
                    <a:pt x="544" y="1226"/>
                    <a:pt x="565" y="1229"/>
                    <a:pt x="582" y="1228"/>
                  </a:cubicBezTo>
                  <a:cubicBezTo>
                    <a:pt x="577" y="1222"/>
                    <a:pt x="575" y="1213"/>
                    <a:pt x="571" y="1207"/>
                  </a:cubicBezTo>
                  <a:cubicBezTo>
                    <a:pt x="557" y="1212"/>
                    <a:pt x="538" y="1212"/>
                    <a:pt x="526" y="1219"/>
                  </a:cubicBezTo>
                  <a:close/>
                  <a:moveTo>
                    <a:pt x="1084" y="1215"/>
                  </a:moveTo>
                  <a:cubicBezTo>
                    <a:pt x="1080" y="1223"/>
                    <a:pt x="1071" y="1229"/>
                    <a:pt x="1070" y="1236"/>
                  </a:cubicBezTo>
                  <a:cubicBezTo>
                    <a:pt x="1086" y="1240"/>
                    <a:pt x="1099" y="1248"/>
                    <a:pt x="1113" y="1253"/>
                  </a:cubicBezTo>
                  <a:cubicBezTo>
                    <a:pt x="1118" y="1240"/>
                    <a:pt x="1120" y="1224"/>
                    <a:pt x="1125" y="1210"/>
                  </a:cubicBezTo>
                  <a:cubicBezTo>
                    <a:pt x="1125" y="1209"/>
                    <a:pt x="1125" y="1208"/>
                    <a:pt x="1123" y="1208"/>
                  </a:cubicBezTo>
                  <a:cubicBezTo>
                    <a:pt x="1111" y="1211"/>
                    <a:pt x="1097" y="1213"/>
                    <a:pt x="1084" y="1215"/>
                  </a:cubicBezTo>
                  <a:close/>
                  <a:moveTo>
                    <a:pt x="982" y="1214"/>
                  </a:moveTo>
                  <a:cubicBezTo>
                    <a:pt x="980" y="1218"/>
                    <a:pt x="977" y="1222"/>
                    <a:pt x="975" y="1226"/>
                  </a:cubicBezTo>
                  <a:cubicBezTo>
                    <a:pt x="988" y="1225"/>
                    <a:pt x="1003" y="1224"/>
                    <a:pt x="1015" y="1222"/>
                  </a:cubicBezTo>
                  <a:cubicBezTo>
                    <a:pt x="1005" y="1219"/>
                    <a:pt x="994" y="1216"/>
                    <a:pt x="982" y="1214"/>
                  </a:cubicBezTo>
                  <a:close/>
                  <a:moveTo>
                    <a:pt x="1031" y="1223"/>
                  </a:moveTo>
                  <a:cubicBezTo>
                    <a:pt x="1044" y="1226"/>
                    <a:pt x="1054" y="1231"/>
                    <a:pt x="1066" y="1234"/>
                  </a:cubicBezTo>
                  <a:cubicBezTo>
                    <a:pt x="1070" y="1229"/>
                    <a:pt x="1080" y="1220"/>
                    <a:pt x="1078" y="1216"/>
                  </a:cubicBezTo>
                  <a:cubicBezTo>
                    <a:pt x="1063" y="1219"/>
                    <a:pt x="1045" y="1220"/>
                    <a:pt x="1031" y="1223"/>
                  </a:cubicBezTo>
                  <a:close/>
                  <a:moveTo>
                    <a:pt x="509" y="1223"/>
                  </a:moveTo>
                  <a:cubicBezTo>
                    <a:pt x="515" y="1222"/>
                    <a:pt x="518" y="1224"/>
                    <a:pt x="524" y="1223"/>
                  </a:cubicBezTo>
                  <a:cubicBezTo>
                    <a:pt x="523" y="1222"/>
                    <a:pt x="524" y="1217"/>
                    <a:pt x="521" y="1218"/>
                  </a:cubicBezTo>
                  <a:cubicBezTo>
                    <a:pt x="518" y="1220"/>
                    <a:pt x="511" y="1219"/>
                    <a:pt x="509" y="1223"/>
                  </a:cubicBezTo>
                  <a:close/>
                  <a:moveTo>
                    <a:pt x="482" y="1225"/>
                  </a:moveTo>
                  <a:cubicBezTo>
                    <a:pt x="487" y="1226"/>
                    <a:pt x="490" y="1224"/>
                    <a:pt x="493" y="1223"/>
                  </a:cubicBezTo>
                  <a:cubicBezTo>
                    <a:pt x="488" y="1223"/>
                    <a:pt x="483" y="1220"/>
                    <a:pt x="480" y="1223"/>
                  </a:cubicBezTo>
                  <a:cubicBezTo>
                    <a:pt x="481" y="1223"/>
                    <a:pt x="482" y="1224"/>
                    <a:pt x="482" y="1225"/>
                  </a:cubicBezTo>
                  <a:close/>
                  <a:moveTo>
                    <a:pt x="535" y="1295"/>
                  </a:moveTo>
                  <a:cubicBezTo>
                    <a:pt x="536" y="1296"/>
                    <a:pt x="537" y="1294"/>
                    <a:pt x="535" y="1295"/>
                  </a:cubicBezTo>
                  <a:moveTo>
                    <a:pt x="535" y="1295"/>
                  </a:moveTo>
                  <a:cubicBezTo>
                    <a:pt x="532" y="1272"/>
                    <a:pt x="527" y="1251"/>
                    <a:pt x="525" y="1227"/>
                  </a:cubicBezTo>
                  <a:cubicBezTo>
                    <a:pt x="512" y="1224"/>
                    <a:pt x="497" y="1223"/>
                    <a:pt x="486" y="1227"/>
                  </a:cubicBezTo>
                  <a:cubicBezTo>
                    <a:pt x="498" y="1250"/>
                    <a:pt x="518" y="1273"/>
                    <a:pt x="535" y="1295"/>
                  </a:cubicBezTo>
                  <a:moveTo>
                    <a:pt x="1022" y="1223"/>
                  </a:moveTo>
                  <a:cubicBezTo>
                    <a:pt x="1007" y="1223"/>
                    <a:pt x="991" y="1230"/>
                    <a:pt x="973" y="1229"/>
                  </a:cubicBezTo>
                  <a:cubicBezTo>
                    <a:pt x="960" y="1255"/>
                    <a:pt x="945" y="1280"/>
                    <a:pt x="928" y="1303"/>
                  </a:cubicBezTo>
                  <a:cubicBezTo>
                    <a:pt x="927" y="1316"/>
                    <a:pt x="925" y="1329"/>
                    <a:pt x="922" y="1342"/>
                  </a:cubicBezTo>
                  <a:cubicBezTo>
                    <a:pt x="920" y="1353"/>
                    <a:pt x="915" y="1367"/>
                    <a:pt x="917" y="1376"/>
                  </a:cubicBezTo>
                  <a:cubicBezTo>
                    <a:pt x="925" y="1381"/>
                    <a:pt x="933" y="1372"/>
                    <a:pt x="939" y="1367"/>
                  </a:cubicBezTo>
                  <a:cubicBezTo>
                    <a:pt x="986" y="1330"/>
                    <a:pt x="1029" y="1283"/>
                    <a:pt x="1064" y="1236"/>
                  </a:cubicBezTo>
                  <a:cubicBezTo>
                    <a:pt x="1050" y="1234"/>
                    <a:pt x="1038" y="1224"/>
                    <a:pt x="1022" y="1223"/>
                  </a:cubicBezTo>
                  <a:close/>
                  <a:moveTo>
                    <a:pt x="539" y="1299"/>
                  </a:moveTo>
                  <a:cubicBezTo>
                    <a:pt x="563" y="1325"/>
                    <a:pt x="587" y="1352"/>
                    <a:pt x="615" y="1374"/>
                  </a:cubicBezTo>
                  <a:cubicBezTo>
                    <a:pt x="628" y="1368"/>
                    <a:pt x="645" y="1367"/>
                    <a:pt x="658" y="1362"/>
                  </a:cubicBezTo>
                  <a:cubicBezTo>
                    <a:pt x="630" y="1322"/>
                    <a:pt x="605" y="1279"/>
                    <a:pt x="583" y="1232"/>
                  </a:cubicBezTo>
                  <a:cubicBezTo>
                    <a:pt x="564" y="1230"/>
                    <a:pt x="545" y="1229"/>
                    <a:pt x="527" y="1226"/>
                  </a:cubicBezTo>
                  <a:cubicBezTo>
                    <a:pt x="530" y="1251"/>
                    <a:pt x="535" y="1275"/>
                    <a:pt x="539" y="1299"/>
                  </a:cubicBezTo>
                  <a:close/>
                  <a:moveTo>
                    <a:pt x="537" y="1300"/>
                  </a:moveTo>
                  <a:cubicBezTo>
                    <a:pt x="517" y="1278"/>
                    <a:pt x="500" y="1252"/>
                    <a:pt x="481" y="1229"/>
                  </a:cubicBezTo>
                  <a:cubicBezTo>
                    <a:pt x="456" y="1237"/>
                    <a:pt x="433" y="1246"/>
                    <a:pt x="412" y="1256"/>
                  </a:cubicBezTo>
                  <a:cubicBezTo>
                    <a:pt x="452" y="1302"/>
                    <a:pt x="504" y="1344"/>
                    <a:pt x="558" y="1379"/>
                  </a:cubicBezTo>
                  <a:cubicBezTo>
                    <a:pt x="550" y="1354"/>
                    <a:pt x="543" y="1328"/>
                    <a:pt x="537" y="1300"/>
                  </a:cubicBezTo>
                  <a:close/>
                  <a:moveTo>
                    <a:pt x="938" y="1232"/>
                  </a:moveTo>
                  <a:cubicBezTo>
                    <a:pt x="936" y="1253"/>
                    <a:pt x="931" y="1276"/>
                    <a:pt x="931" y="1295"/>
                  </a:cubicBezTo>
                  <a:cubicBezTo>
                    <a:pt x="945" y="1275"/>
                    <a:pt x="957" y="1253"/>
                    <a:pt x="970" y="1231"/>
                  </a:cubicBezTo>
                  <a:cubicBezTo>
                    <a:pt x="970" y="1230"/>
                    <a:pt x="970" y="1229"/>
                    <a:pt x="968" y="1229"/>
                  </a:cubicBezTo>
                  <a:cubicBezTo>
                    <a:pt x="959" y="1231"/>
                    <a:pt x="948" y="1232"/>
                    <a:pt x="938" y="1232"/>
                  </a:cubicBezTo>
                  <a:close/>
                  <a:moveTo>
                    <a:pt x="663" y="1362"/>
                  </a:moveTo>
                  <a:cubicBezTo>
                    <a:pt x="679" y="1359"/>
                    <a:pt x="696" y="1357"/>
                    <a:pt x="712" y="1355"/>
                  </a:cubicBezTo>
                  <a:cubicBezTo>
                    <a:pt x="700" y="1317"/>
                    <a:pt x="690" y="1278"/>
                    <a:pt x="680" y="1238"/>
                  </a:cubicBezTo>
                  <a:cubicBezTo>
                    <a:pt x="649" y="1236"/>
                    <a:pt x="616" y="1235"/>
                    <a:pt x="586" y="1232"/>
                  </a:cubicBezTo>
                  <a:cubicBezTo>
                    <a:pt x="608" y="1279"/>
                    <a:pt x="632" y="1324"/>
                    <a:pt x="663" y="1362"/>
                  </a:cubicBezTo>
                  <a:close/>
                  <a:moveTo>
                    <a:pt x="872" y="1237"/>
                  </a:moveTo>
                  <a:cubicBezTo>
                    <a:pt x="861" y="1280"/>
                    <a:pt x="845" y="1318"/>
                    <a:pt x="829" y="1357"/>
                  </a:cubicBezTo>
                  <a:cubicBezTo>
                    <a:pt x="845" y="1360"/>
                    <a:pt x="862" y="1361"/>
                    <a:pt x="876" y="1366"/>
                  </a:cubicBezTo>
                  <a:cubicBezTo>
                    <a:pt x="895" y="1349"/>
                    <a:pt x="908" y="1326"/>
                    <a:pt x="924" y="1306"/>
                  </a:cubicBezTo>
                  <a:cubicBezTo>
                    <a:pt x="927" y="1282"/>
                    <a:pt x="932" y="1259"/>
                    <a:pt x="933" y="1233"/>
                  </a:cubicBezTo>
                  <a:cubicBezTo>
                    <a:pt x="912" y="1234"/>
                    <a:pt x="892" y="1235"/>
                    <a:pt x="872" y="1237"/>
                  </a:cubicBezTo>
                  <a:close/>
                  <a:moveTo>
                    <a:pt x="1182" y="1304"/>
                  </a:moveTo>
                  <a:cubicBezTo>
                    <a:pt x="1190" y="1314"/>
                    <a:pt x="1196" y="1326"/>
                    <a:pt x="1200" y="1341"/>
                  </a:cubicBezTo>
                  <a:cubicBezTo>
                    <a:pt x="1222" y="1309"/>
                    <a:pt x="1244" y="1273"/>
                    <a:pt x="1257" y="1235"/>
                  </a:cubicBezTo>
                  <a:cubicBezTo>
                    <a:pt x="1234" y="1260"/>
                    <a:pt x="1208" y="1282"/>
                    <a:pt x="1182" y="1304"/>
                  </a:cubicBezTo>
                  <a:close/>
                  <a:moveTo>
                    <a:pt x="778" y="1239"/>
                  </a:moveTo>
                  <a:cubicBezTo>
                    <a:pt x="776" y="1277"/>
                    <a:pt x="774" y="1315"/>
                    <a:pt x="773" y="1353"/>
                  </a:cubicBezTo>
                  <a:cubicBezTo>
                    <a:pt x="791" y="1354"/>
                    <a:pt x="810" y="1355"/>
                    <a:pt x="826" y="1357"/>
                  </a:cubicBezTo>
                  <a:cubicBezTo>
                    <a:pt x="843" y="1319"/>
                    <a:pt x="857" y="1279"/>
                    <a:pt x="870" y="1237"/>
                  </a:cubicBezTo>
                  <a:cubicBezTo>
                    <a:pt x="840" y="1238"/>
                    <a:pt x="810" y="1239"/>
                    <a:pt x="778" y="1239"/>
                  </a:cubicBezTo>
                  <a:close/>
                  <a:moveTo>
                    <a:pt x="170" y="1239"/>
                  </a:moveTo>
                  <a:cubicBezTo>
                    <a:pt x="177" y="1254"/>
                    <a:pt x="187" y="1266"/>
                    <a:pt x="198" y="1276"/>
                  </a:cubicBezTo>
                  <a:moveTo>
                    <a:pt x="198" y="1276"/>
                  </a:moveTo>
                  <a:cubicBezTo>
                    <a:pt x="199" y="1278"/>
                    <a:pt x="200" y="1276"/>
                    <a:pt x="198" y="1276"/>
                  </a:cubicBezTo>
                  <a:moveTo>
                    <a:pt x="198" y="1276"/>
                  </a:moveTo>
                  <a:cubicBezTo>
                    <a:pt x="189" y="1264"/>
                    <a:pt x="180" y="1250"/>
                    <a:pt x="170" y="1239"/>
                  </a:cubicBezTo>
                  <a:moveTo>
                    <a:pt x="170" y="1239"/>
                  </a:moveTo>
                  <a:cubicBezTo>
                    <a:pt x="169" y="1237"/>
                    <a:pt x="169" y="1239"/>
                    <a:pt x="170" y="1239"/>
                  </a:cubicBezTo>
                  <a:moveTo>
                    <a:pt x="716" y="1355"/>
                  </a:moveTo>
                  <a:cubicBezTo>
                    <a:pt x="722" y="1356"/>
                    <a:pt x="725" y="1353"/>
                    <a:pt x="731" y="1354"/>
                  </a:cubicBezTo>
                  <a:cubicBezTo>
                    <a:pt x="729" y="1317"/>
                    <a:pt x="729" y="1277"/>
                    <a:pt x="727" y="1239"/>
                  </a:cubicBezTo>
                  <a:cubicBezTo>
                    <a:pt x="713" y="1240"/>
                    <a:pt x="696" y="1237"/>
                    <a:pt x="684" y="1239"/>
                  </a:cubicBezTo>
                  <a:cubicBezTo>
                    <a:pt x="694" y="1278"/>
                    <a:pt x="704" y="1318"/>
                    <a:pt x="716" y="1355"/>
                  </a:cubicBezTo>
                  <a:close/>
                  <a:moveTo>
                    <a:pt x="1067" y="1238"/>
                  </a:moveTo>
                  <a:cubicBezTo>
                    <a:pt x="1026" y="1291"/>
                    <a:pt x="978" y="1338"/>
                    <a:pt x="927" y="1381"/>
                  </a:cubicBezTo>
                  <a:cubicBezTo>
                    <a:pt x="939" y="1385"/>
                    <a:pt x="948" y="1391"/>
                    <a:pt x="959" y="1396"/>
                  </a:cubicBezTo>
                  <a:cubicBezTo>
                    <a:pt x="1011" y="1367"/>
                    <a:pt x="1058" y="1334"/>
                    <a:pt x="1101" y="1296"/>
                  </a:cubicBezTo>
                  <a:cubicBezTo>
                    <a:pt x="1104" y="1282"/>
                    <a:pt x="1110" y="1271"/>
                    <a:pt x="1112" y="1256"/>
                  </a:cubicBezTo>
                  <a:cubicBezTo>
                    <a:pt x="1098" y="1249"/>
                    <a:pt x="1084" y="1242"/>
                    <a:pt x="1067" y="1238"/>
                  </a:cubicBezTo>
                  <a:close/>
                  <a:moveTo>
                    <a:pt x="731" y="1239"/>
                  </a:moveTo>
                  <a:cubicBezTo>
                    <a:pt x="730" y="1276"/>
                    <a:pt x="733" y="1316"/>
                    <a:pt x="733" y="1354"/>
                  </a:cubicBezTo>
                  <a:cubicBezTo>
                    <a:pt x="745" y="1354"/>
                    <a:pt x="757" y="1353"/>
                    <a:pt x="770" y="1353"/>
                  </a:cubicBezTo>
                  <a:cubicBezTo>
                    <a:pt x="772" y="1316"/>
                    <a:pt x="774" y="1278"/>
                    <a:pt x="775" y="1240"/>
                  </a:cubicBezTo>
                  <a:cubicBezTo>
                    <a:pt x="761" y="1239"/>
                    <a:pt x="747" y="1238"/>
                    <a:pt x="731" y="1239"/>
                  </a:cubicBezTo>
                  <a:close/>
                  <a:moveTo>
                    <a:pt x="559" y="1383"/>
                  </a:moveTo>
                  <a:cubicBezTo>
                    <a:pt x="502" y="1348"/>
                    <a:pt x="454" y="1304"/>
                    <a:pt x="408" y="1258"/>
                  </a:cubicBezTo>
                  <a:cubicBezTo>
                    <a:pt x="395" y="1265"/>
                    <a:pt x="383" y="1272"/>
                    <a:pt x="371" y="1280"/>
                  </a:cubicBezTo>
                  <a:cubicBezTo>
                    <a:pt x="377" y="1308"/>
                    <a:pt x="393" y="1320"/>
                    <a:pt x="414" y="1334"/>
                  </a:cubicBezTo>
                  <a:cubicBezTo>
                    <a:pt x="445" y="1356"/>
                    <a:pt x="480" y="1376"/>
                    <a:pt x="511" y="1392"/>
                  </a:cubicBezTo>
                  <a:cubicBezTo>
                    <a:pt x="529" y="1393"/>
                    <a:pt x="548" y="1399"/>
                    <a:pt x="564" y="1398"/>
                  </a:cubicBezTo>
                  <a:cubicBezTo>
                    <a:pt x="563" y="1393"/>
                    <a:pt x="560" y="1389"/>
                    <a:pt x="559" y="1383"/>
                  </a:cubicBezTo>
                  <a:close/>
                  <a:moveTo>
                    <a:pt x="1106" y="1293"/>
                  </a:moveTo>
                  <a:cubicBezTo>
                    <a:pt x="1114" y="1284"/>
                    <a:pt x="1124" y="1276"/>
                    <a:pt x="1133" y="1267"/>
                  </a:cubicBezTo>
                  <a:cubicBezTo>
                    <a:pt x="1126" y="1264"/>
                    <a:pt x="1122" y="1260"/>
                    <a:pt x="1115" y="1258"/>
                  </a:cubicBezTo>
                  <a:cubicBezTo>
                    <a:pt x="1112" y="1269"/>
                    <a:pt x="1106" y="1282"/>
                    <a:pt x="1106" y="1293"/>
                  </a:cubicBezTo>
                  <a:close/>
                  <a:moveTo>
                    <a:pt x="193" y="1264"/>
                  </a:moveTo>
                  <a:cubicBezTo>
                    <a:pt x="193" y="1265"/>
                    <a:pt x="193" y="1265"/>
                    <a:pt x="194" y="1265"/>
                  </a:cubicBezTo>
                  <a:moveTo>
                    <a:pt x="194" y="1265"/>
                  </a:moveTo>
                  <a:cubicBezTo>
                    <a:pt x="194" y="1266"/>
                    <a:pt x="194" y="1266"/>
                    <a:pt x="195" y="1266"/>
                  </a:cubicBezTo>
                  <a:moveTo>
                    <a:pt x="195" y="1266"/>
                  </a:moveTo>
                  <a:cubicBezTo>
                    <a:pt x="205" y="1280"/>
                    <a:pt x="216" y="1293"/>
                    <a:pt x="232" y="1301"/>
                  </a:cubicBezTo>
                  <a:moveTo>
                    <a:pt x="232" y="1301"/>
                  </a:moveTo>
                  <a:cubicBezTo>
                    <a:pt x="232" y="1302"/>
                    <a:pt x="232" y="1302"/>
                    <a:pt x="233" y="1302"/>
                  </a:cubicBezTo>
                  <a:moveTo>
                    <a:pt x="233" y="1302"/>
                  </a:moveTo>
                  <a:cubicBezTo>
                    <a:pt x="234" y="1304"/>
                    <a:pt x="234" y="1302"/>
                    <a:pt x="233" y="1302"/>
                  </a:cubicBezTo>
                  <a:moveTo>
                    <a:pt x="233" y="1302"/>
                  </a:moveTo>
                  <a:cubicBezTo>
                    <a:pt x="233" y="1301"/>
                    <a:pt x="233" y="1301"/>
                    <a:pt x="232" y="1301"/>
                  </a:cubicBezTo>
                  <a:moveTo>
                    <a:pt x="195" y="1266"/>
                  </a:moveTo>
                  <a:cubicBezTo>
                    <a:pt x="207" y="1278"/>
                    <a:pt x="219" y="1290"/>
                    <a:pt x="232" y="1301"/>
                  </a:cubicBezTo>
                  <a:moveTo>
                    <a:pt x="195" y="1266"/>
                  </a:moveTo>
                  <a:cubicBezTo>
                    <a:pt x="195" y="1265"/>
                    <a:pt x="194" y="1265"/>
                    <a:pt x="194" y="1265"/>
                  </a:cubicBezTo>
                  <a:moveTo>
                    <a:pt x="194" y="1265"/>
                  </a:moveTo>
                  <a:cubicBezTo>
                    <a:pt x="194" y="1264"/>
                    <a:pt x="193" y="1264"/>
                    <a:pt x="193" y="1264"/>
                  </a:cubicBezTo>
                  <a:moveTo>
                    <a:pt x="193" y="1264"/>
                  </a:moveTo>
                  <a:cubicBezTo>
                    <a:pt x="192" y="1262"/>
                    <a:pt x="192" y="1264"/>
                    <a:pt x="193" y="1264"/>
                  </a:cubicBezTo>
                  <a:moveTo>
                    <a:pt x="1071" y="1373"/>
                  </a:moveTo>
                  <a:cubicBezTo>
                    <a:pt x="1070" y="1374"/>
                    <a:pt x="1071" y="1374"/>
                    <a:pt x="1071" y="1373"/>
                  </a:cubicBezTo>
                  <a:moveTo>
                    <a:pt x="1071" y="1373"/>
                  </a:moveTo>
                  <a:cubicBezTo>
                    <a:pt x="1096" y="1361"/>
                    <a:pt x="1127" y="1341"/>
                    <a:pt x="1154" y="1321"/>
                  </a:cubicBezTo>
                  <a:cubicBezTo>
                    <a:pt x="1159" y="1318"/>
                    <a:pt x="1178" y="1306"/>
                    <a:pt x="1178" y="1302"/>
                  </a:cubicBezTo>
                  <a:cubicBezTo>
                    <a:pt x="1178" y="1299"/>
                    <a:pt x="1160" y="1286"/>
                    <a:pt x="1158" y="1284"/>
                  </a:cubicBezTo>
                  <a:cubicBezTo>
                    <a:pt x="1149" y="1277"/>
                    <a:pt x="1143" y="1273"/>
                    <a:pt x="1134" y="1269"/>
                  </a:cubicBezTo>
                  <a:cubicBezTo>
                    <a:pt x="1124" y="1279"/>
                    <a:pt x="1114" y="1289"/>
                    <a:pt x="1102" y="1298"/>
                  </a:cubicBezTo>
                  <a:cubicBezTo>
                    <a:pt x="1094" y="1326"/>
                    <a:pt x="1082" y="1349"/>
                    <a:pt x="1071" y="1373"/>
                  </a:cubicBezTo>
                  <a:moveTo>
                    <a:pt x="253" y="1272"/>
                  </a:moveTo>
                  <a:cubicBezTo>
                    <a:pt x="253" y="1273"/>
                    <a:pt x="254" y="1273"/>
                    <a:pt x="254" y="1273"/>
                  </a:cubicBezTo>
                  <a:moveTo>
                    <a:pt x="254" y="1273"/>
                  </a:moveTo>
                  <a:cubicBezTo>
                    <a:pt x="266" y="1296"/>
                    <a:pt x="280" y="1316"/>
                    <a:pt x="295" y="1335"/>
                  </a:cubicBezTo>
                  <a:cubicBezTo>
                    <a:pt x="305" y="1338"/>
                    <a:pt x="314" y="1343"/>
                    <a:pt x="324" y="1345"/>
                  </a:cubicBezTo>
                  <a:cubicBezTo>
                    <a:pt x="324" y="1340"/>
                    <a:pt x="326" y="1335"/>
                    <a:pt x="327" y="1331"/>
                  </a:cubicBezTo>
                  <a:cubicBezTo>
                    <a:pt x="302" y="1313"/>
                    <a:pt x="277" y="1294"/>
                    <a:pt x="254" y="1273"/>
                  </a:cubicBezTo>
                  <a:moveTo>
                    <a:pt x="254" y="1273"/>
                  </a:moveTo>
                  <a:cubicBezTo>
                    <a:pt x="254" y="1273"/>
                    <a:pt x="254" y="1272"/>
                    <a:pt x="253" y="1272"/>
                  </a:cubicBezTo>
                  <a:moveTo>
                    <a:pt x="253" y="1272"/>
                  </a:moveTo>
                  <a:cubicBezTo>
                    <a:pt x="253" y="1271"/>
                    <a:pt x="252" y="1273"/>
                    <a:pt x="253" y="1272"/>
                  </a:cubicBezTo>
                  <a:moveTo>
                    <a:pt x="379" y="1308"/>
                  </a:moveTo>
                  <a:cubicBezTo>
                    <a:pt x="380" y="1309"/>
                    <a:pt x="380" y="1308"/>
                    <a:pt x="379" y="1308"/>
                  </a:cubicBezTo>
                  <a:moveTo>
                    <a:pt x="379" y="1308"/>
                  </a:moveTo>
                  <a:cubicBezTo>
                    <a:pt x="376" y="1299"/>
                    <a:pt x="372" y="1290"/>
                    <a:pt x="368" y="1282"/>
                  </a:cubicBezTo>
                  <a:cubicBezTo>
                    <a:pt x="365" y="1285"/>
                    <a:pt x="361" y="1288"/>
                    <a:pt x="358" y="1292"/>
                  </a:cubicBezTo>
                  <a:cubicBezTo>
                    <a:pt x="365" y="1297"/>
                    <a:pt x="371" y="1303"/>
                    <a:pt x="379" y="1308"/>
                  </a:cubicBezTo>
                  <a:moveTo>
                    <a:pt x="383" y="1315"/>
                  </a:moveTo>
                  <a:cubicBezTo>
                    <a:pt x="373" y="1308"/>
                    <a:pt x="366" y="1299"/>
                    <a:pt x="355" y="1294"/>
                  </a:cubicBezTo>
                  <a:cubicBezTo>
                    <a:pt x="345" y="1304"/>
                    <a:pt x="335" y="1315"/>
                    <a:pt x="330" y="1330"/>
                  </a:cubicBezTo>
                  <a:cubicBezTo>
                    <a:pt x="356" y="1345"/>
                    <a:pt x="378" y="1368"/>
                    <a:pt x="413" y="1371"/>
                  </a:cubicBezTo>
                  <a:cubicBezTo>
                    <a:pt x="401" y="1354"/>
                    <a:pt x="391" y="1335"/>
                    <a:pt x="383" y="1315"/>
                  </a:cubicBezTo>
                  <a:close/>
                  <a:moveTo>
                    <a:pt x="929" y="1297"/>
                  </a:moveTo>
                  <a:cubicBezTo>
                    <a:pt x="929" y="1297"/>
                    <a:pt x="930" y="1298"/>
                    <a:pt x="929" y="1297"/>
                  </a:cubicBezTo>
                  <a:close/>
                  <a:moveTo>
                    <a:pt x="224" y="1300"/>
                  </a:moveTo>
                  <a:cubicBezTo>
                    <a:pt x="224" y="1301"/>
                    <a:pt x="225" y="1301"/>
                    <a:pt x="225" y="1301"/>
                  </a:cubicBezTo>
                  <a:moveTo>
                    <a:pt x="225" y="1301"/>
                  </a:moveTo>
                  <a:cubicBezTo>
                    <a:pt x="259" y="1340"/>
                    <a:pt x="299" y="1371"/>
                    <a:pt x="343" y="1399"/>
                  </a:cubicBezTo>
                  <a:cubicBezTo>
                    <a:pt x="340" y="1392"/>
                    <a:pt x="333" y="1387"/>
                    <a:pt x="331" y="1378"/>
                  </a:cubicBezTo>
                  <a:cubicBezTo>
                    <a:pt x="326" y="1374"/>
                    <a:pt x="321" y="1369"/>
                    <a:pt x="317" y="1364"/>
                  </a:cubicBezTo>
                  <a:cubicBezTo>
                    <a:pt x="283" y="1346"/>
                    <a:pt x="259" y="1319"/>
                    <a:pt x="225" y="1301"/>
                  </a:cubicBezTo>
                  <a:moveTo>
                    <a:pt x="225" y="1301"/>
                  </a:moveTo>
                  <a:cubicBezTo>
                    <a:pt x="226" y="1300"/>
                    <a:pt x="225" y="1300"/>
                    <a:pt x="224" y="1300"/>
                  </a:cubicBezTo>
                  <a:moveTo>
                    <a:pt x="224" y="1300"/>
                  </a:moveTo>
                  <a:cubicBezTo>
                    <a:pt x="224" y="1299"/>
                    <a:pt x="223" y="1300"/>
                    <a:pt x="224" y="1300"/>
                  </a:cubicBezTo>
                  <a:moveTo>
                    <a:pt x="961" y="1398"/>
                  </a:moveTo>
                  <a:cubicBezTo>
                    <a:pt x="996" y="1395"/>
                    <a:pt x="1039" y="1392"/>
                    <a:pt x="1066" y="1377"/>
                  </a:cubicBezTo>
                  <a:cubicBezTo>
                    <a:pt x="1077" y="1353"/>
                    <a:pt x="1091" y="1328"/>
                    <a:pt x="1097" y="1302"/>
                  </a:cubicBezTo>
                  <a:cubicBezTo>
                    <a:pt x="1057" y="1339"/>
                    <a:pt x="1010" y="1370"/>
                    <a:pt x="961" y="1398"/>
                  </a:cubicBezTo>
                  <a:close/>
                  <a:moveTo>
                    <a:pt x="1294" y="1304"/>
                  </a:moveTo>
                  <a:cubicBezTo>
                    <a:pt x="1293" y="1304"/>
                    <a:pt x="1294" y="1305"/>
                    <a:pt x="1294" y="1304"/>
                  </a:cubicBezTo>
                  <a:close/>
                  <a:moveTo>
                    <a:pt x="1292" y="1305"/>
                  </a:moveTo>
                  <a:cubicBezTo>
                    <a:pt x="1292" y="1305"/>
                    <a:pt x="1293" y="1306"/>
                    <a:pt x="1292" y="1305"/>
                  </a:cubicBezTo>
                  <a:close/>
                  <a:moveTo>
                    <a:pt x="561" y="1382"/>
                  </a:moveTo>
                  <a:cubicBezTo>
                    <a:pt x="567" y="1384"/>
                    <a:pt x="571" y="1388"/>
                    <a:pt x="577" y="1391"/>
                  </a:cubicBezTo>
                  <a:cubicBezTo>
                    <a:pt x="587" y="1385"/>
                    <a:pt x="597" y="1379"/>
                    <a:pt x="610" y="1376"/>
                  </a:cubicBezTo>
                  <a:cubicBezTo>
                    <a:pt x="587" y="1352"/>
                    <a:pt x="562" y="1331"/>
                    <a:pt x="541" y="1305"/>
                  </a:cubicBezTo>
                  <a:cubicBezTo>
                    <a:pt x="546" y="1332"/>
                    <a:pt x="554" y="1357"/>
                    <a:pt x="561" y="1382"/>
                  </a:cubicBezTo>
                  <a:close/>
                  <a:moveTo>
                    <a:pt x="1179" y="1305"/>
                  </a:moveTo>
                  <a:cubicBezTo>
                    <a:pt x="1162" y="1320"/>
                    <a:pt x="1142" y="1333"/>
                    <a:pt x="1122" y="1345"/>
                  </a:cubicBezTo>
                  <a:cubicBezTo>
                    <a:pt x="1103" y="1357"/>
                    <a:pt x="1083" y="1369"/>
                    <a:pt x="1066" y="1382"/>
                  </a:cubicBezTo>
                  <a:cubicBezTo>
                    <a:pt x="1112" y="1371"/>
                    <a:pt x="1168" y="1364"/>
                    <a:pt x="1197" y="1341"/>
                  </a:cubicBezTo>
                  <a:cubicBezTo>
                    <a:pt x="1194" y="1326"/>
                    <a:pt x="1188" y="1314"/>
                    <a:pt x="1179" y="1305"/>
                  </a:cubicBezTo>
                  <a:close/>
                  <a:moveTo>
                    <a:pt x="1283" y="1311"/>
                  </a:moveTo>
                  <a:cubicBezTo>
                    <a:pt x="1257" y="1325"/>
                    <a:pt x="1230" y="1338"/>
                    <a:pt x="1200" y="1348"/>
                  </a:cubicBezTo>
                  <a:cubicBezTo>
                    <a:pt x="1201" y="1361"/>
                    <a:pt x="1197" y="1369"/>
                    <a:pt x="1194" y="1378"/>
                  </a:cubicBezTo>
                  <a:moveTo>
                    <a:pt x="1194" y="1378"/>
                  </a:moveTo>
                  <a:cubicBezTo>
                    <a:pt x="1193" y="1379"/>
                    <a:pt x="1194" y="1379"/>
                    <a:pt x="1194" y="1378"/>
                  </a:cubicBezTo>
                  <a:moveTo>
                    <a:pt x="1194" y="1378"/>
                  </a:moveTo>
                  <a:cubicBezTo>
                    <a:pt x="1227" y="1358"/>
                    <a:pt x="1258" y="1338"/>
                    <a:pt x="1283" y="1311"/>
                  </a:cubicBezTo>
                  <a:moveTo>
                    <a:pt x="1283" y="1311"/>
                  </a:moveTo>
                  <a:cubicBezTo>
                    <a:pt x="1285" y="1310"/>
                    <a:pt x="1283" y="1310"/>
                    <a:pt x="1283" y="1311"/>
                  </a:cubicBezTo>
                  <a:moveTo>
                    <a:pt x="881" y="1367"/>
                  </a:moveTo>
                  <a:cubicBezTo>
                    <a:pt x="892" y="1368"/>
                    <a:pt x="901" y="1372"/>
                    <a:pt x="911" y="1374"/>
                  </a:cubicBezTo>
                  <a:cubicBezTo>
                    <a:pt x="916" y="1355"/>
                    <a:pt x="921" y="1331"/>
                    <a:pt x="922" y="1312"/>
                  </a:cubicBezTo>
                  <a:cubicBezTo>
                    <a:pt x="910" y="1331"/>
                    <a:pt x="895" y="1349"/>
                    <a:pt x="881" y="1367"/>
                  </a:cubicBezTo>
                  <a:close/>
                  <a:moveTo>
                    <a:pt x="388" y="1319"/>
                  </a:moveTo>
                  <a:cubicBezTo>
                    <a:pt x="395" y="1338"/>
                    <a:pt x="406" y="1356"/>
                    <a:pt x="416" y="1373"/>
                  </a:cubicBezTo>
                  <a:cubicBezTo>
                    <a:pt x="444" y="1379"/>
                    <a:pt x="470" y="1386"/>
                    <a:pt x="500" y="1390"/>
                  </a:cubicBezTo>
                  <a:moveTo>
                    <a:pt x="500" y="1390"/>
                  </a:moveTo>
                  <a:cubicBezTo>
                    <a:pt x="500" y="1392"/>
                    <a:pt x="504" y="1389"/>
                    <a:pt x="500" y="1390"/>
                  </a:cubicBezTo>
                  <a:moveTo>
                    <a:pt x="388" y="1319"/>
                  </a:moveTo>
                  <a:cubicBezTo>
                    <a:pt x="423" y="1344"/>
                    <a:pt x="460" y="1368"/>
                    <a:pt x="500" y="1390"/>
                  </a:cubicBezTo>
                  <a:moveTo>
                    <a:pt x="388" y="1319"/>
                  </a:moveTo>
                  <a:cubicBezTo>
                    <a:pt x="387" y="1317"/>
                    <a:pt x="386" y="1319"/>
                    <a:pt x="388" y="1319"/>
                  </a:cubicBezTo>
                  <a:moveTo>
                    <a:pt x="261" y="1322"/>
                  </a:moveTo>
                  <a:cubicBezTo>
                    <a:pt x="260" y="1322"/>
                    <a:pt x="262" y="1323"/>
                    <a:pt x="261" y="1322"/>
                  </a:cubicBezTo>
                  <a:close/>
                  <a:moveTo>
                    <a:pt x="264" y="1323"/>
                  </a:moveTo>
                  <a:cubicBezTo>
                    <a:pt x="264" y="1324"/>
                    <a:pt x="264" y="1324"/>
                    <a:pt x="264" y="1324"/>
                  </a:cubicBezTo>
                  <a:cubicBezTo>
                    <a:pt x="279" y="1334"/>
                    <a:pt x="292" y="1346"/>
                    <a:pt x="308" y="1355"/>
                  </a:cubicBezTo>
                  <a:moveTo>
                    <a:pt x="308" y="1355"/>
                  </a:moveTo>
                  <a:cubicBezTo>
                    <a:pt x="308" y="1356"/>
                    <a:pt x="308" y="1356"/>
                    <a:pt x="309" y="1356"/>
                  </a:cubicBezTo>
                  <a:moveTo>
                    <a:pt x="309" y="1356"/>
                  </a:moveTo>
                  <a:cubicBezTo>
                    <a:pt x="309" y="1357"/>
                    <a:pt x="310" y="1356"/>
                    <a:pt x="309" y="1356"/>
                  </a:cubicBezTo>
                  <a:moveTo>
                    <a:pt x="309" y="1356"/>
                  </a:moveTo>
                  <a:cubicBezTo>
                    <a:pt x="309" y="1355"/>
                    <a:pt x="309" y="1355"/>
                    <a:pt x="308" y="1355"/>
                  </a:cubicBezTo>
                  <a:moveTo>
                    <a:pt x="308" y="1355"/>
                  </a:moveTo>
                  <a:cubicBezTo>
                    <a:pt x="299" y="1338"/>
                    <a:pt x="282" y="1330"/>
                    <a:pt x="264" y="1323"/>
                  </a:cubicBezTo>
                  <a:moveTo>
                    <a:pt x="264" y="1323"/>
                  </a:moveTo>
                  <a:cubicBezTo>
                    <a:pt x="263" y="1322"/>
                    <a:pt x="263" y="1323"/>
                    <a:pt x="264" y="1323"/>
                  </a:cubicBezTo>
                  <a:moveTo>
                    <a:pt x="327" y="1347"/>
                  </a:moveTo>
                  <a:cubicBezTo>
                    <a:pt x="343" y="1351"/>
                    <a:pt x="359" y="1360"/>
                    <a:pt x="374" y="1361"/>
                  </a:cubicBezTo>
                  <a:cubicBezTo>
                    <a:pt x="358" y="1353"/>
                    <a:pt x="345" y="1342"/>
                    <a:pt x="329" y="1333"/>
                  </a:cubicBezTo>
                  <a:cubicBezTo>
                    <a:pt x="328" y="1337"/>
                    <a:pt x="327" y="1341"/>
                    <a:pt x="327" y="1347"/>
                  </a:cubicBezTo>
                  <a:close/>
                  <a:moveTo>
                    <a:pt x="299" y="1340"/>
                  </a:moveTo>
                  <a:cubicBezTo>
                    <a:pt x="308" y="1349"/>
                    <a:pt x="314" y="1361"/>
                    <a:pt x="326" y="1367"/>
                  </a:cubicBezTo>
                  <a:cubicBezTo>
                    <a:pt x="325" y="1362"/>
                    <a:pt x="324" y="1356"/>
                    <a:pt x="324" y="1348"/>
                  </a:cubicBezTo>
                  <a:cubicBezTo>
                    <a:pt x="315" y="1346"/>
                    <a:pt x="309" y="1342"/>
                    <a:pt x="299" y="1340"/>
                  </a:cubicBezTo>
                  <a:moveTo>
                    <a:pt x="299" y="1340"/>
                  </a:moveTo>
                  <a:cubicBezTo>
                    <a:pt x="299" y="1338"/>
                    <a:pt x="298" y="1340"/>
                    <a:pt x="299" y="1340"/>
                  </a:cubicBezTo>
                  <a:moveTo>
                    <a:pt x="1254" y="1341"/>
                  </a:moveTo>
                  <a:cubicBezTo>
                    <a:pt x="1254" y="1340"/>
                    <a:pt x="1254" y="1341"/>
                    <a:pt x="1254" y="1342"/>
                  </a:cubicBezTo>
                  <a:moveTo>
                    <a:pt x="1254" y="1342"/>
                  </a:moveTo>
                  <a:cubicBezTo>
                    <a:pt x="1253" y="1341"/>
                    <a:pt x="1253" y="1342"/>
                    <a:pt x="1253" y="1343"/>
                  </a:cubicBezTo>
                  <a:moveTo>
                    <a:pt x="1253" y="1343"/>
                  </a:moveTo>
                  <a:cubicBezTo>
                    <a:pt x="1252" y="1342"/>
                    <a:pt x="1252" y="1343"/>
                    <a:pt x="1252" y="1343"/>
                  </a:cubicBezTo>
                  <a:moveTo>
                    <a:pt x="1252" y="1343"/>
                  </a:moveTo>
                  <a:cubicBezTo>
                    <a:pt x="1231" y="1356"/>
                    <a:pt x="1213" y="1372"/>
                    <a:pt x="1191" y="1383"/>
                  </a:cubicBezTo>
                  <a:cubicBezTo>
                    <a:pt x="1188" y="1390"/>
                    <a:pt x="1182" y="1395"/>
                    <a:pt x="1178" y="1402"/>
                  </a:cubicBezTo>
                  <a:moveTo>
                    <a:pt x="1178" y="1402"/>
                  </a:moveTo>
                  <a:cubicBezTo>
                    <a:pt x="1177" y="1402"/>
                    <a:pt x="1177" y="1402"/>
                    <a:pt x="1177" y="1403"/>
                  </a:cubicBezTo>
                  <a:moveTo>
                    <a:pt x="1177" y="1403"/>
                  </a:moveTo>
                  <a:cubicBezTo>
                    <a:pt x="1175" y="1404"/>
                    <a:pt x="1177" y="1404"/>
                    <a:pt x="1177" y="1403"/>
                  </a:cubicBezTo>
                  <a:moveTo>
                    <a:pt x="1177" y="1403"/>
                  </a:moveTo>
                  <a:cubicBezTo>
                    <a:pt x="1178" y="1403"/>
                    <a:pt x="1178" y="1403"/>
                    <a:pt x="1178" y="1402"/>
                  </a:cubicBezTo>
                  <a:moveTo>
                    <a:pt x="1178" y="1402"/>
                  </a:moveTo>
                  <a:cubicBezTo>
                    <a:pt x="1205" y="1385"/>
                    <a:pt x="1229" y="1365"/>
                    <a:pt x="1252" y="1343"/>
                  </a:cubicBezTo>
                  <a:moveTo>
                    <a:pt x="1252" y="1343"/>
                  </a:moveTo>
                  <a:cubicBezTo>
                    <a:pt x="1252" y="1344"/>
                    <a:pt x="1253" y="1343"/>
                    <a:pt x="1253" y="1343"/>
                  </a:cubicBezTo>
                  <a:moveTo>
                    <a:pt x="1253" y="1343"/>
                  </a:moveTo>
                  <a:cubicBezTo>
                    <a:pt x="1253" y="1343"/>
                    <a:pt x="1253" y="1342"/>
                    <a:pt x="1254" y="1342"/>
                  </a:cubicBezTo>
                  <a:moveTo>
                    <a:pt x="1254" y="1342"/>
                  </a:moveTo>
                  <a:cubicBezTo>
                    <a:pt x="1254" y="1342"/>
                    <a:pt x="1254" y="1341"/>
                    <a:pt x="1254" y="1341"/>
                  </a:cubicBezTo>
                  <a:moveTo>
                    <a:pt x="1254" y="1341"/>
                  </a:moveTo>
                  <a:cubicBezTo>
                    <a:pt x="1256" y="1340"/>
                    <a:pt x="1254" y="1339"/>
                    <a:pt x="1254" y="1341"/>
                  </a:cubicBezTo>
                  <a:moveTo>
                    <a:pt x="1193" y="1348"/>
                  </a:moveTo>
                  <a:cubicBezTo>
                    <a:pt x="1193" y="1348"/>
                    <a:pt x="1194" y="1349"/>
                    <a:pt x="1193" y="1348"/>
                  </a:cubicBezTo>
                  <a:close/>
                  <a:moveTo>
                    <a:pt x="330" y="1369"/>
                  </a:moveTo>
                  <a:cubicBezTo>
                    <a:pt x="368" y="1393"/>
                    <a:pt x="409" y="1413"/>
                    <a:pt x="454" y="1429"/>
                  </a:cubicBezTo>
                  <a:cubicBezTo>
                    <a:pt x="444" y="1415"/>
                    <a:pt x="432" y="1403"/>
                    <a:pt x="423" y="1388"/>
                  </a:cubicBezTo>
                  <a:cubicBezTo>
                    <a:pt x="395" y="1370"/>
                    <a:pt x="360" y="1360"/>
                    <a:pt x="326" y="1349"/>
                  </a:cubicBezTo>
                  <a:cubicBezTo>
                    <a:pt x="327" y="1357"/>
                    <a:pt x="327" y="1364"/>
                    <a:pt x="330" y="1369"/>
                  </a:cubicBezTo>
                  <a:close/>
                  <a:moveTo>
                    <a:pt x="1151" y="1402"/>
                  </a:moveTo>
                  <a:cubicBezTo>
                    <a:pt x="1149" y="1403"/>
                    <a:pt x="1151" y="1403"/>
                    <a:pt x="1151" y="1402"/>
                  </a:cubicBezTo>
                  <a:moveTo>
                    <a:pt x="1151" y="1402"/>
                  </a:moveTo>
                  <a:cubicBezTo>
                    <a:pt x="1165" y="1397"/>
                    <a:pt x="1176" y="1388"/>
                    <a:pt x="1189" y="1382"/>
                  </a:cubicBezTo>
                  <a:cubicBezTo>
                    <a:pt x="1193" y="1373"/>
                    <a:pt x="1197" y="1363"/>
                    <a:pt x="1198" y="1350"/>
                  </a:cubicBezTo>
                  <a:cubicBezTo>
                    <a:pt x="1183" y="1365"/>
                    <a:pt x="1168" y="1386"/>
                    <a:pt x="1151" y="1402"/>
                  </a:cubicBezTo>
                  <a:moveTo>
                    <a:pt x="1191" y="1352"/>
                  </a:moveTo>
                  <a:cubicBezTo>
                    <a:pt x="1142" y="1377"/>
                    <a:pt x="1096" y="1406"/>
                    <a:pt x="1039" y="1424"/>
                  </a:cubicBezTo>
                  <a:cubicBezTo>
                    <a:pt x="1033" y="1434"/>
                    <a:pt x="1025" y="1443"/>
                    <a:pt x="1017" y="1452"/>
                  </a:cubicBezTo>
                  <a:moveTo>
                    <a:pt x="1017" y="1452"/>
                  </a:moveTo>
                  <a:cubicBezTo>
                    <a:pt x="1016" y="1453"/>
                    <a:pt x="1017" y="1453"/>
                    <a:pt x="1017" y="1452"/>
                  </a:cubicBezTo>
                  <a:moveTo>
                    <a:pt x="1017" y="1452"/>
                  </a:moveTo>
                  <a:cubicBezTo>
                    <a:pt x="1063" y="1442"/>
                    <a:pt x="1102" y="1425"/>
                    <a:pt x="1141" y="1408"/>
                  </a:cubicBezTo>
                  <a:cubicBezTo>
                    <a:pt x="1159" y="1390"/>
                    <a:pt x="1176" y="1372"/>
                    <a:pt x="1191" y="1352"/>
                  </a:cubicBezTo>
                  <a:moveTo>
                    <a:pt x="1191" y="1352"/>
                  </a:moveTo>
                  <a:cubicBezTo>
                    <a:pt x="1193" y="1352"/>
                    <a:pt x="1191" y="1351"/>
                    <a:pt x="1191" y="1352"/>
                  </a:cubicBezTo>
                  <a:moveTo>
                    <a:pt x="735" y="1356"/>
                  </a:moveTo>
                  <a:cubicBezTo>
                    <a:pt x="733" y="1373"/>
                    <a:pt x="736" y="1393"/>
                    <a:pt x="736" y="1411"/>
                  </a:cubicBezTo>
                  <a:cubicBezTo>
                    <a:pt x="746" y="1411"/>
                    <a:pt x="756" y="1411"/>
                    <a:pt x="766" y="1411"/>
                  </a:cubicBezTo>
                  <a:cubicBezTo>
                    <a:pt x="768" y="1393"/>
                    <a:pt x="768" y="1374"/>
                    <a:pt x="770" y="1356"/>
                  </a:cubicBezTo>
                  <a:cubicBezTo>
                    <a:pt x="758" y="1356"/>
                    <a:pt x="747" y="1356"/>
                    <a:pt x="735" y="1356"/>
                  </a:cubicBezTo>
                  <a:close/>
                  <a:moveTo>
                    <a:pt x="773" y="1356"/>
                  </a:moveTo>
                  <a:cubicBezTo>
                    <a:pt x="771" y="1374"/>
                    <a:pt x="770" y="1392"/>
                    <a:pt x="769" y="1411"/>
                  </a:cubicBezTo>
                  <a:cubicBezTo>
                    <a:pt x="779" y="1411"/>
                    <a:pt x="789" y="1411"/>
                    <a:pt x="799" y="1411"/>
                  </a:cubicBezTo>
                  <a:cubicBezTo>
                    <a:pt x="809" y="1394"/>
                    <a:pt x="817" y="1376"/>
                    <a:pt x="825" y="1359"/>
                  </a:cubicBezTo>
                  <a:cubicBezTo>
                    <a:pt x="807" y="1358"/>
                    <a:pt x="791" y="1356"/>
                    <a:pt x="773" y="1356"/>
                  </a:cubicBezTo>
                  <a:close/>
                  <a:moveTo>
                    <a:pt x="718" y="1358"/>
                  </a:moveTo>
                  <a:cubicBezTo>
                    <a:pt x="721" y="1371"/>
                    <a:pt x="728" y="1389"/>
                    <a:pt x="733" y="1403"/>
                  </a:cubicBezTo>
                  <a:cubicBezTo>
                    <a:pt x="732" y="1388"/>
                    <a:pt x="731" y="1373"/>
                    <a:pt x="731" y="1357"/>
                  </a:cubicBezTo>
                  <a:cubicBezTo>
                    <a:pt x="727" y="1357"/>
                    <a:pt x="721" y="1356"/>
                    <a:pt x="718" y="1358"/>
                  </a:cubicBezTo>
                  <a:close/>
                  <a:moveTo>
                    <a:pt x="664" y="1365"/>
                  </a:moveTo>
                  <a:cubicBezTo>
                    <a:pt x="673" y="1379"/>
                    <a:pt x="687" y="1397"/>
                    <a:pt x="701" y="1410"/>
                  </a:cubicBezTo>
                  <a:cubicBezTo>
                    <a:pt x="712" y="1408"/>
                    <a:pt x="723" y="1413"/>
                    <a:pt x="732" y="1410"/>
                  </a:cubicBezTo>
                  <a:cubicBezTo>
                    <a:pt x="724" y="1394"/>
                    <a:pt x="719" y="1376"/>
                    <a:pt x="713" y="1358"/>
                  </a:cubicBezTo>
                  <a:cubicBezTo>
                    <a:pt x="696" y="1359"/>
                    <a:pt x="679" y="1361"/>
                    <a:pt x="664" y="1365"/>
                  </a:cubicBezTo>
                  <a:close/>
                  <a:moveTo>
                    <a:pt x="1171" y="1359"/>
                  </a:moveTo>
                  <a:cubicBezTo>
                    <a:pt x="1137" y="1369"/>
                    <a:pt x="1101" y="1378"/>
                    <a:pt x="1064" y="1386"/>
                  </a:cubicBezTo>
                  <a:cubicBezTo>
                    <a:pt x="1058" y="1397"/>
                    <a:pt x="1050" y="1409"/>
                    <a:pt x="1043" y="1420"/>
                  </a:cubicBezTo>
                  <a:cubicBezTo>
                    <a:pt x="1090" y="1404"/>
                    <a:pt x="1132" y="1383"/>
                    <a:pt x="1171" y="1359"/>
                  </a:cubicBezTo>
                  <a:moveTo>
                    <a:pt x="1171" y="1359"/>
                  </a:moveTo>
                  <a:cubicBezTo>
                    <a:pt x="1172" y="1358"/>
                    <a:pt x="1171" y="1358"/>
                    <a:pt x="1171" y="1359"/>
                  </a:cubicBezTo>
                  <a:moveTo>
                    <a:pt x="827" y="1360"/>
                  </a:moveTo>
                  <a:cubicBezTo>
                    <a:pt x="820" y="1378"/>
                    <a:pt x="811" y="1394"/>
                    <a:pt x="802" y="1411"/>
                  </a:cubicBezTo>
                  <a:cubicBezTo>
                    <a:pt x="813" y="1409"/>
                    <a:pt x="828" y="1411"/>
                    <a:pt x="838" y="1409"/>
                  </a:cubicBezTo>
                  <a:cubicBezTo>
                    <a:pt x="847" y="1399"/>
                    <a:pt x="859" y="1388"/>
                    <a:pt x="868" y="1378"/>
                  </a:cubicBezTo>
                  <a:cubicBezTo>
                    <a:pt x="871" y="1375"/>
                    <a:pt x="876" y="1371"/>
                    <a:pt x="874" y="1367"/>
                  </a:cubicBezTo>
                  <a:cubicBezTo>
                    <a:pt x="860" y="1364"/>
                    <a:pt x="844" y="1361"/>
                    <a:pt x="827" y="1360"/>
                  </a:cubicBezTo>
                  <a:close/>
                  <a:moveTo>
                    <a:pt x="375" y="1363"/>
                  </a:moveTo>
                  <a:cubicBezTo>
                    <a:pt x="375" y="1362"/>
                    <a:pt x="376" y="1363"/>
                    <a:pt x="375" y="1363"/>
                  </a:cubicBezTo>
                  <a:close/>
                  <a:moveTo>
                    <a:pt x="618" y="1375"/>
                  </a:moveTo>
                  <a:cubicBezTo>
                    <a:pt x="621" y="1381"/>
                    <a:pt x="628" y="1387"/>
                    <a:pt x="635" y="1392"/>
                  </a:cubicBezTo>
                  <a:cubicBezTo>
                    <a:pt x="641" y="1397"/>
                    <a:pt x="650" y="1406"/>
                    <a:pt x="657" y="1408"/>
                  </a:cubicBezTo>
                  <a:cubicBezTo>
                    <a:pt x="669" y="1411"/>
                    <a:pt x="681" y="1407"/>
                    <a:pt x="695" y="1410"/>
                  </a:cubicBezTo>
                  <a:cubicBezTo>
                    <a:pt x="685" y="1397"/>
                    <a:pt x="672" y="1379"/>
                    <a:pt x="659" y="1366"/>
                  </a:cubicBezTo>
                  <a:cubicBezTo>
                    <a:pt x="644" y="1368"/>
                    <a:pt x="632" y="1372"/>
                    <a:pt x="618" y="1375"/>
                  </a:cubicBezTo>
                  <a:close/>
                  <a:moveTo>
                    <a:pt x="879" y="1368"/>
                  </a:moveTo>
                  <a:cubicBezTo>
                    <a:pt x="870" y="1379"/>
                    <a:pt x="860" y="1391"/>
                    <a:pt x="850" y="1400"/>
                  </a:cubicBezTo>
                  <a:cubicBezTo>
                    <a:pt x="848" y="1403"/>
                    <a:pt x="842" y="1405"/>
                    <a:pt x="844" y="1409"/>
                  </a:cubicBezTo>
                  <a:cubicBezTo>
                    <a:pt x="857" y="1409"/>
                    <a:pt x="870" y="1407"/>
                    <a:pt x="884" y="1407"/>
                  </a:cubicBezTo>
                  <a:cubicBezTo>
                    <a:pt x="892" y="1402"/>
                    <a:pt x="900" y="1396"/>
                    <a:pt x="908" y="1391"/>
                  </a:cubicBezTo>
                  <a:cubicBezTo>
                    <a:pt x="908" y="1385"/>
                    <a:pt x="910" y="1381"/>
                    <a:pt x="911" y="1377"/>
                  </a:cubicBezTo>
                  <a:cubicBezTo>
                    <a:pt x="900" y="1374"/>
                    <a:pt x="890" y="1371"/>
                    <a:pt x="879" y="1368"/>
                  </a:cubicBezTo>
                  <a:close/>
                  <a:moveTo>
                    <a:pt x="419" y="1382"/>
                  </a:moveTo>
                  <a:cubicBezTo>
                    <a:pt x="416" y="1375"/>
                    <a:pt x="405" y="1372"/>
                    <a:pt x="398" y="1372"/>
                  </a:cubicBezTo>
                  <a:cubicBezTo>
                    <a:pt x="405" y="1375"/>
                    <a:pt x="413" y="1382"/>
                    <a:pt x="419" y="1382"/>
                  </a:cubicBezTo>
                  <a:close/>
                  <a:moveTo>
                    <a:pt x="332" y="1374"/>
                  </a:moveTo>
                  <a:cubicBezTo>
                    <a:pt x="368" y="1419"/>
                    <a:pt x="423" y="1445"/>
                    <a:pt x="487" y="1461"/>
                  </a:cubicBezTo>
                  <a:moveTo>
                    <a:pt x="487" y="1461"/>
                  </a:moveTo>
                  <a:cubicBezTo>
                    <a:pt x="488" y="1462"/>
                    <a:pt x="489" y="1461"/>
                    <a:pt x="487" y="1461"/>
                  </a:cubicBezTo>
                  <a:moveTo>
                    <a:pt x="487" y="1461"/>
                  </a:moveTo>
                  <a:cubicBezTo>
                    <a:pt x="476" y="1454"/>
                    <a:pt x="470" y="1441"/>
                    <a:pt x="458" y="1434"/>
                  </a:cubicBezTo>
                  <a:cubicBezTo>
                    <a:pt x="438" y="1423"/>
                    <a:pt x="414" y="1417"/>
                    <a:pt x="392" y="1407"/>
                  </a:cubicBezTo>
                  <a:cubicBezTo>
                    <a:pt x="371" y="1397"/>
                    <a:pt x="351" y="1384"/>
                    <a:pt x="332" y="1374"/>
                  </a:cubicBezTo>
                  <a:moveTo>
                    <a:pt x="332" y="1374"/>
                  </a:moveTo>
                  <a:cubicBezTo>
                    <a:pt x="331" y="1373"/>
                    <a:pt x="331" y="1374"/>
                    <a:pt x="332" y="1374"/>
                  </a:cubicBezTo>
                  <a:moveTo>
                    <a:pt x="419" y="1377"/>
                  </a:moveTo>
                  <a:cubicBezTo>
                    <a:pt x="420" y="1381"/>
                    <a:pt x="424" y="1383"/>
                    <a:pt x="425" y="1387"/>
                  </a:cubicBezTo>
                  <a:cubicBezTo>
                    <a:pt x="461" y="1403"/>
                    <a:pt x="496" y="1420"/>
                    <a:pt x="536" y="1431"/>
                  </a:cubicBezTo>
                  <a:cubicBezTo>
                    <a:pt x="537" y="1422"/>
                    <a:pt x="546" y="1417"/>
                    <a:pt x="546" y="1411"/>
                  </a:cubicBezTo>
                  <a:cubicBezTo>
                    <a:pt x="533" y="1406"/>
                    <a:pt x="522" y="1401"/>
                    <a:pt x="511" y="1394"/>
                  </a:cubicBezTo>
                  <a:cubicBezTo>
                    <a:pt x="479" y="1390"/>
                    <a:pt x="450" y="1383"/>
                    <a:pt x="419" y="1377"/>
                  </a:cubicBezTo>
                  <a:moveTo>
                    <a:pt x="419" y="1377"/>
                  </a:moveTo>
                  <a:cubicBezTo>
                    <a:pt x="419" y="1376"/>
                    <a:pt x="418" y="1377"/>
                    <a:pt x="419" y="1377"/>
                  </a:cubicBezTo>
                  <a:moveTo>
                    <a:pt x="612" y="1377"/>
                  </a:moveTo>
                  <a:cubicBezTo>
                    <a:pt x="601" y="1382"/>
                    <a:pt x="588" y="1386"/>
                    <a:pt x="579" y="1392"/>
                  </a:cubicBezTo>
                  <a:cubicBezTo>
                    <a:pt x="593" y="1405"/>
                    <a:pt x="625" y="1407"/>
                    <a:pt x="650" y="1406"/>
                  </a:cubicBezTo>
                  <a:cubicBezTo>
                    <a:pt x="636" y="1397"/>
                    <a:pt x="626" y="1386"/>
                    <a:pt x="612" y="1377"/>
                  </a:cubicBezTo>
                  <a:close/>
                  <a:moveTo>
                    <a:pt x="914" y="1387"/>
                  </a:moveTo>
                  <a:cubicBezTo>
                    <a:pt x="915" y="1384"/>
                    <a:pt x="920" y="1384"/>
                    <a:pt x="920" y="1380"/>
                  </a:cubicBezTo>
                  <a:cubicBezTo>
                    <a:pt x="917" y="1380"/>
                    <a:pt x="917" y="1378"/>
                    <a:pt x="914" y="1379"/>
                  </a:cubicBezTo>
                  <a:cubicBezTo>
                    <a:pt x="915" y="1382"/>
                    <a:pt x="911" y="1385"/>
                    <a:pt x="914" y="1387"/>
                  </a:cubicBezTo>
                  <a:close/>
                  <a:moveTo>
                    <a:pt x="1062" y="1382"/>
                  </a:moveTo>
                  <a:cubicBezTo>
                    <a:pt x="1061" y="1382"/>
                    <a:pt x="1059" y="1383"/>
                    <a:pt x="1059" y="1384"/>
                  </a:cubicBezTo>
                  <a:cubicBezTo>
                    <a:pt x="1061" y="1384"/>
                    <a:pt x="1062" y="1384"/>
                    <a:pt x="1062" y="1382"/>
                  </a:cubicBezTo>
                  <a:moveTo>
                    <a:pt x="1062" y="1382"/>
                  </a:moveTo>
                  <a:cubicBezTo>
                    <a:pt x="1064" y="1381"/>
                    <a:pt x="1062" y="1381"/>
                    <a:pt x="1062" y="1382"/>
                  </a:cubicBezTo>
                  <a:moveTo>
                    <a:pt x="911" y="1391"/>
                  </a:moveTo>
                  <a:cubicBezTo>
                    <a:pt x="911" y="1397"/>
                    <a:pt x="908" y="1400"/>
                    <a:pt x="908" y="1405"/>
                  </a:cubicBezTo>
                  <a:cubicBezTo>
                    <a:pt x="923" y="1401"/>
                    <a:pt x="944" y="1404"/>
                    <a:pt x="956" y="1397"/>
                  </a:cubicBezTo>
                  <a:cubicBezTo>
                    <a:pt x="941" y="1391"/>
                    <a:pt x="923" y="1374"/>
                    <a:pt x="911" y="1391"/>
                  </a:cubicBezTo>
                  <a:close/>
                  <a:moveTo>
                    <a:pt x="339" y="1387"/>
                  </a:moveTo>
                  <a:cubicBezTo>
                    <a:pt x="338" y="1387"/>
                    <a:pt x="339" y="1388"/>
                    <a:pt x="340" y="1388"/>
                  </a:cubicBezTo>
                  <a:moveTo>
                    <a:pt x="340" y="1388"/>
                  </a:moveTo>
                  <a:cubicBezTo>
                    <a:pt x="346" y="1400"/>
                    <a:pt x="356" y="1408"/>
                    <a:pt x="369" y="1414"/>
                  </a:cubicBezTo>
                  <a:moveTo>
                    <a:pt x="369" y="1414"/>
                  </a:moveTo>
                  <a:cubicBezTo>
                    <a:pt x="369" y="1414"/>
                    <a:pt x="371" y="1414"/>
                    <a:pt x="371" y="1415"/>
                  </a:cubicBezTo>
                  <a:moveTo>
                    <a:pt x="371" y="1415"/>
                  </a:moveTo>
                  <a:cubicBezTo>
                    <a:pt x="372" y="1416"/>
                    <a:pt x="372" y="1414"/>
                    <a:pt x="371" y="1415"/>
                  </a:cubicBezTo>
                  <a:moveTo>
                    <a:pt x="371" y="1415"/>
                  </a:moveTo>
                  <a:cubicBezTo>
                    <a:pt x="371" y="1414"/>
                    <a:pt x="370" y="1414"/>
                    <a:pt x="369" y="1414"/>
                  </a:cubicBezTo>
                  <a:moveTo>
                    <a:pt x="369" y="1414"/>
                  </a:moveTo>
                  <a:cubicBezTo>
                    <a:pt x="360" y="1405"/>
                    <a:pt x="349" y="1396"/>
                    <a:pt x="340" y="1388"/>
                  </a:cubicBezTo>
                  <a:moveTo>
                    <a:pt x="340" y="1388"/>
                  </a:moveTo>
                  <a:cubicBezTo>
                    <a:pt x="340" y="1387"/>
                    <a:pt x="339" y="1387"/>
                    <a:pt x="339" y="1387"/>
                  </a:cubicBezTo>
                  <a:moveTo>
                    <a:pt x="339" y="1387"/>
                  </a:moveTo>
                  <a:cubicBezTo>
                    <a:pt x="338" y="1385"/>
                    <a:pt x="337" y="1387"/>
                    <a:pt x="339" y="1387"/>
                  </a:cubicBezTo>
                  <a:moveTo>
                    <a:pt x="567" y="1396"/>
                  </a:moveTo>
                  <a:cubicBezTo>
                    <a:pt x="568" y="1393"/>
                    <a:pt x="572" y="1394"/>
                    <a:pt x="573" y="1391"/>
                  </a:cubicBezTo>
                  <a:cubicBezTo>
                    <a:pt x="570" y="1390"/>
                    <a:pt x="566" y="1388"/>
                    <a:pt x="563" y="1386"/>
                  </a:cubicBezTo>
                  <a:cubicBezTo>
                    <a:pt x="564" y="1390"/>
                    <a:pt x="565" y="1394"/>
                    <a:pt x="567" y="1396"/>
                  </a:cubicBezTo>
                  <a:close/>
                  <a:moveTo>
                    <a:pt x="982" y="1419"/>
                  </a:moveTo>
                  <a:cubicBezTo>
                    <a:pt x="986" y="1424"/>
                    <a:pt x="989" y="1430"/>
                    <a:pt x="989" y="1439"/>
                  </a:cubicBezTo>
                  <a:cubicBezTo>
                    <a:pt x="1006" y="1434"/>
                    <a:pt x="1021" y="1428"/>
                    <a:pt x="1038" y="1423"/>
                  </a:cubicBezTo>
                  <a:cubicBezTo>
                    <a:pt x="1040" y="1417"/>
                    <a:pt x="1046" y="1411"/>
                    <a:pt x="1050" y="1405"/>
                  </a:cubicBezTo>
                  <a:cubicBezTo>
                    <a:pt x="1054" y="1399"/>
                    <a:pt x="1059" y="1390"/>
                    <a:pt x="1059" y="1387"/>
                  </a:cubicBezTo>
                  <a:cubicBezTo>
                    <a:pt x="1030" y="1395"/>
                    <a:pt x="1008" y="1409"/>
                    <a:pt x="982" y="1419"/>
                  </a:cubicBezTo>
                  <a:close/>
                  <a:moveTo>
                    <a:pt x="1184" y="1388"/>
                  </a:moveTo>
                  <a:cubicBezTo>
                    <a:pt x="1153" y="1402"/>
                    <a:pt x="1127" y="1421"/>
                    <a:pt x="1103" y="1442"/>
                  </a:cubicBezTo>
                  <a:moveTo>
                    <a:pt x="1103" y="1442"/>
                  </a:moveTo>
                  <a:cubicBezTo>
                    <a:pt x="1102" y="1442"/>
                    <a:pt x="1101" y="1443"/>
                    <a:pt x="1101" y="1443"/>
                  </a:cubicBezTo>
                  <a:moveTo>
                    <a:pt x="1101" y="1443"/>
                  </a:moveTo>
                  <a:cubicBezTo>
                    <a:pt x="1099" y="1444"/>
                    <a:pt x="1101" y="1444"/>
                    <a:pt x="1101" y="1443"/>
                  </a:cubicBezTo>
                  <a:moveTo>
                    <a:pt x="1101" y="1443"/>
                  </a:moveTo>
                  <a:cubicBezTo>
                    <a:pt x="1102" y="1443"/>
                    <a:pt x="1103" y="1443"/>
                    <a:pt x="1103" y="1442"/>
                  </a:cubicBezTo>
                  <a:moveTo>
                    <a:pt x="1103" y="1442"/>
                  </a:moveTo>
                  <a:cubicBezTo>
                    <a:pt x="1134" y="1428"/>
                    <a:pt x="1167" y="1416"/>
                    <a:pt x="1184" y="1388"/>
                  </a:cubicBezTo>
                  <a:moveTo>
                    <a:pt x="1184" y="1388"/>
                  </a:moveTo>
                  <a:cubicBezTo>
                    <a:pt x="1186" y="1387"/>
                    <a:pt x="1184" y="1386"/>
                    <a:pt x="1184" y="1388"/>
                  </a:cubicBezTo>
                  <a:moveTo>
                    <a:pt x="429" y="1391"/>
                  </a:moveTo>
                  <a:cubicBezTo>
                    <a:pt x="438" y="1406"/>
                    <a:pt x="450" y="1419"/>
                    <a:pt x="461" y="1432"/>
                  </a:cubicBezTo>
                  <a:cubicBezTo>
                    <a:pt x="485" y="1439"/>
                    <a:pt x="511" y="1450"/>
                    <a:pt x="537" y="1452"/>
                  </a:cubicBezTo>
                  <a:cubicBezTo>
                    <a:pt x="534" y="1448"/>
                    <a:pt x="536" y="1440"/>
                    <a:pt x="535" y="1434"/>
                  </a:cubicBezTo>
                  <a:cubicBezTo>
                    <a:pt x="497" y="1422"/>
                    <a:pt x="463" y="1407"/>
                    <a:pt x="429" y="1391"/>
                  </a:cubicBezTo>
                  <a:moveTo>
                    <a:pt x="429" y="1391"/>
                  </a:moveTo>
                  <a:cubicBezTo>
                    <a:pt x="428" y="1390"/>
                    <a:pt x="428" y="1392"/>
                    <a:pt x="429" y="1391"/>
                  </a:cubicBezTo>
                  <a:moveTo>
                    <a:pt x="966" y="1402"/>
                  </a:moveTo>
                  <a:cubicBezTo>
                    <a:pt x="971" y="1406"/>
                    <a:pt x="976" y="1410"/>
                    <a:pt x="980" y="1416"/>
                  </a:cubicBezTo>
                  <a:cubicBezTo>
                    <a:pt x="1001" y="1409"/>
                    <a:pt x="1020" y="1400"/>
                    <a:pt x="1038" y="1391"/>
                  </a:cubicBezTo>
                  <a:cubicBezTo>
                    <a:pt x="1015" y="1395"/>
                    <a:pt x="989" y="1397"/>
                    <a:pt x="966" y="1402"/>
                  </a:cubicBezTo>
                  <a:close/>
                  <a:moveTo>
                    <a:pt x="567" y="1399"/>
                  </a:moveTo>
                  <a:cubicBezTo>
                    <a:pt x="573" y="1400"/>
                    <a:pt x="584" y="1403"/>
                    <a:pt x="589" y="1401"/>
                  </a:cubicBezTo>
                  <a:cubicBezTo>
                    <a:pt x="581" y="1397"/>
                    <a:pt x="574" y="1390"/>
                    <a:pt x="567" y="1399"/>
                  </a:cubicBezTo>
                  <a:close/>
                  <a:moveTo>
                    <a:pt x="891" y="1406"/>
                  </a:moveTo>
                  <a:cubicBezTo>
                    <a:pt x="896" y="1407"/>
                    <a:pt x="899" y="1404"/>
                    <a:pt x="904" y="1405"/>
                  </a:cubicBezTo>
                  <a:cubicBezTo>
                    <a:pt x="903" y="1401"/>
                    <a:pt x="907" y="1397"/>
                    <a:pt x="905" y="1395"/>
                  </a:cubicBezTo>
                  <a:cubicBezTo>
                    <a:pt x="901" y="1399"/>
                    <a:pt x="895" y="1402"/>
                    <a:pt x="891" y="1406"/>
                  </a:cubicBezTo>
                  <a:close/>
                  <a:moveTo>
                    <a:pt x="548" y="1410"/>
                  </a:moveTo>
                  <a:cubicBezTo>
                    <a:pt x="552" y="1408"/>
                    <a:pt x="555" y="1404"/>
                    <a:pt x="558" y="1401"/>
                  </a:cubicBezTo>
                  <a:cubicBezTo>
                    <a:pt x="546" y="1401"/>
                    <a:pt x="532" y="1396"/>
                    <a:pt x="521" y="1397"/>
                  </a:cubicBezTo>
                  <a:cubicBezTo>
                    <a:pt x="530" y="1401"/>
                    <a:pt x="539" y="1405"/>
                    <a:pt x="548" y="1410"/>
                  </a:cubicBezTo>
                  <a:close/>
                  <a:moveTo>
                    <a:pt x="552" y="1412"/>
                  </a:moveTo>
                  <a:cubicBezTo>
                    <a:pt x="559" y="1414"/>
                    <a:pt x="565" y="1417"/>
                    <a:pt x="572" y="1419"/>
                  </a:cubicBezTo>
                  <a:cubicBezTo>
                    <a:pt x="571" y="1413"/>
                    <a:pt x="567" y="1409"/>
                    <a:pt x="566" y="1402"/>
                  </a:cubicBezTo>
                  <a:cubicBezTo>
                    <a:pt x="558" y="1402"/>
                    <a:pt x="556" y="1408"/>
                    <a:pt x="552" y="1412"/>
                  </a:cubicBezTo>
                  <a:close/>
                  <a:moveTo>
                    <a:pt x="950" y="1403"/>
                  </a:moveTo>
                  <a:cubicBezTo>
                    <a:pt x="936" y="1407"/>
                    <a:pt x="915" y="1424"/>
                    <a:pt x="901" y="1427"/>
                  </a:cubicBezTo>
                  <a:cubicBezTo>
                    <a:pt x="899" y="1433"/>
                    <a:pt x="898" y="1439"/>
                    <a:pt x="895" y="1444"/>
                  </a:cubicBezTo>
                  <a:cubicBezTo>
                    <a:pt x="925" y="1438"/>
                    <a:pt x="950" y="1427"/>
                    <a:pt x="977" y="1418"/>
                  </a:cubicBezTo>
                  <a:cubicBezTo>
                    <a:pt x="971" y="1409"/>
                    <a:pt x="964" y="1399"/>
                    <a:pt x="950" y="1403"/>
                  </a:cubicBezTo>
                  <a:close/>
                  <a:moveTo>
                    <a:pt x="576" y="1421"/>
                  </a:moveTo>
                  <a:cubicBezTo>
                    <a:pt x="625" y="1439"/>
                    <a:pt x="678" y="1457"/>
                    <a:pt x="736" y="1463"/>
                  </a:cubicBezTo>
                  <a:cubicBezTo>
                    <a:pt x="684" y="1449"/>
                    <a:pt x="638" y="1429"/>
                    <a:pt x="596" y="1405"/>
                  </a:cubicBezTo>
                  <a:cubicBezTo>
                    <a:pt x="586" y="1405"/>
                    <a:pt x="579" y="1403"/>
                    <a:pt x="569" y="1403"/>
                  </a:cubicBezTo>
                  <a:cubicBezTo>
                    <a:pt x="571" y="1409"/>
                    <a:pt x="574" y="1415"/>
                    <a:pt x="576" y="1421"/>
                  </a:cubicBezTo>
                  <a:close/>
                  <a:moveTo>
                    <a:pt x="908" y="1407"/>
                  </a:moveTo>
                  <a:cubicBezTo>
                    <a:pt x="905" y="1412"/>
                    <a:pt x="905" y="1418"/>
                    <a:pt x="902" y="1423"/>
                  </a:cubicBezTo>
                  <a:cubicBezTo>
                    <a:pt x="917" y="1418"/>
                    <a:pt x="930" y="1411"/>
                    <a:pt x="942" y="1404"/>
                  </a:cubicBezTo>
                  <a:cubicBezTo>
                    <a:pt x="931" y="1405"/>
                    <a:pt x="920" y="1407"/>
                    <a:pt x="908" y="1407"/>
                  </a:cubicBezTo>
                  <a:close/>
                  <a:moveTo>
                    <a:pt x="606" y="1407"/>
                  </a:moveTo>
                  <a:cubicBezTo>
                    <a:pt x="645" y="1429"/>
                    <a:pt x="691" y="1449"/>
                    <a:pt x="737" y="1461"/>
                  </a:cubicBezTo>
                  <a:cubicBezTo>
                    <a:pt x="716" y="1449"/>
                    <a:pt x="695" y="1437"/>
                    <a:pt x="674" y="1423"/>
                  </a:cubicBezTo>
                  <a:cubicBezTo>
                    <a:pt x="667" y="1419"/>
                    <a:pt x="660" y="1411"/>
                    <a:pt x="654" y="1410"/>
                  </a:cubicBezTo>
                  <a:cubicBezTo>
                    <a:pt x="638" y="1406"/>
                    <a:pt x="624" y="1410"/>
                    <a:pt x="606" y="1407"/>
                  </a:cubicBezTo>
                  <a:moveTo>
                    <a:pt x="606" y="1407"/>
                  </a:moveTo>
                  <a:cubicBezTo>
                    <a:pt x="605" y="1404"/>
                    <a:pt x="602" y="1408"/>
                    <a:pt x="606" y="1407"/>
                  </a:cubicBezTo>
                  <a:moveTo>
                    <a:pt x="886" y="1409"/>
                  </a:moveTo>
                  <a:cubicBezTo>
                    <a:pt x="854" y="1430"/>
                    <a:pt x="820" y="1448"/>
                    <a:pt x="783" y="1463"/>
                  </a:cubicBezTo>
                  <a:cubicBezTo>
                    <a:pt x="824" y="1454"/>
                    <a:pt x="862" y="1441"/>
                    <a:pt x="897" y="1426"/>
                  </a:cubicBezTo>
                  <a:cubicBezTo>
                    <a:pt x="899" y="1420"/>
                    <a:pt x="901" y="1413"/>
                    <a:pt x="903" y="1408"/>
                  </a:cubicBezTo>
                  <a:cubicBezTo>
                    <a:pt x="897" y="1407"/>
                    <a:pt x="893" y="1410"/>
                    <a:pt x="886" y="1409"/>
                  </a:cubicBezTo>
                  <a:close/>
                  <a:moveTo>
                    <a:pt x="839" y="1412"/>
                  </a:moveTo>
                  <a:cubicBezTo>
                    <a:pt x="819" y="1430"/>
                    <a:pt x="798" y="1447"/>
                    <a:pt x="776" y="1463"/>
                  </a:cubicBezTo>
                  <a:cubicBezTo>
                    <a:pt x="814" y="1448"/>
                    <a:pt x="848" y="1430"/>
                    <a:pt x="879" y="1410"/>
                  </a:cubicBezTo>
                  <a:cubicBezTo>
                    <a:pt x="865" y="1410"/>
                    <a:pt x="853" y="1412"/>
                    <a:pt x="839" y="1412"/>
                  </a:cubicBezTo>
                  <a:close/>
                  <a:moveTo>
                    <a:pt x="736" y="1456"/>
                  </a:moveTo>
                  <a:cubicBezTo>
                    <a:pt x="735" y="1447"/>
                    <a:pt x="725" y="1440"/>
                    <a:pt x="718" y="1433"/>
                  </a:cubicBezTo>
                  <a:cubicBezTo>
                    <a:pt x="712" y="1427"/>
                    <a:pt x="704" y="1415"/>
                    <a:pt x="697" y="1413"/>
                  </a:cubicBezTo>
                  <a:cubicBezTo>
                    <a:pt x="687" y="1409"/>
                    <a:pt x="674" y="1412"/>
                    <a:pt x="661" y="1412"/>
                  </a:cubicBezTo>
                  <a:cubicBezTo>
                    <a:pt x="685" y="1428"/>
                    <a:pt x="708" y="1444"/>
                    <a:pt x="736" y="1456"/>
                  </a:cubicBezTo>
                  <a:close/>
                  <a:moveTo>
                    <a:pt x="770" y="1463"/>
                  </a:moveTo>
                  <a:cubicBezTo>
                    <a:pt x="769" y="1462"/>
                    <a:pt x="769" y="1463"/>
                    <a:pt x="769" y="1463"/>
                  </a:cubicBezTo>
                  <a:moveTo>
                    <a:pt x="769" y="1463"/>
                  </a:moveTo>
                  <a:cubicBezTo>
                    <a:pt x="767" y="1464"/>
                    <a:pt x="769" y="1465"/>
                    <a:pt x="769" y="1463"/>
                  </a:cubicBezTo>
                  <a:moveTo>
                    <a:pt x="769" y="1463"/>
                  </a:moveTo>
                  <a:cubicBezTo>
                    <a:pt x="770" y="1464"/>
                    <a:pt x="770" y="1463"/>
                    <a:pt x="770" y="1463"/>
                  </a:cubicBezTo>
                  <a:moveTo>
                    <a:pt x="770" y="1463"/>
                  </a:moveTo>
                  <a:cubicBezTo>
                    <a:pt x="789" y="1450"/>
                    <a:pt x="811" y="1435"/>
                    <a:pt x="828" y="1418"/>
                  </a:cubicBezTo>
                  <a:cubicBezTo>
                    <a:pt x="830" y="1417"/>
                    <a:pt x="834" y="1414"/>
                    <a:pt x="832" y="1412"/>
                  </a:cubicBezTo>
                  <a:cubicBezTo>
                    <a:pt x="824" y="1414"/>
                    <a:pt x="811" y="1412"/>
                    <a:pt x="801" y="1413"/>
                  </a:cubicBezTo>
                  <a:cubicBezTo>
                    <a:pt x="792" y="1430"/>
                    <a:pt x="781" y="1446"/>
                    <a:pt x="770" y="1463"/>
                  </a:cubicBezTo>
                  <a:moveTo>
                    <a:pt x="735" y="1445"/>
                  </a:moveTo>
                  <a:cubicBezTo>
                    <a:pt x="735" y="1434"/>
                    <a:pt x="734" y="1424"/>
                    <a:pt x="733" y="1414"/>
                  </a:cubicBezTo>
                  <a:cubicBezTo>
                    <a:pt x="724" y="1414"/>
                    <a:pt x="712" y="1411"/>
                    <a:pt x="702" y="1414"/>
                  </a:cubicBezTo>
                  <a:cubicBezTo>
                    <a:pt x="713" y="1424"/>
                    <a:pt x="723" y="1436"/>
                    <a:pt x="735" y="1445"/>
                  </a:cubicBezTo>
                  <a:close/>
                  <a:moveTo>
                    <a:pt x="574" y="1423"/>
                  </a:moveTo>
                  <a:cubicBezTo>
                    <a:pt x="566" y="1420"/>
                    <a:pt x="558" y="1416"/>
                    <a:pt x="549" y="1414"/>
                  </a:cubicBezTo>
                  <a:cubicBezTo>
                    <a:pt x="545" y="1420"/>
                    <a:pt x="540" y="1423"/>
                    <a:pt x="539" y="1433"/>
                  </a:cubicBezTo>
                  <a:cubicBezTo>
                    <a:pt x="554" y="1436"/>
                    <a:pt x="571" y="1443"/>
                    <a:pt x="584" y="1444"/>
                  </a:cubicBezTo>
                  <a:cubicBezTo>
                    <a:pt x="580" y="1438"/>
                    <a:pt x="578" y="1430"/>
                    <a:pt x="574" y="1423"/>
                  </a:cubicBezTo>
                  <a:close/>
                  <a:moveTo>
                    <a:pt x="761" y="1463"/>
                  </a:moveTo>
                  <a:cubicBezTo>
                    <a:pt x="763" y="1448"/>
                    <a:pt x="764" y="1430"/>
                    <a:pt x="766" y="1414"/>
                  </a:cubicBezTo>
                  <a:cubicBezTo>
                    <a:pt x="757" y="1414"/>
                    <a:pt x="745" y="1412"/>
                    <a:pt x="737" y="1415"/>
                  </a:cubicBezTo>
                  <a:cubicBezTo>
                    <a:pt x="745" y="1431"/>
                    <a:pt x="752" y="1449"/>
                    <a:pt x="761" y="1463"/>
                  </a:cubicBezTo>
                  <a:close/>
                  <a:moveTo>
                    <a:pt x="765" y="1464"/>
                  </a:moveTo>
                  <a:cubicBezTo>
                    <a:pt x="776" y="1448"/>
                    <a:pt x="788" y="1432"/>
                    <a:pt x="798" y="1414"/>
                  </a:cubicBezTo>
                  <a:cubicBezTo>
                    <a:pt x="788" y="1414"/>
                    <a:pt x="778" y="1414"/>
                    <a:pt x="768" y="1414"/>
                  </a:cubicBezTo>
                  <a:cubicBezTo>
                    <a:pt x="768" y="1431"/>
                    <a:pt x="764" y="1449"/>
                    <a:pt x="765" y="1464"/>
                  </a:cubicBezTo>
                  <a:close/>
                  <a:moveTo>
                    <a:pt x="366" y="1415"/>
                  </a:moveTo>
                  <a:cubicBezTo>
                    <a:pt x="366" y="1416"/>
                    <a:pt x="367" y="1416"/>
                    <a:pt x="367" y="1416"/>
                  </a:cubicBezTo>
                  <a:moveTo>
                    <a:pt x="367" y="1416"/>
                  </a:moveTo>
                  <a:cubicBezTo>
                    <a:pt x="382" y="1430"/>
                    <a:pt x="403" y="1442"/>
                    <a:pt x="422" y="1448"/>
                  </a:cubicBezTo>
                  <a:cubicBezTo>
                    <a:pt x="403" y="1438"/>
                    <a:pt x="388" y="1425"/>
                    <a:pt x="367" y="1416"/>
                  </a:cubicBezTo>
                  <a:moveTo>
                    <a:pt x="367" y="1416"/>
                  </a:moveTo>
                  <a:cubicBezTo>
                    <a:pt x="367" y="1416"/>
                    <a:pt x="366" y="1416"/>
                    <a:pt x="366" y="1415"/>
                  </a:cubicBezTo>
                  <a:moveTo>
                    <a:pt x="366" y="1415"/>
                  </a:moveTo>
                  <a:cubicBezTo>
                    <a:pt x="365" y="1414"/>
                    <a:pt x="364" y="1416"/>
                    <a:pt x="366" y="1415"/>
                  </a:cubicBezTo>
                  <a:moveTo>
                    <a:pt x="1132" y="1415"/>
                  </a:moveTo>
                  <a:cubicBezTo>
                    <a:pt x="1094" y="1431"/>
                    <a:pt x="1057" y="1446"/>
                    <a:pt x="1014" y="1456"/>
                  </a:cubicBezTo>
                  <a:cubicBezTo>
                    <a:pt x="1007" y="1463"/>
                    <a:pt x="999" y="1470"/>
                    <a:pt x="991" y="1477"/>
                  </a:cubicBezTo>
                  <a:cubicBezTo>
                    <a:pt x="1048" y="1467"/>
                    <a:pt x="1099" y="1450"/>
                    <a:pt x="1132" y="1415"/>
                  </a:cubicBezTo>
                  <a:moveTo>
                    <a:pt x="1132" y="1415"/>
                  </a:moveTo>
                  <a:cubicBezTo>
                    <a:pt x="1133" y="1415"/>
                    <a:pt x="1132" y="1414"/>
                    <a:pt x="1132" y="1415"/>
                  </a:cubicBezTo>
                  <a:moveTo>
                    <a:pt x="979" y="1419"/>
                  </a:moveTo>
                  <a:cubicBezTo>
                    <a:pt x="953" y="1430"/>
                    <a:pt x="925" y="1440"/>
                    <a:pt x="894" y="1447"/>
                  </a:cubicBezTo>
                  <a:cubicBezTo>
                    <a:pt x="893" y="1451"/>
                    <a:pt x="891" y="1455"/>
                    <a:pt x="890" y="1460"/>
                  </a:cubicBezTo>
                  <a:cubicBezTo>
                    <a:pt x="924" y="1455"/>
                    <a:pt x="955" y="1447"/>
                    <a:pt x="987" y="1439"/>
                  </a:cubicBezTo>
                  <a:cubicBezTo>
                    <a:pt x="986" y="1431"/>
                    <a:pt x="983" y="1424"/>
                    <a:pt x="979" y="1419"/>
                  </a:cubicBezTo>
                  <a:close/>
                  <a:moveTo>
                    <a:pt x="755" y="1463"/>
                  </a:moveTo>
                  <a:cubicBezTo>
                    <a:pt x="756" y="1464"/>
                    <a:pt x="756" y="1462"/>
                    <a:pt x="755" y="1463"/>
                  </a:cubicBezTo>
                  <a:moveTo>
                    <a:pt x="755" y="1463"/>
                  </a:moveTo>
                  <a:cubicBezTo>
                    <a:pt x="749" y="1449"/>
                    <a:pt x="743" y="1437"/>
                    <a:pt x="737" y="1424"/>
                  </a:cubicBezTo>
                  <a:cubicBezTo>
                    <a:pt x="736" y="1433"/>
                    <a:pt x="739" y="1439"/>
                    <a:pt x="738" y="1448"/>
                  </a:cubicBezTo>
                  <a:cubicBezTo>
                    <a:pt x="743" y="1453"/>
                    <a:pt x="749" y="1458"/>
                    <a:pt x="755" y="1463"/>
                  </a:cubicBezTo>
                  <a:moveTo>
                    <a:pt x="587" y="1446"/>
                  </a:moveTo>
                  <a:cubicBezTo>
                    <a:pt x="632" y="1456"/>
                    <a:pt x="682" y="1466"/>
                    <a:pt x="733" y="1466"/>
                  </a:cubicBezTo>
                  <a:cubicBezTo>
                    <a:pt x="676" y="1459"/>
                    <a:pt x="625" y="1440"/>
                    <a:pt x="578" y="1426"/>
                  </a:cubicBezTo>
                  <a:cubicBezTo>
                    <a:pt x="582" y="1432"/>
                    <a:pt x="584" y="1439"/>
                    <a:pt x="587" y="1446"/>
                  </a:cubicBezTo>
                  <a:close/>
                  <a:moveTo>
                    <a:pt x="1034" y="1427"/>
                  </a:moveTo>
                  <a:cubicBezTo>
                    <a:pt x="1019" y="1432"/>
                    <a:pt x="1004" y="1437"/>
                    <a:pt x="989" y="1441"/>
                  </a:cubicBezTo>
                  <a:cubicBezTo>
                    <a:pt x="989" y="1450"/>
                    <a:pt x="986" y="1454"/>
                    <a:pt x="984" y="1460"/>
                  </a:cubicBezTo>
                  <a:moveTo>
                    <a:pt x="984" y="1460"/>
                  </a:moveTo>
                  <a:cubicBezTo>
                    <a:pt x="982" y="1460"/>
                    <a:pt x="984" y="1461"/>
                    <a:pt x="984" y="1460"/>
                  </a:cubicBezTo>
                  <a:moveTo>
                    <a:pt x="984" y="1460"/>
                  </a:moveTo>
                  <a:cubicBezTo>
                    <a:pt x="994" y="1459"/>
                    <a:pt x="1001" y="1456"/>
                    <a:pt x="1011" y="1455"/>
                  </a:cubicBezTo>
                  <a:cubicBezTo>
                    <a:pt x="1019" y="1446"/>
                    <a:pt x="1027" y="1437"/>
                    <a:pt x="1034" y="1427"/>
                  </a:cubicBezTo>
                  <a:moveTo>
                    <a:pt x="1034" y="1427"/>
                  </a:moveTo>
                  <a:cubicBezTo>
                    <a:pt x="1035" y="1426"/>
                    <a:pt x="1034" y="1426"/>
                    <a:pt x="1034" y="1427"/>
                  </a:cubicBezTo>
                  <a:moveTo>
                    <a:pt x="1141" y="1428"/>
                  </a:moveTo>
                  <a:cubicBezTo>
                    <a:pt x="1141" y="1428"/>
                    <a:pt x="1142" y="1429"/>
                    <a:pt x="1141" y="1428"/>
                  </a:cubicBezTo>
                  <a:close/>
                  <a:moveTo>
                    <a:pt x="1139" y="1429"/>
                  </a:moveTo>
                  <a:cubicBezTo>
                    <a:pt x="1138" y="1429"/>
                    <a:pt x="1138" y="1429"/>
                    <a:pt x="1137" y="1430"/>
                  </a:cubicBezTo>
                  <a:moveTo>
                    <a:pt x="1137" y="1430"/>
                  </a:moveTo>
                  <a:cubicBezTo>
                    <a:pt x="1136" y="1430"/>
                    <a:pt x="1136" y="1430"/>
                    <a:pt x="1135" y="1431"/>
                  </a:cubicBezTo>
                  <a:moveTo>
                    <a:pt x="1135" y="1431"/>
                  </a:moveTo>
                  <a:cubicBezTo>
                    <a:pt x="1116" y="1441"/>
                    <a:pt x="1092" y="1448"/>
                    <a:pt x="1074" y="1461"/>
                  </a:cubicBezTo>
                  <a:cubicBezTo>
                    <a:pt x="1096" y="1452"/>
                    <a:pt x="1118" y="1443"/>
                    <a:pt x="1135" y="1431"/>
                  </a:cubicBezTo>
                  <a:moveTo>
                    <a:pt x="1135" y="1431"/>
                  </a:moveTo>
                  <a:cubicBezTo>
                    <a:pt x="1137" y="1431"/>
                    <a:pt x="1137" y="1431"/>
                    <a:pt x="1137" y="1430"/>
                  </a:cubicBezTo>
                  <a:moveTo>
                    <a:pt x="1137" y="1430"/>
                  </a:moveTo>
                  <a:cubicBezTo>
                    <a:pt x="1138" y="1430"/>
                    <a:pt x="1139" y="1430"/>
                    <a:pt x="1139" y="1429"/>
                  </a:cubicBezTo>
                  <a:moveTo>
                    <a:pt x="1139" y="1429"/>
                  </a:moveTo>
                  <a:cubicBezTo>
                    <a:pt x="1141" y="1428"/>
                    <a:pt x="1139" y="1428"/>
                    <a:pt x="1139" y="1429"/>
                  </a:cubicBezTo>
                  <a:moveTo>
                    <a:pt x="789" y="1465"/>
                  </a:moveTo>
                  <a:cubicBezTo>
                    <a:pt x="825" y="1461"/>
                    <a:pt x="858" y="1454"/>
                    <a:pt x="891" y="1446"/>
                  </a:cubicBezTo>
                  <a:cubicBezTo>
                    <a:pt x="892" y="1440"/>
                    <a:pt x="897" y="1434"/>
                    <a:pt x="895" y="1429"/>
                  </a:cubicBezTo>
                  <a:cubicBezTo>
                    <a:pt x="863" y="1444"/>
                    <a:pt x="826" y="1455"/>
                    <a:pt x="789" y="1465"/>
                  </a:cubicBezTo>
                  <a:close/>
                  <a:moveTo>
                    <a:pt x="404" y="1435"/>
                  </a:moveTo>
                  <a:cubicBezTo>
                    <a:pt x="404" y="1434"/>
                    <a:pt x="405" y="1435"/>
                    <a:pt x="404" y="1435"/>
                  </a:cubicBezTo>
                  <a:close/>
                  <a:moveTo>
                    <a:pt x="407" y="1436"/>
                  </a:moveTo>
                  <a:cubicBezTo>
                    <a:pt x="407" y="1437"/>
                    <a:pt x="408" y="1436"/>
                    <a:pt x="409" y="1437"/>
                  </a:cubicBezTo>
                  <a:moveTo>
                    <a:pt x="409" y="1437"/>
                  </a:moveTo>
                  <a:cubicBezTo>
                    <a:pt x="409" y="1437"/>
                    <a:pt x="409" y="1437"/>
                    <a:pt x="409" y="1438"/>
                  </a:cubicBezTo>
                  <a:cubicBezTo>
                    <a:pt x="439" y="1456"/>
                    <a:pt x="472" y="1472"/>
                    <a:pt x="513" y="1480"/>
                  </a:cubicBezTo>
                  <a:moveTo>
                    <a:pt x="513" y="1480"/>
                  </a:moveTo>
                  <a:cubicBezTo>
                    <a:pt x="514" y="1483"/>
                    <a:pt x="517" y="1479"/>
                    <a:pt x="513" y="1480"/>
                  </a:cubicBezTo>
                  <a:moveTo>
                    <a:pt x="513" y="1480"/>
                  </a:moveTo>
                  <a:cubicBezTo>
                    <a:pt x="487" y="1457"/>
                    <a:pt x="441" y="1454"/>
                    <a:pt x="409" y="1437"/>
                  </a:cubicBezTo>
                  <a:moveTo>
                    <a:pt x="409" y="1437"/>
                  </a:moveTo>
                  <a:cubicBezTo>
                    <a:pt x="409" y="1436"/>
                    <a:pt x="408" y="1436"/>
                    <a:pt x="407" y="1436"/>
                  </a:cubicBezTo>
                  <a:moveTo>
                    <a:pt x="407" y="1436"/>
                  </a:moveTo>
                  <a:cubicBezTo>
                    <a:pt x="406" y="1434"/>
                    <a:pt x="406" y="1436"/>
                    <a:pt x="407" y="1436"/>
                  </a:cubicBezTo>
                  <a:moveTo>
                    <a:pt x="541" y="1455"/>
                  </a:moveTo>
                  <a:cubicBezTo>
                    <a:pt x="559" y="1457"/>
                    <a:pt x="575" y="1462"/>
                    <a:pt x="594" y="1463"/>
                  </a:cubicBezTo>
                  <a:cubicBezTo>
                    <a:pt x="592" y="1458"/>
                    <a:pt x="588" y="1454"/>
                    <a:pt x="586" y="1448"/>
                  </a:cubicBezTo>
                  <a:cubicBezTo>
                    <a:pt x="570" y="1444"/>
                    <a:pt x="554" y="1440"/>
                    <a:pt x="538" y="1435"/>
                  </a:cubicBezTo>
                  <a:cubicBezTo>
                    <a:pt x="536" y="1441"/>
                    <a:pt x="539" y="1450"/>
                    <a:pt x="541" y="1455"/>
                  </a:cubicBezTo>
                  <a:close/>
                  <a:moveTo>
                    <a:pt x="466" y="1437"/>
                  </a:moveTo>
                  <a:cubicBezTo>
                    <a:pt x="466" y="1437"/>
                    <a:pt x="466" y="1437"/>
                    <a:pt x="466" y="1438"/>
                  </a:cubicBezTo>
                  <a:cubicBezTo>
                    <a:pt x="476" y="1446"/>
                    <a:pt x="485" y="1455"/>
                    <a:pt x="495" y="1463"/>
                  </a:cubicBezTo>
                  <a:cubicBezTo>
                    <a:pt x="514" y="1467"/>
                    <a:pt x="531" y="1473"/>
                    <a:pt x="552" y="1474"/>
                  </a:cubicBezTo>
                  <a:moveTo>
                    <a:pt x="552" y="1474"/>
                  </a:moveTo>
                  <a:cubicBezTo>
                    <a:pt x="552" y="1475"/>
                    <a:pt x="553" y="1474"/>
                    <a:pt x="552" y="1474"/>
                  </a:cubicBezTo>
                  <a:moveTo>
                    <a:pt x="552" y="1474"/>
                  </a:moveTo>
                  <a:cubicBezTo>
                    <a:pt x="547" y="1468"/>
                    <a:pt x="542" y="1463"/>
                    <a:pt x="538" y="1456"/>
                  </a:cubicBezTo>
                  <a:cubicBezTo>
                    <a:pt x="512" y="1451"/>
                    <a:pt x="490" y="1443"/>
                    <a:pt x="466" y="1437"/>
                  </a:cubicBezTo>
                  <a:moveTo>
                    <a:pt x="466" y="1437"/>
                  </a:moveTo>
                  <a:cubicBezTo>
                    <a:pt x="466" y="1435"/>
                    <a:pt x="465" y="1437"/>
                    <a:pt x="466" y="1437"/>
                  </a:cubicBezTo>
                  <a:moveTo>
                    <a:pt x="888" y="1463"/>
                  </a:moveTo>
                  <a:cubicBezTo>
                    <a:pt x="888" y="1467"/>
                    <a:pt x="885" y="1469"/>
                    <a:pt x="884" y="1472"/>
                  </a:cubicBezTo>
                  <a:cubicBezTo>
                    <a:pt x="919" y="1472"/>
                    <a:pt x="949" y="1466"/>
                    <a:pt x="980" y="1462"/>
                  </a:cubicBezTo>
                  <a:cubicBezTo>
                    <a:pt x="982" y="1456"/>
                    <a:pt x="988" y="1448"/>
                    <a:pt x="986" y="1441"/>
                  </a:cubicBezTo>
                  <a:cubicBezTo>
                    <a:pt x="956" y="1451"/>
                    <a:pt x="922" y="1458"/>
                    <a:pt x="888" y="1463"/>
                  </a:cubicBezTo>
                  <a:close/>
                  <a:moveTo>
                    <a:pt x="1098" y="1445"/>
                  </a:moveTo>
                  <a:cubicBezTo>
                    <a:pt x="1098" y="1445"/>
                    <a:pt x="1099" y="1446"/>
                    <a:pt x="1098" y="1445"/>
                  </a:cubicBezTo>
                  <a:close/>
                  <a:moveTo>
                    <a:pt x="423" y="1450"/>
                  </a:moveTo>
                  <a:cubicBezTo>
                    <a:pt x="423" y="1450"/>
                    <a:pt x="424" y="1451"/>
                    <a:pt x="423" y="1450"/>
                  </a:cubicBezTo>
                  <a:close/>
                  <a:moveTo>
                    <a:pt x="600" y="1464"/>
                  </a:moveTo>
                  <a:cubicBezTo>
                    <a:pt x="639" y="1469"/>
                    <a:pt x="688" y="1474"/>
                    <a:pt x="730" y="1469"/>
                  </a:cubicBezTo>
                  <a:cubicBezTo>
                    <a:pt x="679" y="1467"/>
                    <a:pt x="633" y="1459"/>
                    <a:pt x="590" y="1449"/>
                  </a:cubicBezTo>
                  <a:cubicBezTo>
                    <a:pt x="593" y="1455"/>
                    <a:pt x="595" y="1461"/>
                    <a:pt x="600" y="1464"/>
                  </a:cubicBezTo>
                  <a:close/>
                  <a:moveTo>
                    <a:pt x="888" y="1449"/>
                  </a:moveTo>
                  <a:cubicBezTo>
                    <a:pt x="859" y="1457"/>
                    <a:pt x="828" y="1462"/>
                    <a:pt x="797" y="1467"/>
                  </a:cubicBezTo>
                  <a:cubicBezTo>
                    <a:pt x="795" y="1467"/>
                    <a:pt x="793" y="1467"/>
                    <a:pt x="792" y="1467"/>
                  </a:cubicBezTo>
                  <a:cubicBezTo>
                    <a:pt x="790" y="1468"/>
                    <a:pt x="792" y="1469"/>
                    <a:pt x="794" y="1468"/>
                  </a:cubicBezTo>
                  <a:cubicBezTo>
                    <a:pt x="826" y="1467"/>
                    <a:pt x="856" y="1465"/>
                    <a:pt x="885" y="1461"/>
                  </a:cubicBezTo>
                  <a:cubicBezTo>
                    <a:pt x="887" y="1457"/>
                    <a:pt x="888" y="1453"/>
                    <a:pt x="890" y="1449"/>
                  </a:cubicBezTo>
                  <a:cubicBezTo>
                    <a:pt x="889" y="1449"/>
                    <a:pt x="888" y="1449"/>
                    <a:pt x="888" y="1449"/>
                  </a:cubicBezTo>
                  <a:close/>
                  <a:moveTo>
                    <a:pt x="425" y="1451"/>
                  </a:moveTo>
                  <a:cubicBezTo>
                    <a:pt x="425" y="1451"/>
                    <a:pt x="426" y="1452"/>
                    <a:pt x="425" y="1451"/>
                  </a:cubicBezTo>
                  <a:close/>
                  <a:moveTo>
                    <a:pt x="427" y="1452"/>
                  </a:moveTo>
                  <a:cubicBezTo>
                    <a:pt x="427" y="1452"/>
                    <a:pt x="428" y="1453"/>
                    <a:pt x="427" y="1452"/>
                  </a:cubicBezTo>
                  <a:close/>
                  <a:moveTo>
                    <a:pt x="429" y="1453"/>
                  </a:moveTo>
                  <a:cubicBezTo>
                    <a:pt x="428" y="1453"/>
                    <a:pt x="430" y="1454"/>
                    <a:pt x="429" y="1453"/>
                  </a:cubicBezTo>
                  <a:close/>
                  <a:moveTo>
                    <a:pt x="749" y="1462"/>
                  </a:moveTo>
                  <a:cubicBezTo>
                    <a:pt x="749" y="1462"/>
                    <a:pt x="750" y="1462"/>
                    <a:pt x="750" y="1463"/>
                  </a:cubicBezTo>
                  <a:moveTo>
                    <a:pt x="750" y="1463"/>
                  </a:moveTo>
                  <a:cubicBezTo>
                    <a:pt x="751" y="1464"/>
                    <a:pt x="752" y="1462"/>
                    <a:pt x="750" y="1463"/>
                  </a:cubicBezTo>
                  <a:moveTo>
                    <a:pt x="750" y="1463"/>
                  </a:moveTo>
                  <a:cubicBezTo>
                    <a:pt x="750" y="1462"/>
                    <a:pt x="749" y="1462"/>
                    <a:pt x="749" y="1462"/>
                  </a:cubicBezTo>
                  <a:moveTo>
                    <a:pt x="749" y="1462"/>
                  </a:moveTo>
                  <a:cubicBezTo>
                    <a:pt x="746" y="1458"/>
                    <a:pt x="742" y="1456"/>
                    <a:pt x="739" y="1453"/>
                  </a:cubicBezTo>
                  <a:cubicBezTo>
                    <a:pt x="738" y="1460"/>
                    <a:pt x="744" y="1460"/>
                    <a:pt x="749" y="1462"/>
                  </a:cubicBezTo>
                  <a:moveTo>
                    <a:pt x="559" y="1476"/>
                  </a:moveTo>
                  <a:cubicBezTo>
                    <a:pt x="572" y="1480"/>
                    <a:pt x="590" y="1477"/>
                    <a:pt x="605" y="1480"/>
                  </a:cubicBezTo>
                  <a:cubicBezTo>
                    <a:pt x="605" y="1476"/>
                    <a:pt x="598" y="1472"/>
                    <a:pt x="597" y="1466"/>
                  </a:cubicBezTo>
                  <a:cubicBezTo>
                    <a:pt x="577" y="1465"/>
                    <a:pt x="561" y="1460"/>
                    <a:pt x="543" y="1458"/>
                  </a:cubicBezTo>
                  <a:cubicBezTo>
                    <a:pt x="547" y="1464"/>
                    <a:pt x="551" y="1473"/>
                    <a:pt x="559" y="1476"/>
                  </a:cubicBezTo>
                  <a:close/>
                  <a:moveTo>
                    <a:pt x="981" y="1463"/>
                  </a:moveTo>
                  <a:cubicBezTo>
                    <a:pt x="976" y="1471"/>
                    <a:pt x="970" y="1476"/>
                    <a:pt x="964" y="1481"/>
                  </a:cubicBezTo>
                  <a:cubicBezTo>
                    <a:pt x="972" y="1480"/>
                    <a:pt x="978" y="1479"/>
                    <a:pt x="986" y="1478"/>
                  </a:cubicBezTo>
                  <a:cubicBezTo>
                    <a:pt x="993" y="1472"/>
                    <a:pt x="1000" y="1466"/>
                    <a:pt x="1007" y="1460"/>
                  </a:cubicBezTo>
                  <a:cubicBezTo>
                    <a:pt x="1007" y="1458"/>
                    <a:pt x="1008" y="1458"/>
                    <a:pt x="1006" y="1458"/>
                  </a:cubicBezTo>
                  <a:cubicBezTo>
                    <a:pt x="998" y="1460"/>
                    <a:pt x="989" y="1461"/>
                    <a:pt x="981" y="1463"/>
                  </a:cubicBezTo>
                  <a:close/>
                  <a:moveTo>
                    <a:pt x="1069" y="1460"/>
                  </a:moveTo>
                  <a:cubicBezTo>
                    <a:pt x="1069" y="1459"/>
                    <a:pt x="1070" y="1460"/>
                    <a:pt x="1069" y="1460"/>
                  </a:cubicBezTo>
                  <a:close/>
                  <a:moveTo>
                    <a:pt x="1066" y="1461"/>
                  </a:moveTo>
                  <a:cubicBezTo>
                    <a:pt x="1041" y="1468"/>
                    <a:pt x="1016" y="1476"/>
                    <a:pt x="987" y="1480"/>
                  </a:cubicBezTo>
                  <a:cubicBezTo>
                    <a:pt x="984" y="1484"/>
                    <a:pt x="979" y="1485"/>
                    <a:pt x="976" y="1488"/>
                  </a:cubicBezTo>
                  <a:cubicBezTo>
                    <a:pt x="1008" y="1481"/>
                    <a:pt x="1042" y="1475"/>
                    <a:pt x="1066" y="1461"/>
                  </a:cubicBezTo>
                  <a:moveTo>
                    <a:pt x="1066" y="1461"/>
                  </a:moveTo>
                  <a:cubicBezTo>
                    <a:pt x="1070" y="1462"/>
                    <a:pt x="1067" y="1458"/>
                    <a:pt x="1066" y="1461"/>
                  </a:cubicBezTo>
                  <a:moveTo>
                    <a:pt x="742" y="1463"/>
                  </a:moveTo>
                  <a:cubicBezTo>
                    <a:pt x="742" y="1465"/>
                    <a:pt x="746" y="1462"/>
                    <a:pt x="742" y="1463"/>
                  </a:cubicBezTo>
                  <a:moveTo>
                    <a:pt x="742" y="1463"/>
                  </a:moveTo>
                  <a:cubicBezTo>
                    <a:pt x="741" y="1462"/>
                    <a:pt x="740" y="1461"/>
                    <a:pt x="739" y="1461"/>
                  </a:cubicBezTo>
                  <a:cubicBezTo>
                    <a:pt x="739" y="1463"/>
                    <a:pt x="740" y="1462"/>
                    <a:pt x="742" y="1463"/>
                  </a:cubicBezTo>
                  <a:moveTo>
                    <a:pt x="1072" y="1462"/>
                  </a:moveTo>
                  <a:cubicBezTo>
                    <a:pt x="1072" y="1461"/>
                    <a:pt x="1073" y="1462"/>
                    <a:pt x="1072" y="1462"/>
                  </a:cubicBezTo>
                  <a:close/>
                  <a:moveTo>
                    <a:pt x="774" y="1463"/>
                  </a:moveTo>
                  <a:cubicBezTo>
                    <a:pt x="774" y="1463"/>
                    <a:pt x="775" y="1464"/>
                    <a:pt x="774" y="1463"/>
                  </a:cubicBezTo>
                  <a:close/>
                  <a:moveTo>
                    <a:pt x="746" y="1464"/>
                  </a:moveTo>
                  <a:cubicBezTo>
                    <a:pt x="745" y="1464"/>
                    <a:pt x="746" y="1465"/>
                    <a:pt x="746" y="1464"/>
                  </a:cubicBezTo>
                  <a:close/>
                  <a:moveTo>
                    <a:pt x="780" y="1464"/>
                  </a:moveTo>
                  <a:cubicBezTo>
                    <a:pt x="780" y="1464"/>
                    <a:pt x="781" y="1465"/>
                    <a:pt x="780" y="1464"/>
                  </a:cubicBezTo>
                  <a:close/>
                  <a:moveTo>
                    <a:pt x="796" y="1472"/>
                  </a:moveTo>
                  <a:cubicBezTo>
                    <a:pt x="823" y="1473"/>
                    <a:pt x="851" y="1473"/>
                    <a:pt x="879" y="1473"/>
                  </a:cubicBezTo>
                  <a:cubicBezTo>
                    <a:pt x="879" y="1470"/>
                    <a:pt x="886" y="1464"/>
                    <a:pt x="882" y="1463"/>
                  </a:cubicBezTo>
                  <a:cubicBezTo>
                    <a:pt x="855" y="1469"/>
                    <a:pt x="823" y="1468"/>
                    <a:pt x="796" y="1472"/>
                  </a:cubicBezTo>
                  <a:close/>
                  <a:moveTo>
                    <a:pt x="882" y="1475"/>
                  </a:moveTo>
                  <a:cubicBezTo>
                    <a:pt x="882" y="1479"/>
                    <a:pt x="879" y="1481"/>
                    <a:pt x="878" y="1485"/>
                  </a:cubicBezTo>
                  <a:cubicBezTo>
                    <a:pt x="901" y="1482"/>
                    <a:pt x="937" y="1489"/>
                    <a:pt x="958" y="1482"/>
                  </a:cubicBezTo>
                  <a:cubicBezTo>
                    <a:pt x="961" y="1480"/>
                    <a:pt x="965" y="1476"/>
                    <a:pt x="968" y="1473"/>
                  </a:cubicBezTo>
                  <a:cubicBezTo>
                    <a:pt x="971" y="1470"/>
                    <a:pt x="977" y="1467"/>
                    <a:pt x="975" y="1464"/>
                  </a:cubicBezTo>
                  <a:cubicBezTo>
                    <a:pt x="946" y="1470"/>
                    <a:pt x="916" y="1474"/>
                    <a:pt x="882" y="1475"/>
                  </a:cubicBezTo>
                  <a:close/>
                  <a:moveTo>
                    <a:pt x="784" y="1466"/>
                  </a:moveTo>
                  <a:cubicBezTo>
                    <a:pt x="784" y="1466"/>
                    <a:pt x="785" y="1467"/>
                    <a:pt x="784" y="1466"/>
                  </a:cubicBezTo>
                  <a:close/>
                  <a:moveTo>
                    <a:pt x="503" y="1468"/>
                  </a:moveTo>
                  <a:cubicBezTo>
                    <a:pt x="520" y="1486"/>
                    <a:pt x="554" y="1491"/>
                    <a:pt x="582" y="1493"/>
                  </a:cubicBezTo>
                  <a:cubicBezTo>
                    <a:pt x="572" y="1490"/>
                    <a:pt x="565" y="1483"/>
                    <a:pt x="556" y="1478"/>
                  </a:cubicBezTo>
                  <a:cubicBezTo>
                    <a:pt x="537" y="1475"/>
                    <a:pt x="521" y="1471"/>
                    <a:pt x="503" y="1468"/>
                  </a:cubicBezTo>
                  <a:moveTo>
                    <a:pt x="503" y="1468"/>
                  </a:moveTo>
                  <a:cubicBezTo>
                    <a:pt x="502" y="1467"/>
                    <a:pt x="502" y="1468"/>
                    <a:pt x="503" y="1468"/>
                  </a:cubicBezTo>
                  <a:moveTo>
                    <a:pt x="611" y="1480"/>
                  </a:moveTo>
                  <a:cubicBezTo>
                    <a:pt x="653" y="1483"/>
                    <a:pt x="697" y="1480"/>
                    <a:pt x="732" y="1473"/>
                  </a:cubicBezTo>
                  <a:cubicBezTo>
                    <a:pt x="687" y="1475"/>
                    <a:pt x="642" y="1473"/>
                    <a:pt x="601" y="1467"/>
                  </a:cubicBezTo>
                  <a:cubicBezTo>
                    <a:pt x="604" y="1472"/>
                    <a:pt x="605" y="1478"/>
                    <a:pt x="611" y="1480"/>
                  </a:cubicBezTo>
                  <a:close/>
                  <a:moveTo>
                    <a:pt x="738" y="1472"/>
                  </a:moveTo>
                  <a:cubicBezTo>
                    <a:pt x="737" y="1472"/>
                    <a:pt x="736" y="1472"/>
                    <a:pt x="736" y="1473"/>
                  </a:cubicBezTo>
                  <a:cubicBezTo>
                    <a:pt x="737" y="1473"/>
                    <a:pt x="738" y="1473"/>
                    <a:pt x="738" y="1472"/>
                  </a:cubicBezTo>
                  <a:close/>
                  <a:moveTo>
                    <a:pt x="789" y="1473"/>
                  </a:moveTo>
                  <a:cubicBezTo>
                    <a:pt x="788" y="1473"/>
                    <a:pt x="786" y="1473"/>
                    <a:pt x="786" y="1474"/>
                  </a:cubicBezTo>
                  <a:cubicBezTo>
                    <a:pt x="787" y="1474"/>
                    <a:pt x="789" y="1474"/>
                    <a:pt x="789" y="1473"/>
                  </a:cubicBezTo>
                  <a:close/>
                  <a:moveTo>
                    <a:pt x="742" y="1475"/>
                  </a:moveTo>
                  <a:cubicBezTo>
                    <a:pt x="741" y="1475"/>
                    <a:pt x="742" y="1476"/>
                    <a:pt x="742" y="1475"/>
                  </a:cubicBezTo>
                  <a:close/>
                  <a:moveTo>
                    <a:pt x="745" y="1509"/>
                  </a:moveTo>
                  <a:cubicBezTo>
                    <a:pt x="748" y="1509"/>
                    <a:pt x="752" y="1509"/>
                    <a:pt x="755" y="1509"/>
                  </a:cubicBezTo>
                  <a:cubicBezTo>
                    <a:pt x="757" y="1498"/>
                    <a:pt x="761" y="1484"/>
                    <a:pt x="759" y="1474"/>
                  </a:cubicBezTo>
                  <a:cubicBezTo>
                    <a:pt x="754" y="1485"/>
                    <a:pt x="737" y="1490"/>
                    <a:pt x="745" y="1509"/>
                  </a:cubicBezTo>
                  <a:close/>
                  <a:moveTo>
                    <a:pt x="877" y="1476"/>
                  </a:moveTo>
                  <a:cubicBezTo>
                    <a:pt x="879" y="1475"/>
                    <a:pt x="877" y="1475"/>
                    <a:pt x="877" y="1476"/>
                  </a:cubicBezTo>
                  <a:moveTo>
                    <a:pt x="877" y="1476"/>
                  </a:moveTo>
                  <a:cubicBezTo>
                    <a:pt x="848" y="1477"/>
                    <a:pt x="817" y="1475"/>
                    <a:pt x="791" y="1475"/>
                  </a:cubicBezTo>
                  <a:cubicBezTo>
                    <a:pt x="817" y="1479"/>
                    <a:pt x="844" y="1483"/>
                    <a:pt x="873" y="1485"/>
                  </a:cubicBezTo>
                  <a:cubicBezTo>
                    <a:pt x="875" y="1482"/>
                    <a:pt x="877" y="1480"/>
                    <a:pt x="877" y="1476"/>
                  </a:cubicBezTo>
                  <a:moveTo>
                    <a:pt x="655" y="1493"/>
                  </a:moveTo>
                  <a:cubicBezTo>
                    <a:pt x="685" y="1490"/>
                    <a:pt x="715" y="1482"/>
                    <a:pt x="737" y="1477"/>
                  </a:cubicBezTo>
                  <a:cubicBezTo>
                    <a:pt x="737" y="1476"/>
                    <a:pt x="739" y="1475"/>
                    <a:pt x="736" y="1475"/>
                  </a:cubicBezTo>
                  <a:cubicBezTo>
                    <a:pt x="700" y="1482"/>
                    <a:pt x="655" y="1485"/>
                    <a:pt x="612" y="1483"/>
                  </a:cubicBezTo>
                  <a:cubicBezTo>
                    <a:pt x="615" y="1498"/>
                    <a:pt x="635" y="1496"/>
                    <a:pt x="655" y="1493"/>
                  </a:cubicBezTo>
                  <a:close/>
                  <a:moveTo>
                    <a:pt x="749" y="1476"/>
                  </a:moveTo>
                  <a:cubicBezTo>
                    <a:pt x="748" y="1476"/>
                    <a:pt x="749" y="1477"/>
                    <a:pt x="749" y="1476"/>
                  </a:cubicBezTo>
                  <a:close/>
                  <a:moveTo>
                    <a:pt x="754" y="1476"/>
                  </a:moveTo>
                  <a:cubicBezTo>
                    <a:pt x="749" y="1477"/>
                    <a:pt x="746" y="1481"/>
                    <a:pt x="741" y="1483"/>
                  </a:cubicBezTo>
                  <a:cubicBezTo>
                    <a:pt x="742" y="1484"/>
                    <a:pt x="741" y="1488"/>
                    <a:pt x="743" y="1489"/>
                  </a:cubicBezTo>
                  <a:cubicBezTo>
                    <a:pt x="746" y="1485"/>
                    <a:pt x="752" y="1481"/>
                    <a:pt x="754" y="1476"/>
                  </a:cubicBezTo>
                  <a:moveTo>
                    <a:pt x="754" y="1476"/>
                  </a:moveTo>
                  <a:cubicBezTo>
                    <a:pt x="756" y="1475"/>
                    <a:pt x="754" y="1475"/>
                    <a:pt x="754" y="1476"/>
                  </a:cubicBezTo>
                  <a:moveTo>
                    <a:pt x="773" y="1476"/>
                  </a:moveTo>
                  <a:cubicBezTo>
                    <a:pt x="772" y="1476"/>
                    <a:pt x="773" y="1477"/>
                    <a:pt x="773" y="1476"/>
                  </a:cubicBezTo>
                  <a:close/>
                  <a:moveTo>
                    <a:pt x="782" y="1475"/>
                  </a:moveTo>
                  <a:cubicBezTo>
                    <a:pt x="781" y="1475"/>
                    <a:pt x="780" y="1475"/>
                    <a:pt x="780" y="1476"/>
                  </a:cubicBezTo>
                  <a:cubicBezTo>
                    <a:pt x="781" y="1476"/>
                    <a:pt x="782" y="1476"/>
                    <a:pt x="782" y="1475"/>
                  </a:cubicBezTo>
                  <a:close/>
                  <a:moveTo>
                    <a:pt x="746" y="1477"/>
                  </a:moveTo>
                  <a:cubicBezTo>
                    <a:pt x="743" y="1476"/>
                    <a:pt x="739" y="1478"/>
                    <a:pt x="742" y="1480"/>
                  </a:cubicBezTo>
                  <a:cubicBezTo>
                    <a:pt x="742" y="1478"/>
                    <a:pt x="745" y="1479"/>
                    <a:pt x="746" y="1477"/>
                  </a:cubicBezTo>
                  <a:moveTo>
                    <a:pt x="746" y="1477"/>
                  </a:moveTo>
                  <a:cubicBezTo>
                    <a:pt x="750" y="1478"/>
                    <a:pt x="746" y="1474"/>
                    <a:pt x="746" y="1477"/>
                  </a:cubicBezTo>
                  <a:moveTo>
                    <a:pt x="758" y="1509"/>
                  </a:moveTo>
                  <a:cubicBezTo>
                    <a:pt x="768" y="1509"/>
                    <a:pt x="777" y="1509"/>
                    <a:pt x="787" y="1509"/>
                  </a:cubicBezTo>
                  <a:cubicBezTo>
                    <a:pt x="781" y="1500"/>
                    <a:pt x="770" y="1487"/>
                    <a:pt x="763" y="1476"/>
                  </a:cubicBezTo>
                  <a:cubicBezTo>
                    <a:pt x="761" y="1486"/>
                    <a:pt x="760" y="1498"/>
                    <a:pt x="758" y="1509"/>
                  </a:cubicBezTo>
                  <a:close/>
                  <a:moveTo>
                    <a:pt x="796" y="1509"/>
                  </a:moveTo>
                  <a:cubicBezTo>
                    <a:pt x="804" y="1511"/>
                    <a:pt x="813" y="1505"/>
                    <a:pt x="826" y="1508"/>
                  </a:cubicBezTo>
                  <a:cubicBezTo>
                    <a:pt x="807" y="1497"/>
                    <a:pt x="786" y="1489"/>
                    <a:pt x="769" y="1476"/>
                  </a:cubicBezTo>
                  <a:cubicBezTo>
                    <a:pt x="777" y="1485"/>
                    <a:pt x="782" y="1505"/>
                    <a:pt x="796" y="1509"/>
                  </a:cubicBezTo>
                  <a:close/>
                  <a:moveTo>
                    <a:pt x="837" y="1507"/>
                  </a:moveTo>
                  <a:cubicBezTo>
                    <a:pt x="844" y="1507"/>
                    <a:pt x="860" y="1507"/>
                    <a:pt x="864" y="1499"/>
                  </a:cubicBezTo>
                  <a:cubicBezTo>
                    <a:pt x="831" y="1496"/>
                    <a:pt x="800" y="1484"/>
                    <a:pt x="774" y="1477"/>
                  </a:cubicBezTo>
                  <a:cubicBezTo>
                    <a:pt x="791" y="1485"/>
                    <a:pt x="814" y="1505"/>
                    <a:pt x="837" y="1507"/>
                  </a:cubicBezTo>
                  <a:close/>
                  <a:moveTo>
                    <a:pt x="865" y="1497"/>
                  </a:moveTo>
                  <a:cubicBezTo>
                    <a:pt x="867" y="1494"/>
                    <a:pt x="870" y="1491"/>
                    <a:pt x="871" y="1487"/>
                  </a:cubicBezTo>
                  <a:cubicBezTo>
                    <a:pt x="839" y="1487"/>
                    <a:pt x="810" y="1479"/>
                    <a:pt x="783" y="1477"/>
                  </a:cubicBezTo>
                  <a:cubicBezTo>
                    <a:pt x="809" y="1485"/>
                    <a:pt x="835" y="1493"/>
                    <a:pt x="865" y="1497"/>
                  </a:cubicBezTo>
                  <a:close/>
                  <a:moveTo>
                    <a:pt x="617" y="1495"/>
                  </a:moveTo>
                  <a:cubicBezTo>
                    <a:pt x="616" y="1492"/>
                    <a:pt x="610" y="1486"/>
                    <a:pt x="606" y="1483"/>
                  </a:cubicBezTo>
                  <a:cubicBezTo>
                    <a:pt x="592" y="1483"/>
                    <a:pt x="576" y="1479"/>
                    <a:pt x="563" y="1480"/>
                  </a:cubicBezTo>
                  <a:cubicBezTo>
                    <a:pt x="577" y="1489"/>
                    <a:pt x="591" y="1498"/>
                    <a:pt x="617" y="1495"/>
                  </a:cubicBezTo>
                  <a:close/>
                  <a:moveTo>
                    <a:pt x="626" y="1499"/>
                  </a:moveTo>
                  <a:cubicBezTo>
                    <a:pt x="667" y="1513"/>
                    <a:pt x="710" y="1498"/>
                    <a:pt x="738" y="1480"/>
                  </a:cubicBezTo>
                  <a:cubicBezTo>
                    <a:pt x="706" y="1488"/>
                    <a:pt x="665" y="1495"/>
                    <a:pt x="626" y="1499"/>
                  </a:cubicBezTo>
                  <a:close/>
                  <a:moveTo>
                    <a:pt x="1025" y="1480"/>
                  </a:moveTo>
                  <a:cubicBezTo>
                    <a:pt x="1025" y="1479"/>
                    <a:pt x="1026" y="1480"/>
                    <a:pt x="1025" y="1480"/>
                  </a:cubicBezTo>
                  <a:close/>
                  <a:moveTo>
                    <a:pt x="1022" y="1481"/>
                  </a:moveTo>
                  <a:cubicBezTo>
                    <a:pt x="1023" y="1481"/>
                    <a:pt x="1022" y="1480"/>
                    <a:pt x="1022" y="1481"/>
                  </a:cubicBezTo>
                  <a:close/>
                  <a:moveTo>
                    <a:pt x="516" y="1482"/>
                  </a:moveTo>
                  <a:cubicBezTo>
                    <a:pt x="516" y="1481"/>
                    <a:pt x="517" y="1482"/>
                    <a:pt x="516" y="1482"/>
                  </a:cubicBezTo>
                  <a:close/>
                  <a:moveTo>
                    <a:pt x="1018" y="1482"/>
                  </a:moveTo>
                  <a:cubicBezTo>
                    <a:pt x="1001" y="1486"/>
                    <a:pt x="981" y="1488"/>
                    <a:pt x="966" y="1495"/>
                  </a:cubicBezTo>
                  <a:moveTo>
                    <a:pt x="966" y="1495"/>
                  </a:moveTo>
                  <a:cubicBezTo>
                    <a:pt x="962" y="1494"/>
                    <a:pt x="965" y="1498"/>
                    <a:pt x="966" y="1495"/>
                  </a:cubicBezTo>
                  <a:moveTo>
                    <a:pt x="966" y="1495"/>
                  </a:moveTo>
                  <a:cubicBezTo>
                    <a:pt x="985" y="1493"/>
                    <a:pt x="1002" y="1488"/>
                    <a:pt x="1018" y="1482"/>
                  </a:cubicBezTo>
                  <a:moveTo>
                    <a:pt x="1018" y="1482"/>
                  </a:moveTo>
                  <a:cubicBezTo>
                    <a:pt x="1022" y="1483"/>
                    <a:pt x="1019" y="1479"/>
                    <a:pt x="1018" y="1482"/>
                  </a:cubicBezTo>
                  <a:moveTo>
                    <a:pt x="940" y="1495"/>
                  </a:moveTo>
                  <a:cubicBezTo>
                    <a:pt x="955" y="1492"/>
                    <a:pt x="972" y="1491"/>
                    <a:pt x="980" y="1482"/>
                  </a:cubicBezTo>
                  <a:cubicBezTo>
                    <a:pt x="962" y="1482"/>
                    <a:pt x="950" y="1488"/>
                    <a:pt x="940" y="1495"/>
                  </a:cubicBezTo>
                  <a:close/>
                  <a:moveTo>
                    <a:pt x="681" y="1507"/>
                  </a:moveTo>
                  <a:cubicBezTo>
                    <a:pt x="694" y="1507"/>
                    <a:pt x="707" y="1507"/>
                    <a:pt x="719" y="1509"/>
                  </a:cubicBezTo>
                  <a:cubicBezTo>
                    <a:pt x="726" y="1503"/>
                    <a:pt x="734" y="1498"/>
                    <a:pt x="740" y="1491"/>
                  </a:cubicBezTo>
                  <a:cubicBezTo>
                    <a:pt x="737" y="1491"/>
                    <a:pt x="741" y="1484"/>
                    <a:pt x="738" y="1484"/>
                  </a:cubicBezTo>
                  <a:cubicBezTo>
                    <a:pt x="722" y="1494"/>
                    <a:pt x="700" y="1499"/>
                    <a:pt x="681" y="1507"/>
                  </a:cubicBezTo>
                  <a:close/>
                  <a:moveTo>
                    <a:pt x="876" y="1487"/>
                  </a:moveTo>
                  <a:cubicBezTo>
                    <a:pt x="874" y="1491"/>
                    <a:pt x="871" y="1493"/>
                    <a:pt x="870" y="1498"/>
                  </a:cubicBezTo>
                  <a:cubicBezTo>
                    <a:pt x="900" y="1502"/>
                    <a:pt x="934" y="1501"/>
                    <a:pt x="950" y="1486"/>
                  </a:cubicBezTo>
                  <a:cubicBezTo>
                    <a:pt x="927" y="1487"/>
                    <a:pt x="902" y="1488"/>
                    <a:pt x="876" y="1487"/>
                  </a:cubicBezTo>
                  <a:close/>
                  <a:moveTo>
                    <a:pt x="542" y="1492"/>
                  </a:moveTo>
                  <a:cubicBezTo>
                    <a:pt x="542" y="1492"/>
                    <a:pt x="543" y="1493"/>
                    <a:pt x="542" y="1492"/>
                  </a:cubicBezTo>
                  <a:close/>
                  <a:moveTo>
                    <a:pt x="570" y="1495"/>
                  </a:moveTo>
                  <a:cubicBezTo>
                    <a:pt x="565" y="1495"/>
                    <a:pt x="538" y="1491"/>
                    <a:pt x="548" y="1494"/>
                  </a:cubicBezTo>
                  <a:cubicBezTo>
                    <a:pt x="571" y="1502"/>
                    <a:pt x="600" y="1512"/>
                    <a:pt x="625" y="1510"/>
                  </a:cubicBezTo>
                  <a:cubicBezTo>
                    <a:pt x="606" y="1504"/>
                    <a:pt x="592" y="1498"/>
                    <a:pt x="570" y="1495"/>
                  </a:cubicBezTo>
                  <a:close/>
                  <a:moveTo>
                    <a:pt x="958" y="1495"/>
                  </a:moveTo>
                  <a:cubicBezTo>
                    <a:pt x="949" y="1496"/>
                    <a:pt x="942" y="1497"/>
                    <a:pt x="935" y="1499"/>
                  </a:cubicBezTo>
                  <a:cubicBezTo>
                    <a:pt x="943" y="1498"/>
                    <a:pt x="953" y="1499"/>
                    <a:pt x="958" y="1495"/>
                  </a:cubicBezTo>
                  <a:moveTo>
                    <a:pt x="958" y="1495"/>
                  </a:moveTo>
                  <a:cubicBezTo>
                    <a:pt x="962" y="1496"/>
                    <a:pt x="958" y="1492"/>
                    <a:pt x="958" y="1495"/>
                  </a:cubicBezTo>
                  <a:moveTo>
                    <a:pt x="724" y="1509"/>
                  </a:moveTo>
                  <a:cubicBezTo>
                    <a:pt x="730" y="1509"/>
                    <a:pt x="736" y="1509"/>
                    <a:pt x="742" y="1509"/>
                  </a:cubicBezTo>
                  <a:cubicBezTo>
                    <a:pt x="740" y="1505"/>
                    <a:pt x="741" y="1498"/>
                    <a:pt x="739" y="1495"/>
                  </a:cubicBezTo>
                  <a:cubicBezTo>
                    <a:pt x="735" y="1501"/>
                    <a:pt x="728" y="1504"/>
                    <a:pt x="724" y="1509"/>
                  </a:cubicBezTo>
                  <a:close/>
                  <a:moveTo>
                    <a:pt x="613" y="1499"/>
                  </a:moveTo>
                  <a:cubicBezTo>
                    <a:pt x="615" y="1500"/>
                    <a:pt x="623" y="1501"/>
                    <a:pt x="624" y="1500"/>
                  </a:cubicBezTo>
                  <a:cubicBezTo>
                    <a:pt x="622" y="1496"/>
                    <a:pt x="599" y="1499"/>
                    <a:pt x="613" y="1499"/>
                  </a:cubicBezTo>
                  <a:close/>
                  <a:moveTo>
                    <a:pt x="929" y="1500"/>
                  </a:moveTo>
                  <a:cubicBezTo>
                    <a:pt x="929" y="1500"/>
                    <a:pt x="930" y="1501"/>
                    <a:pt x="929" y="1500"/>
                  </a:cubicBezTo>
                  <a:close/>
                  <a:moveTo>
                    <a:pt x="865" y="1505"/>
                  </a:moveTo>
                  <a:cubicBezTo>
                    <a:pt x="871" y="1503"/>
                    <a:pt x="880" y="1504"/>
                    <a:pt x="886" y="1502"/>
                  </a:cubicBezTo>
                  <a:cubicBezTo>
                    <a:pt x="879" y="1502"/>
                    <a:pt x="867" y="1497"/>
                    <a:pt x="865" y="1505"/>
                  </a:cubicBezTo>
                  <a:close/>
                  <a:moveTo>
                    <a:pt x="608" y="1501"/>
                  </a:moveTo>
                  <a:cubicBezTo>
                    <a:pt x="608" y="1501"/>
                    <a:pt x="607" y="1501"/>
                    <a:pt x="606" y="1502"/>
                  </a:cubicBezTo>
                  <a:cubicBezTo>
                    <a:pt x="607" y="1502"/>
                    <a:pt x="608" y="1502"/>
                    <a:pt x="608" y="1501"/>
                  </a:cubicBezTo>
                  <a:close/>
                  <a:moveTo>
                    <a:pt x="885" y="1514"/>
                  </a:moveTo>
                  <a:cubicBezTo>
                    <a:pt x="909" y="1514"/>
                    <a:pt x="929" y="1509"/>
                    <a:pt x="946" y="1501"/>
                  </a:cubicBezTo>
                  <a:cubicBezTo>
                    <a:pt x="921" y="1500"/>
                    <a:pt x="904" y="1509"/>
                    <a:pt x="885" y="1514"/>
                  </a:cubicBezTo>
                  <a:close/>
                  <a:moveTo>
                    <a:pt x="633" y="1509"/>
                  </a:moveTo>
                  <a:cubicBezTo>
                    <a:pt x="629" y="1504"/>
                    <a:pt x="618" y="1501"/>
                    <a:pt x="609" y="1503"/>
                  </a:cubicBezTo>
                  <a:cubicBezTo>
                    <a:pt x="618" y="1504"/>
                    <a:pt x="626" y="1509"/>
                    <a:pt x="633" y="1509"/>
                  </a:cubicBezTo>
                  <a:close/>
                  <a:moveTo>
                    <a:pt x="858" y="1512"/>
                  </a:moveTo>
                  <a:cubicBezTo>
                    <a:pt x="879" y="1516"/>
                    <a:pt x="896" y="1508"/>
                    <a:pt x="912" y="1503"/>
                  </a:cubicBezTo>
                  <a:cubicBezTo>
                    <a:pt x="893" y="1506"/>
                    <a:pt x="869" y="1502"/>
                    <a:pt x="858" y="1512"/>
                  </a:cubicBezTo>
                  <a:close/>
                  <a:moveTo>
                    <a:pt x="659" y="1507"/>
                  </a:moveTo>
                  <a:cubicBezTo>
                    <a:pt x="650" y="1508"/>
                    <a:pt x="641" y="1503"/>
                    <a:pt x="633" y="1506"/>
                  </a:cubicBezTo>
                  <a:cubicBezTo>
                    <a:pt x="638" y="1512"/>
                    <a:pt x="652" y="1509"/>
                    <a:pt x="659" y="1507"/>
                  </a:cubicBezTo>
                  <a:close/>
                  <a:moveTo>
                    <a:pt x="645" y="1512"/>
                  </a:moveTo>
                  <a:cubicBezTo>
                    <a:pt x="667" y="1518"/>
                    <a:pt x="698" y="1526"/>
                    <a:pt x="714" y="1511"/>
                  </a:cubicBezTo>
                  <a:cubicBezTo>
                    <a:pt x="688" y="1510"/>
                    <a:pt x="666" y="1506"/>
                    <a:pt x="645" y="1512"/>
                  </a:cubicBezTo>
                  <a:close/>
                  <a:moveTo>
                    <a:pt x="845" y="1510"/>
                  </a:moveTo>
                  <a:cubicBezTo>
                    <a:pt x="849" y="1510"/>
                    <a:pt x="855" y="1512"/>
                    <a:pt x="856" y="1508"/>
                  </a:cubicBezTo>
                  <a:cubicBezTo>
                    <a:pt x="852" y="1509"/>
                    <a:pt x="847" y="1508"/>
                    <a:pt x="845" y="1510"/>
                  </a:cubicBezTo>
                  <a:close/>
                  <a:moveTo>
                    <a:pt x="798" y="1512"/>
                  </a:moveTo>
                  <a:cubicBezTo>
                    <a:pt x="808" y="1524"/>
                    <a:pt x="839" y="1525"/>
                    <a:pt x="850" y="1513"/>
                  </a:cubicBezTo>
                  <a:cubicBezTo>
                    <a:pt x="837" y="1508"/>
                    <a:pt x="813" y="1509"/>
                    <a:pt x="798" y="1512"/>
                  </a:cubicBezTo>
                  <a:close/>
                  <a:moveTo>
                    <a:pt x="699" y="1522"/>
                  </a:moveTo>
                  <a:cubicBezTo>
                    <a:pt x="714" y="1522"/>
                    <a:pt x="731" y="1526"/>
                    <a:pt x="746" y="1524"/>
                  </a:cubicBezTo>
                  <a:cubicBezTo>
                    <a:pt x="743" y="1521"/>
                    <a:pt x="744" y="1515"/>
                    <a:pt x="742" y="1511"/>
                  </a:cubicBezTo>
                  <a:cubicBezTo>
                    <a:pt x="721" y="1509"/>
                    <a:pt x="710" y="1514"/>
                    <a:pt x="699" y="1522"/>
                  </a:cubicBezTo>
                  <a:close/>
                  <a:moveTo>
                    <a:pt x="750" y="1525"/>
                  </a:moveTo>
                  <a:cubicBezTo>
                    <a:pt x="753" y="1522"/>
                    <a:pt x="754" y="1517"/>
                    <a:pt x="754" y="1511"/>
                  </a:cubicBezTo>
                  <a:cubicBezTo>
                    <a:pt x="751" y="1511"/>
                    <a:pt x="748" y="1511"/>
                    <a:pt x="745" y="1511"/>
                  </a:cubicBezTo>
                  <a:cubicBezTo>
                    <a:pt x="747" y="1516"/>
                    <a:pt x="745" y="1524"/>
                    <a:pt x="750" y="1525"/>
                  </a:cubicBezTo>
                  <a:close/>
                  <a:moveTo>
                    <a:pt x="790" y="1511"/>
                  </a:moveTo>
                  <a:cubicBezTo>
                    <a:pt x="779" y="1511"/>
                    <a:pt x="768" y="1511"/>
                    <a:pt x="757" y="1511"/>
                  </a:cubicBezTo>
                  <a:cubicBezTo>
                    <a:pt x="757" y="1517"/>
                    <a:pt x="755" y="1520"/>
                    <a:pt x="754" y="1525"/>
                  </a:cubicBezTo>
                  <a:cubicBezTo>
                    <a:pt x="773" y="1525"/>
                    <a:pt x="792" y="1526"/>
                    <a:pt x="807" y="1522"/>
                  </a:cubicBezTo>
                  <a:cubicBezTo>
                    <a:pt x="800" y="1520"/>
                    <a:pt x="797" y="1514"/>
                    <a:pt x="790" y="1511"/>
                  </a:cubicBezTo>
                  <a:close/>
                  <a:moveTo>
                    <a:pt x="852" y="1517"/>
                  </a:moveTo>
                  <a:cubicBezTo>
                    <a:pt x="851" y="1518"/>
                    <a:pt x="852" y="1518"/>
                    <a:pt x="852" y="1517"/>
                  </a:cubicBezTo>
                  <a:moveTo>
                    <a:pt x="852" y="1517"/>
                  </a:moveTo>
                  <a:cubicBezTo>
                    <a:pt x="857" y="1517"/>
                    <a:pt x="861" y="1517"/>
                    <a:pt x="864" y="1515"/>
                  </a:cubicBezTo>
                  <a:cubicBezTo>
                    <a:pt x="859" y="1515"/>
                    <a:pt x="854" y="1513"/>
                    <a:pt x="852" y="1517"/>
                  </a:cubicBezTo>
                  <a:moveTo>
                    <a:pt x="655" y="1518"/>
                  </a:moveTo>
                  <a:cubicBezTo>
                    <a:pt x="655" y="1518"/>
                    <a:pt x="656" y="1519"/>
                    <a:pt x="655" y="1518"/>
                  </a:cubicBezTo>
                  <a:close/>
                  <a:moveTo>
                    <a:pt x="674" y="1522"/>
                  </a:moveTo>
                  <a:cubicBezTo>
                    <a:pt x="679" y="1522"/>
                    <a:pt x="678" y="1522"/>
                    <a:pt x="674" y="1521"/>
                  </a:cubicBezTo>
                  <a:cubicBezTo>
                    <a:pt x="672" y="1521"/>
                    <a:pt x="662" y="1518"/>
                    <a:pt x="658" y="1519"/>
                  </a:cubicBezTo>
                  <a:cubicBezTo>
                    <a:pt x="665" y="1520"/>
                    <a:pt x="671" y="1522"/>
                    <a:pt x="674" y="1522"/>
                  </a:cubicBezTo>
                  <a:close/>
                </a:path>
              </a:pathLst>
            </a:custGeom>
            <a:solidFill>
              <a:srgbClr val="FFFFFF">
                <a:alpha val="24706"/>
              </a:srgbClr>
            </a:solidFill>
            <a:ln w="9525">
              <a:noFill/>
              <a:round/>
            </a:ln>
          </p:spPr>
          <p:txBody>
            <a:bodyPr/>
            <a:lstStyle/>
            <a:p>
              <a:endParaRPr lang="en-US">
                <a:solidFill>
                  <a:prstClr val="black"/>
                </a:solidFill>
              </a:endParaRPr>
            </a:p>
          </p:txBody>
        </p:sp>
        <p:sp>
          <p:nvSpPr>
            <p:cNvPr id="27" name="Freeform 10"/>
            <p:cNvSpPr>
              <a:spLocks noEditPoints="1"/>
            </p:cNvSpPr>
            <p:nvPr/>
          </p:nvSpPr>
          <p:spPr bwMode="auto">
            <a:xfrm>
              <a:off x="5053726" y="2182603"/>
              <a:ext cx="3457743" cy="3413601"/>
            </a:xfrm>
            <a:custGeom>
              <a:avLst/>
              <a:gdLst>
                <a:gd name="T0" fmla="*/ 2147483647 w 446"/>
                <a:gd name="T1" fmla="*/ 2147483647 h 440"/>
                <a:gd name="T2" fmla="*/ 2147483647 w 446"/>
                <a:gd name="T3" fmla="*/ 2147483647 h 440"/>
                <a:gd name="T4" fmla="*/ 2147483647 w 446"/>
                <a:gd name="T5" fmla="*/ 2147483647 h 440"/>
                <a:gd name="T6" fmla="*/ 2147483647 w 446"/>
                <a:gd name="T7" fmla="*/ 2147483647 h 440"/>
                <a:gd name="T8" fmla="*/ 2147483647 w 446"/>
                <a:gd name="T9" fmla="*/ 2147483647 h 440"/>
                <a:gd name="T10" fmla="*/ 2147483647 w 446"/>
                <a:gd name="T11" fmla="*/ 2147483647 h 440"/>
                <a:gd name="T12" fmla="*/ 2147483647 w 446"/>
                <a:gd name="T13" fmla="*/ 2147483647 h 440"/>
                <a:gd name="T14" fmla="*/ 2147483647 w 446"/>
                <a:gd name="T15" fmla="*/ 2147483647 h 440"/>
                <a:gd name="T16" fmla="*/ 2147483647 w 446"/>
                <a:gd name="T17" fmla="*/ 2147483647 h 440"/>
                <a:gd name="T18" fmla="*/ 2147483647 w 446"/>
                <a:gd name="T19" fmla="*/ 2147483647 h 440"/>
                <a:gd name="T20" fmla="*/ 2147483647 w 446"/>
                <a:gd name="T21" fmla="*/ 2147483647 h 440"/>
                <a:gd name="T22" fmla="*/ 2147483647 w 446"/>
                <a:gd name="T23" fmla="*/ 2147483647 h 440"/>
                <a:gd name="T24" fmla="*/ 2147483647 w 446"/>
                <a:gd name="T25" fmla="*/ 2147483647 h 440"/>
                <a:gd name="T26" fmla="*/ 2147483647 w 446"/>
                <a:gd name="T27" fmla="*/ 2147483647 h 440"/>
                <a:gd name="T28" fmla="*/ 2147483647 w 446"/>
                <a:gd name="T29" fmla="*/ 2147483647 h 440"/>
                <a:gd name="T30" fmla="*/ 2147483647 w 446"/>
                <a:gd name="T31" fmla="*/ 2147483647 h 440"/>
                <a:gd name="T32" fmla="*/ 2147483647 w 446"/>
                <a:gd name="T33" fmla="*/ 2147483647 h 440"/>
                <a:gd name="T34" fmla="*/ 2147483647 w 446"/>
                <a:gd name="T35" fmla="*/ 2147483647 h 440"/>
                <a:gd name="T36" fmla="*/ 2147483647 w 446"/>
                <a:gd name="T37" fmla="*/ 2147483647 h 440"/>
                <a:gd name="T38" fmla="*/ 2147483647 w 446"/>
                <a:gd name="T39" fmla="*/ 2147483647 h 440"/>
                <a:gd name="T40" fmla="*/ 2147483647 w 446"/>
                <a:gd name="T41" fmla="*/ 2147483647 h 440"/>
                <a:gd name="T42" fmla="*/ 2147483647 w 446"/>
                <a:gd name="T43" fmla="*/ 2147483647 h 440"/>
                <a:gd name="T44" fmla="*/ 2147483647 w 446"/>
                <a:gd name="T45" fmla="*/ 2147483647 h 440"/>
                <a:gd name="T46" fmla="*/ 2147483647 w 446"/>
                <a:gd name="T47" fmla="*/ 2147483647 h 440"/>
                <a:gd name="T48" fmla="*/ 2147483647 w 446"/>
                <a:gd name="T49" fmla="*/ 2147483647 h 440"/>
                <a:gd name="T50" fmla="*/ 2147483647 w 446"/>
                <a:gd name="T51" fmla="*/ 2147483647 h 440"/>
                <a:gd name="T52" fmla="*/ 2147483647 w 446"/>
                <a:gd name="T53" fmla="*/ 2147483647 h 440"/>
                <a:gd name="T54" fmla="*/ 2147483647 w 446"/>
                <a:gd name="T55" fmla="*/ 2147483647 h 440"/>
                <a:gd name="T56" fmla="*/ 2147483647 w 446"/>
                <a:gd name="T57" fmla="*/ 2147483647 h 440"/>
                <a:gd name="T58" fmla="*/ 2147483647 w 446"/>
                <a:gd name="T59" fmla="*/ 2147483647 h 440"/>
                <a:gd name="T60" fmla="*/ 2147483647 w 446"/>
                <a:gd name="T61" fmla="*/ 2147483647 h 440"/>
                <a:gd name="T62" fmla="*/ 2147483647 w 446"/>
                <a:gd name="T63" fmla="*/ 2147483647 h 440"/>
                <a:gd name="T64" fmla="*/ 2147483647 w 446"/>
                <a:gd name="T65" fmla="*/ 2147483647 h 440"/>
                <a:gd name="T66" fmla="*/ 2147483647 w 446"/>
                <a:gd name="T67" fmla="*/ 2147483647 h 440"/>
                <a:gd name="T68" fmla="*/ 2147483647 w 446"/>
                <a:gd name="T69" fmla="*/ 0 h 440"/>
                <a:gd name="T70" fmla="*/ 2147483647 w 446"/>
                <a:gd name="T71" fmla="*/ 2147483647 h 440"/>
                <a:gd name="T72" fmla="*/ 2147483647 w 446"/>
                <a:gd name="T73" fmla="*/ 2147483647 h 440"/>
                <a:gd name="T74" fmla="*/ 2147483647 w 446"/>
                <a:gd name="T75" fmla="*/ 2147483647 h 440"/>
                <a:gd name="T76" fmla="*/ 2147483647 w 446"/>
                <a:gd name="T77" fmla="*/ 2147483647 h 440"/>
                <a:gd name="T78" fmla="*/ 2147483647 w 446"/>
                <a:gd name="T79" fmla="*/ 2147483647 h 440"/>
                <a:gd name="T80" fmla="*/ 2147483647 w 446"/>
                <a:gd name="T81" fmla="*/ 2147483647 h 440"/>
                <a:gd name="T82" fmla="*/ 2147483647 w 446"/>
                <a:gd name="T83" fmla="*/ 2147483647 h 440"/>
                <a:gd name="T84" fmla="*/ 2147483647 w 446"/>
                <a:gd name="T85" fmla="*/ 2147483647 h 440"/>
                <a:gd name="T86" fmla="*/ 2147483647 w 446"/>
                <a:gd name="T87" fmla="*/ 2147483647 h 440"/>
                <a:gd name="T88" fmla="*/ 2147483647 w 446"/>
                <a:gd name="T89" fmla="*/ 2147483647 h 440"/>
                <a:gd name="T90" fmla="*/ 2147483647 w 446"/>
                <a:gd name="T91" fmla="*/ 2147483647 h 440"/>
                <a:gd name="T92" fmla="*/ 2147483647 w 446"/>
                <a:gd name="T93" fmla="*/ 2147483647 h 440"/>
                <a:gd name="T94" fmla="*/ 2147483647 w 446"/>
                <a:gd name="T95" fmla="*/ 2147483647 h 440"/>
                <a:gd name="T96" fmla="*/ 2147483647 w 446"/>
                <a:gd name="T97" fmla="*/ 2147483647 h 440"/>
                <a:gd name="T98" fmla="*/ 2147483647 w 446"/>
                <a:gd name="T99" fmla="*/ 2147483647 h 440"/>
                <a:gd name="T100" fmla="*/ 2147483647 w 446"/>
                <a:gd name="T101" fmla="*/ 2147483647 h 440"/>
                <a:gd name="T102" fmla="*/ 2147483647 w 446"/>
                <a:gd name="T103" fmla="*/ 2147483647 h 440"/>
                <a:gd name="T104" fmla="*/ 2147483647 w 446"/>
                <a:gd name="T105" fmla="*/ 2147483647 h 440"/>
                <a:gd name="T106" fmla="*/ 2147483647 w 446"/>
                <a:gd name="T107" fmla="*/ 2147483647 h 440"/>
                <a:gd name="T108" fmla="*/ 2147483647 w 446"/>
                <a:gd name="T109" fmla="*/ 2147483647 h 440"/>
                <a:gd name="T110" fmla="*/ 2147483647 w 446"/>
                <a:gd name="T111" fmla="*/ 2147483647 h 440"/>
                <a:gd name="T112" fmla="*/ 2147483647 w 446"/>
                <a:gd name="T113" fmla="*/ 2147483647 h 440"/>
                <a:gd name="T114" fmla="*/ 2147483647 w 446"/>
                <a:gd name="T115" fmla="*/ 2147483647 h 440"/>
                <a:gd name="T116" fmla="*/ 2147483647 w 446"/>
                <a:gd name="T117" fmla="*/ 2147483647 h 440"/>
                <a:gd name="T118" fmla="*/ 2147483647 w 446"/>
                <a:gd name="T119" fmla="*/ 2147483647 h 440"/>
                <a:gd name="T120" fmla="*/ 2147483647 w 446"/>
                <a:gd name="T121" fmla="*/ 2147483647 h 440"/>
                <a:gd name="T122" fmla="*/ 2147483647 w 446"/>
                <a:gd name="T123" fmla="*/ 2147483647 h 440"/>
                <a:gd name="T124" fmla="*/ 2147483647 w 446"/>
                <a:gd name="T125" fmla="*/ 2147483647 h 440"/>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446"/>
                <a:gd name="T190" fmla="*/ 0 h 440"/>
                <a:gd name="T191" fmla="*/ 446 w 446"/>
                <a:gd name="T192" fmla="*/ 440 h 440"/>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446" h="440">
                  <a:moveTo>
                    <a:pt x="222" y="258"/>
                  </a:moveTo>
                  <a:lnTo>
                    <a:pt x="222" y="258"/>
                  </a:lnTo>
                  <a:lnTo>
                    <a:pt x="220" y="258"/>
                  </a:lnTo>
                  <a:lnTo>
                    <a:pt x="220" y="256"/>
                  </a:lnTo>
                  <a:lnTo>
                    <a:pt x="218" y="256"/>
                  </a:lnTo>
                  <a:lnTo>
                    <a:pt x="218" y="258"/>
                  </a:lnTo>
                  <a:lnTo>
                    <a:pt x="220" y="258"/>
                  </a:lnTo>
                  <a:lnTo>
                    <a:pt x="222" y="258"/>
                  </a:lnTo>
                  <a:close/>
                  <a:moveTo>
                    <a:pt x="260" y="60"/>
                  </a:moveTo>
                  <a:lnTo>
                    <a:pt x="262" y="60"/>
                  </a:lnTo>
                  <a:lnTo>
                    <a:pt x="262" y="58"/>
                  </a:lnTo>
                  <a:lnTo>
                    <a:pt x="258" y="58"/>
                  </a:lnTo>
                  <a:lnTo>
                    <a:pt x="260" y="60"/>
                  </a:lnTo>
                  <a:close/>
                  <a:moveTo>
                    <a:pt x="218" y="252"/>
                  </a:moveTo>
                  <a:lnTo>
                    <a:pt x="218" y="250"/>
                  </a:lnTo>
                  <a:lnTo>
                    <a:pt x="216" y="250"/>
                  </a:lnTo>
                  <a:lnTo>
                    <a:pt x="216" y="252"/>
                  </a:lnTo>
                  <a:lnTo>
                    <a:pt x="214" y="250"/>
                  </a:lnTo>
                  <a:lnTo>
                    <a:pt x="212" y="250"/>
                  </a:lnTo>
                  <a:lnTo>
                    <a:pt x="212" y="252"/>
                  </a:lnTo>
                  <a:lnTo>
                    <a:pt x="214" y="252"/>
                  </a:lnTo>
                  <a:lnTo>
                    <a:pt x="216" y="252"/>
                  </a:lnTo>
                  <a:lnTo>
                    <a:pt x="218" y="252"/>
                  </a:lnTo>
                  <a:close/>
                  <a:moveTo>
                    <a:pt x="146" y="162"/>
                  </a:moveTo>
                  <a:lnTo>
                    <a:pt x="144" y="162"/>
                  </a:lnTo>
                  <a:lnTo>
                    <a:pt x="146" y="164"/>
                  </a:lnTo>
                  <a:lnTo>
                    <a:pt x="146" y="166"/>
                  </a:lnTo>
                  <a:lnTo>
                    <a:pt x="146" y="168"/>
                  </a:lnTo>
                  <a:lnTo>
                    <a:pt x="146" y="170"/>
                  </a:lnTo>
                  <a:lnTo>
                    <a:pt x="146" y="172"/>
                  </a:lnTo>
                  <a:lnTo>
                    <a:pt x="150" y="172"/>
                  </a:lnTo>
                  <a:lnTo>
                    <a:pt x="148" y="170"/>
                  </a:lnTo>
                  <a:lnTo>
                    <a:pt x="148" y="168"/>
                  </a:lnTo>
                  <a:lnTo>
                    <a:pt x="148" y="166"/>
                  </a:lnTo>
                  <a:lnTo>
                    <a:pt x="150" y="164"/>
                  </a:lnTo>
                  <a:lnTo>
                    <a:pt x="150" y="162"/>
                  </a:lnTo>
                  <a:lnTo>
                    <a:pt x="152" y="160"/>
                  </a:lnTo>
                  <a:lnTo>
                    <a:pt x="154" y="158"/>
                  </a:lnTo>
                  <a:lnTo>
                    <a:pt x="156" y="160"/>
                  </a:lnTo>
                  <a:lnTo>
                    <a:pt x="156" y="162"/>
                  </a:lnTo>
                  <a:lnTo>
                    <a:pt x="156" y="164"/>
                  </a:lnTo>
                  <a:lnTo>
                    <a:pt x="156" y="160"/>
                  </a:lnTo>
                  <a:lnTo>
                    <a:pt x="156" y="156"/>
                  </a:lnTo>
                  <a:lnTo>
                    <a:pt x="154" y="150"/>
                  </a:lnTo>
                  <a:lnTo>
                    <a:pt x="154" y="146"/>
                  </a:lnTo>
                  <a:lnTo>
                    <a:pt x="156" y="148"/>
                  </a:lnTo>
                  <a:lnTo>
                    <a:pt x="156" y="144"/>
                  </a:lnTo>
                  <a:lnTo>
                    <a:pt x="152" y="142"/>
                  </a:lnTo>
                  <a:lnTo>
                    <a:pt x="150" y="140"/>
                  </a:lnTo>
                  <a:lnTo>
                    <a:pt x="146" y="140"/>
                  </a:lnTo>
                  <a:lnTo>
                    <a:pt x="148" y="144"/>
                  </a:lnTo>
                  <a:lnTo>
                    <a:pt x="148" y="148"/>
                  </a:lnTo>
                  <a:lnTo>
                    <a:pt x="150" y="150"/>
                  </a:lnTo>
                  <a:lnTo>
                    <a:pt x="148" y="156"/>
                  </a:lnTo>
                  <a:lnTo>
                    <a:pt x="146" y="162"/>
                  </a:lnTo>
                  <a:close/>
                  <a:moveTo>
                    <a:pt x="158" y="166"/>
                  </a:moveTo>
                  <a:lnTo>
                    <a:pt x="156" y="170"/>
                  </a:lnTo>
                  <a:lnTo>
                    <a:pt x="154" y="172"/>
                  </a:lnTo>
                  <a:lnTo>
                    <a:pt x="152" y="174"/>
                  </a:lnTo>
                  <a:lnTo>
                    <a:pt x="148" y="174"/>
                  </a:lnTo>
                  <a:lnTo>
                    <a:pt x="150" y="178"/>
                  </a:lnTo>
                  <a:lnTo>
                    <a:pt x="152" y="178"/>
                  </a:lnTo>
                  <a:lnTo>
                    <a:pt x="154" y="178"/>
                  </a:lnTo>
                  <a:lnTo>
                    <a:pt x="156" y="178"/>
                  </a:lnTo>
                  <a:lnTo>
                    <a:pt x="156" y="180"/>
                  </a:lnTo>
                  <a:lnTo>
                    <a:pt x="160" y="178"/>
                  </a:lnTo>
                  <a:lnTo>
                    <a:pt x="164" y="178"/>
                  </a:lnTo>
                  <a:lnTo>
                    <a:pt x="164" y="176"/>
                  </a:lnTo>
                  <a:lnTo>
                    <a:pt x="166" y="174"/>
                  </a:lnTo>
                  <a:lnTo>
                    <a:pt x="164" y="170"/>
                  </a:lnTo>
                  <a:lnTo>
                    <a:pt x="162" y="174"/>
                  </a:lnTo>
                  <a:lnTo>
                    <a:pt x="160" y="170"/>
                  </a:lnTo>
                  <a:lnTo>
                    <a:pt x="160" y="168"/>
                  </a:lnTo>
                  <a:lnTo>
                    <a:pt x="158" y="166"/>
                  </a:lnTo>
                  <a:close/>
                  <a:moveTo>
                    <a:pt x="124" y="198"/>
                  </a:moveTo>
                  <a:lnTo>
                    <a:pt x="122" y="198"/>
                  </a:lnTo>
                  <a:lnTo>
                    <a:pt x="120" y="196"/>
                  </a:lnTo>
                  <a:lnTo>
                    <a:pt x="114" y="200"/>
                  </a:lnTo>
                  <a:lnTo>
                    <a:pt x="108" y="202"/>
                  </a:lnTo>
                  <a:lnTo>
                    <a:pt x="106" y="200"/>
                  </a:lnTo>
                  <a:lnTo>
                    <a:pt x="104" y="202"/>
                  </a:lnTo>
                  <a:lnTo>
                    <a:pt x="100" y="202"/>
                  </a:lnTo>
                  <a:lnTo>
                    <a:pt x="106" y="204"/>
                  </a:lnTo>
                  <a:lnTo>
                    <a:pt x="108" y="208"/>
                  </a:lnTo>
                  <a:lnTo>
                    <a:pt x="104" y="214"/>
                  </a:lnTo>
                  <a:lnTo>
                    <a:pt x="106" y="218"/>
                  </a:lnTo>
                  <a:lnTo>
                    <a:pt x="112" y="212"/>
                  </a:lnTo>
                  <a:lnTo>
                    <a:pt x="116" y="208"/>
                  </a:lnTo>
                  <a:lnTo>
                    <a:pt x="124" y="208"/>
                  </a:lnTo>
                  <a:lnTo>
                    <a:pt x="126" y="204"/>
                  </a:lnTo>
                  <a:lnTo>
                    <a:pt x="130" y="208"/>
                  </a:lnTo>
                  <a:lnTo>
                    <a:pt x="136" y="208"/>
                  </a:lnTo>
                  <a:lnTo>
                    <a:pt x="138" y="204"/>
                  </a:lnTo>
                  <a:lnTo>
                    <a:pt x="142" y="202"/>
                  </a:lnTo>
                  <a:lnTo>
                    <a:pt x="140" y="200"/>
                  </a:lnTo>
                  <a:lnTo>
                    <a:pt x="144" y="200"/>
                  </a:lnTo>
                  <a:lnTo>
                    <a:pt x="144" y="198"/>
                  </a:lnTo>
                  <a:lnTo>
                    <a:pt x="146" y="196"/>
                  </a:lnTo>
                  <a:lnTo>
                    <a:pt x="148" y="192"/>
                  </a:lnTo>
                  <a:lnTo>
                    <a:pt x="150" y="188"/>
                  </a:lnTo>
                  <a:lnTo>
                    <a:pt x="150" y="184"/>
                  </a:lnTo>
                  <a:lnTo>
                    <a:pt x="148" y="184"/>
                  </a:lnTo>
                  <a:lnTo>
                    <a:pt x="150" y="182"/>
                  </a:lnTo>
                  <a:lnTo>
                    <a:pt x="148" y="180"/>
                  </a:lnTo>
                  <a:lnTo>
                    <a:pt x="146" y="176"/>
                  </a:lnTo>
                  <a:lnTo>
                    <a:pt x="144" y="176"/>
                  </a:lnTo>
                  <a:lnTo>
                    <a:pt x="144" y="178"/>
                  </a:lnTo>
                  <a:lnTo>
                    <a:pt x="144" y="182"/>
                  </a:lnTo>
                  <a:lnTo>
                    <a:pt x="142" y="186"/>
                  </a:lnTo>
                  <a:lnTo>
                    <a:pt x="138" y="188"/>
                  </a:lnTo>
                  <a:lnTo>
                    <a:pt x="138" y="192"/>
                  </a:lnTo>
                  <a:lnTo>
                    <a:pt x="136" y="192"/>
                  </a:lnTo>
                  <a:lnTo>
                    <a:pt x="132" y="196"/>
                  </a:lnTo>
                  <a:lnTo>
                    <a:pt x="130" y="194"/>
                  </a:lnTo>
                  <a:lnTo>
                    <a:pt x="130" y="198"/>
                  </a:lnTo>
                  <a:lnTo>
                    <a:pt x="130" y="200"/>
                  </a:lnTo>
                  <a:lnTo>
                    <a:pt x="126" y="198"/>
                  </a:lnTo>
                  <a:lnTo>
                    <a:pt x="124" y="198"/>
                  </a:lnTo>
                  <a:close/>
                  <a:moveTo>
                    <a:pt x="262" y="10"/>
                  </a:moveTo>
                  <a:lnTo>
                    <a:pt x="264" y="10"/>
                  </a:lnTo>
                  <a:lnTo>
                    <a:pt x="264" y="8"/>
                  </a:lnTo>
                  <a:lnTo>
                    <a:pt x="262" y="8"/>
                  </a:lnTo>
                  <a:lnTo>
                    <a:pt x="260" y="8"/>
                  </a:lnTo>
                  <a:lnTo>
                    <a:pt x="260" y="10"/>
                  </a:lnTo>
                  <a:lnTo>
                    <a:pt x="262" y="10"/>
                  </a:lnTo>
                  <a:close/>
                  <a:moveTo>
                    <a:pt x="234" y="262"/>
                  </a:moveTo>
                  <a:lnTo>
                    <a:pt x="234" y="262"/>
                  </a:lnTo>
                  <a:lnTo>
                    <a:pt x="234" y="260"/>
                  </a:lnTo>
                  <a:lnTo>
                    <a:pt x="232" y="260"/>
                  </a:lnTo>
                  <a:lnTo>
                    <a:pt x="230" y="260"/>
                  </a:lnTo>
                  <a:lnTo>
                    <a:pt x="228" y="260"/>
                  </a:lnTo>
                  <a:lnTo>
                    <a:pt x="226" y="260"/>
                  </a:lnTo>
                  <a:lnTo>
                    <a:pt x="226" y="262"/>
                  </a:lnTo>
                  <a:lnTo>
                    <a:pt x="228" y="262"/>
                  </a:lnTo>
                  <a:lnTo>
                    <a:pt x="230" y="262"/>
                  </a:lnTo>
                  <a:lnTo>
                    <a:pt x="232" y="264"/>
                  </a:lnTo>
                  <a:lnTo>
                    <a:pt x="234" y="264"/>
                  </a:lnTo>
                  <a:lnTo>
                    <a:pt x="234" y="262"/>
                  </a:lnTo>
                  <a:close/>
                  <a:moveTo>
                    <a:pt x="244" y="274"/>
                  </a:moveTo>
                  <a:lnTo>
                    <a:pt x="244" y="272"/>
                  </a:lnTo>
                  <a:lnTo>
                    <a:pt x="242" y="272"/>
                  </a:lnTo>
                  <a:lnTo>
                    <a:pt x="242" y="270"/>
                  </a:lnTo>
                  <a:lnTo>
                    <a:pt x="240" y="268"/>
                  </a:lnTo>
                  <a:lnTo>
                    <a:pt x="240" y="266"/>
                  </a:lnTo>
                  <a:lnTo>
                    <a:pt x="238" y="266"/>
                  </a:lnTo>
                  <a:lnTo>
                    <a:pt x="236" y="266"/>
                  </a:lnTo>
                  <a:lnTo>
                    <a:pt x="236" y="264"/>
                  </a:lnTo>
                  <a:lnTo>
                    <a:pt x="234" y="264"/>
                  </a:lnTo>
                  <a:lnTo>
                    <a:pt x="234" y="266"/>
                  </a:lnTo>
                  <a:lnTo>
                    <a:pt x="234" y="268"/>
                  </a:lnTo>
                  <a:lnTo>
                    <a:pt x="236" y="272"/>
                  </a:lnTo>
                  <a:lnTo>
                    <a:pt x="236" y="278"/>
                  </a:lnTo>
                  <a:lnTo>
                    <a:pt x="238" y="278"/>
                  </a:lnTo>
                  <a:lnTo>
                    <a:pt x="240" y="278"/>
                  </a:lnTo>
                  <a:lnTo>
                    <a:pt x="240" y="276"/>
                  </a:lnTo>
                  <a:lnTo>
                    <a:pt x="242" y="276"/>
                  </a:lnTo>
                  <a:lnTo>
                    <a:pt x="244" y="276"/>
                  </a:lnTo>
                  <a:lnTo>
                    <a:pt x="246" y="276"/>
                  </a:lnTo>
                  <a:lnTo>
                    <a:pt x="246" y="274"/>
                  </a:lnTo>
                  <a:lnTo>
                    <a:pt x="244" y="274"/>
                  </a:lnTo>
                  <a:close/>
                  <a:moveTo>
                    <a:pt x="342" y="70"/>
                  </a:moveTo>
                  <a:lnTo>
                    <a:pt x="344" y="70"/>
                  </a:lnTo>
                  <a:lnTo>
                    <a:pt x="344" y="66"/>
                  </a:lnTo>
                  <a:lnTo>
                    <a:pt x="342" y="66"/>
                  </a:lnTo>
                  <a:lnTo>
                    <a:pt x="338" y="66"/>
                  </a:lnTo>
                  <a:lnTo>
                    <a:pt x="340" y="68"/>
                  </a:lnTo>
                  <a:lnTo>
                    <a:pt x="342" y="70"/>
                  </a:lnTo>
                  <a:close/>
                  <a:moveTo>
                    <a:pt x="222" y="262"/>
                  </a:moveTo>
                  <a:lnTo>
                    <a:pt x="222" y="262"/>
                  </a:lnTo>
                  <a:lnTo>
                    <a:pt x="222" y="264"/>
                  </a:lnTo>
                  <a:lnTo>
                    <a:pt x="224" y="264"/>
                  </a:lnTo>
                  <a:lnTo>
                    <a:pt x="224" y="262"/>
                  </a:lnTo>
                  <a:lnTo>
                    <a:pt x="222" y="262"/>
                  </a:lnTo>
                  <a:close/>
                  <a:moveTo>
                    <a:pt x="434" y="172"/>
                  </a:moveTo>
                  <a:lnTo>
                    <a:pt x="434" y="172"/>
                  </a:lnTo>
                  <a:lnTo>
                    <a:pt x="432" y="174"/>
                  </a:lnTo>
                  <a:lnTo>
                    <a:pt x="430" y="176"/>
                  </a:lnTo>
                  <a:lnTo>
                    <a:pt x="430" y="178"/>
                  </a:lnTo>
                  <a:lnTo>
                    <a:pt x="428" y="180"/>
                  </a:lnTo>
                  <a:lnTo>
                    <a:pt x="430" y="182"/>
                  </a:lnTo>
                  <a:lnTo>
                    <a:pt x="432" y="184"/>
                  </a:lnTo>
                  <a:lnTo>
                    <a:pt x="434" y="182"/>
                  </a:lnTo>
                  <a:lnTo>
                    <a:pt x="434" y="180"/>
                  </a:lnTo>
                  <a:lnTo>
                    <a:pt x="434" y="178"/>
                  </a:lnTo>
                  <a:lnTo>
                    <a:pt x="434" y="176"/>
                  </a:lnTo>
                  <a:lnTo>
                    <a:pt x="436" y="176"/>
                  </a:lnTo>
                  <a:lnTo>
                    <a:pt x="438" y="176"/>
                  </a:lnTo>
                  <a:lnTo>
                    <a:pt x="440" y="176"/>
                  </a:lnTo>
                  <a:lnTo>
                    <a:pt x="438" y="174"/>
                  </a:lnTo>
                  <a:lnTo>
                    <a:pt x="438" y="172"/>
                  </a:lnTo>
                  <a:lnTo>
                    <a:pt x="436" y="172"/>
                  </a:lnTo>
                  <a:lnTo>
                    <a:pt x="434" y="172"/>
                  </a:lnTo>
                  <a:close/>
                  <a:moveTo>
                    <a:pt x="228" y="16"/>
                  </a:moveTo>
                  <a:lnTo>
                    <a:pt x="230" y="16"/>
                  </a:lnTo>
                  <a:lnTo>
                    <a:pt x="230" y="14"/>
                  </a:lnTo>
                  <a:lnTo>
                    <a:pt x="232" y="14"/>
                  </a:lnTo>
                  <a:lnTo>
                    <a:pt x="232" y="16"/>
                  </a:lnTo>
                  <a:lnTo>
                    <a:pt x="234" y="16"/>
                  </a:lnTo>
                  <a:lnTo>
                    <a:pt x="236" y="16"/>
                  </a:lnTo>
                  <a:lnTo>
                    <a:pt x="236" y="14"/>
                  </a:lnTo>
                  <a:lnTo>
                    <a:pt x="236" y="12"/>
                  </a:lnTo>
                  <a:lnTo>
                    <a:pt x="234" y="10"/>
                  </a:lnTo>
                  <a:lnTo>
                    <a:pt x="232" y="8"/>
                  </a:lnTo>
                  <a:lnTo>
                    <a:pt x="230" y="8"/>
                  </a:lnTo>
                  <a:lnTo>
                    <a:pt x="228" y="10"/>
                  </a:lnTo>
                  <a:lnTo>
                    <a:pt x="226" y="8"/>
                  </a:lnTo>
                  <a:lnTo>
                    <a:pt x="226" y="10"/>
                  </a:lnTo>
                  <a:lnTo>
                    <a:pt x="224" y="8"/>
                  </a:lnTo>
                  <a:lnTo>
                    <a:pt x="224" y="12"/>
                  </a:lnTo>
                  <a:lnTo>
                    <a:pt x="222" y="10"/>
                  </a:lnTo>
                  <a:lnTo>
                    <a:pt x="222" y="12"/>
                  </a:lnTo>
                  <a:lnTo>
                    <a:pt x="218" y="12"/>
                  </a:lnTo>
                  <a:lnTo>
                    <a:pt x="218" y="14"/>
                  </a:lnTo>
                  <a:lnTo>
                    <a:pt x="220" y="14"/>
                  </a:lnTo>
                  <a:lnTo>
                    <a:pt x="220" y="16"/>
                  </a:lnTo>
                  <a:lnTo>
                    <a:pt x="222" y="16"/>
                  </a:lnTo>
                  <a:lnTo>
                    <a:pt x="222" y="12"/>
                  </a:lnTo>
                  <a:lnTo>
                    <a:pt x="222" y="16"/>
                  </a:lnTo>
                  <a:lnTo>
                    <a:pt x="224" y="16"/>
                  </a:lnTo>
                  <a:lnTo>
                    <a:pt x="226" y="14"/>
                  </a:lnTo>
                  <a:lnTo>
                    <a:pt x="228" y="14"/>
                  </a:lnTo>
                  <a:lnTo>
                    <a:pt x="228" y="16"/>
                  </a:lnTo>
                  <a:close/>
                  <a:moveTo>
                    <a:pt x="204" y="18"/>
                  </a:moveTo>
                  <a:lnTo>
                    <a:pt x="206" y="18"/>
                  </a:lnTo>
                  <a:lnTo>
                    <a:pt x="208" y="22"/>
                  </a:lnTo>
                  <a:lnTo>
                    <a:pt x="208" y="20"/>
                  </a:lnTo>
                  <a:lnTo>
                    <a:pt x="208" y="16"/>
                  </a:lnTo>
                  <a:lnTo>
                    <a:pt x="212" y="16"/>
                  </a:lnTo>
                  <a:lnTo>
                    <a:pt x="210" y="14"/>
                  </a:lnTo>
                  <a:lnTo>
                    <a:pt x="212" y="14"/>
                  </a:lnTo>
                  <a:lnTo>
                    <a:pt x="210" y="12"/>
                  </a:lnTo>
                  <a:lnTo>
                    <a:pt x="208" y="14"/>
                  </a:lnTo>
                  <a:lnTo>
                    <a:pt x="206" y="14"/>
                  </a:lnTo>
                  <a:lnTo>
                    <a:pt x="206" y="16"/>
                  </a:lnTo>
                  <a:lnTo>
                    <a:pt x="204" y="16"/>
                  </a:lnTo>
                  <a:lnTo>
                    <a:pt x="202" y="16"/>
                  </a:lnTo>
                  <a:lnTo>
                    <a:pt x="200" y="18"/>
                  </a:lnTo>
                  <a:lnTo>
                    <a:pt x="200" y="20"/>
                  </a:lnTo>
                  <a:lnTo>
                    <a:pt x="202" y="20"/>
                  </a:lnTo>
                  <a:lnTo>
                    <a:pt x="204" y="22"/>
                  </a:lnTo>
                  <a:lnTo>
                    <a:pt x="202" y="18"/>
                  </a:lnTo>
                  <a:lnTo>
                    <a:pt x="204" y="18"/>
                  </a:lnTo>
                  <a:close/>
                  <a:moveTo>
                    <a:pt x="444" y="230"/>
                  </a:moveTo>
                  <a:lnTo>
                    <a:pt x="444" y="230"/>
                  </a:lnTo>
                  <a:lnTo>
                    <a:pt x="442" y="230"/>
                  </a:lnTo>
                  <a:lnTo>
                    <a:pt x="442" y="232"/>
                  </a:lnTo>
                  <a:lnTo>
                    <a:pt x="440" y="232"/>
                  </a:lnTo>
                  <a:lnTo>
                    <a:pt x="446" y="220"/>
                  </a:lnTo>
                  <a:lnTo>
                    <a:pt x="444" y="206"/>
                  </a:lnTo>
                  <a:lnTo>
                    <a:pt x="442" y="202"/>
                  </a:lnTo>
                  <a:lnTo>
                    <a:pt x="442" y="206"/>
                  </a:lnTo>
                  <a:lnTo>
                    <a:pt x="440" y="212"/>
                  </a:lnTo>
                  <a:lnTo>
                    <a:pt x="440" y="210"/>
                  </a:lnTo>
                  <a:lnTo>
                    <a:pt x="438" y="210"/>
                  </a:lnTo>
                  <a:lnTo>
                    <a:pt x="438" y="208"/>
                  </a:lnTo>
                  <a:lnTo>
                    <a:pt x="436" y="200"/>
                  </a:lnTo>
                  <a:lnTo>
                    <a:pt x="438" y="196"/>
                  </a:lnTo>
                  <a:lnTo>
                    <a:pt x="436" y="194"/>
                  </a:lnTo>
                  <a:lnTo>
                    <a:pt x="434" y="188"/>
                  </a:lnTo>
                  <a:lnTo>
                    <a:pt x="432" y="188"/>
                  </a:lnTo>
                  <a:lnTo>
                    <a:pt x="430" y="192"/>
                  </a:lnTo>
                  <a:lnTo>
                    <a:pt x="430" y="194"/>
                  </a:lnTo>
                  <a:lnTo>
                    <a:pt x="430" y="196"/>
                  </a:lnTo>
                  <a:lnTo>
                    <a:pt x="430" y="198"/>
                  </a:lnTo>
                  <a:lnTo>
                    <a:pt x="430" y="200"/>
                  </a:lnTo>
                  <a:lnTo>
                    <a:pt x="432" y="204"/>
                  </a:lnTo>
                  <a:lnTo>
                    <a:pt x="432" y="206"/>
                  </a:lnTo>
                  <a:lnTo>
                    <a:pt x="432" y="208"/>
                  </a:lnTo>
                  <a:lnTo>
                    <a:pt x="430" y="210"/>
                  </a:lnTo>
                  <a:lnTo>
                    <a:pt x="430" y="212"/>
                  </a:lnTo>
                  <a:lnTo>
                    <a:pt x="428" y="214"/>
                  </a:lnTo>
                  <a:lnTo>
                    <a:pt x="426" y="214"/>
                  </a:lnTo>
                  <a:lnTo>
                    <a:pt x="426" y="212"/>
                  </a:lnTo>
                  <a:lnTo>
                    <a:pt x="424" y="212"/>
                  </a:lnTo>
                  <a:lnTo>
                    <a:pt x="422" y="212"/>
                  </a:lnTo>
                  <a:lnTo>
                    <a:pt x="422" y="210"/>
                  </a:lnTo>
                  <a:lnTo>
                    <a:pt x="420" y="210"/>
                  </a:lnTo>
                  <a:lnTo>
                    <a:pt x="420" y="208"/>
                  </a:lnTo>
                  <a:lnTo>
                    <a:pt x="418" y="206"/>
                  </a:lnTo>
                  <a:lnTo>
                    <a:pt x="418" y="204"/>
                  </a:lnTo>
                  <a:lnTo>
                    <a:pt x="416" y="204"/>
                  </a:lnTo>
                  <a:lnTo>
                    <a:pt x="416" y="202"/>
                  </a:lnTo>
                  <a:lnTo>
                    <a:pt x="416" y="200"/>
                  </a:lnTo>
                  <a:lnTo>
                    <a:pt x="416" y="198"/>
                  </a:lnTo>
                  <a:lnTo>
                    <a:pt x="416" y="196"/>
                  </a:lnTo>
                  <a:lnTo>
                    <a:pt x="416" y="194"/>
                  </a:lnTo>
                  <a:lnTo>
                    <a:pt x="414" y="194"/>
                  </a:lnTo>
                  <a:lnTo>
                    <a:pt x="414" y="192"/>
                  </a:lnTo>
                  <a:lnTo>
                    <a:pt x="414" y="190"/>
                  </a:lnTo>
                  <a:lnTo>
                    <a:pt x="416" y="190"/>
                  </a:lnTo>
                  <a:lnTo>
                    <a:pt x="414" y="190"/>
                  </a:lnTo>
                  <a:lnTo>
                    <a:pt x="412" y="188"/>
                  </a:lnTo>
                  <a:lnTo>
                    <a:pt x="410" y="188"/>
                  </a:lnTo>
                  <a:lnTo>
                    <a:pt x="412" y="184"/>
                  </a:lnTo>
                  <a:lnTo>
                    <a:pt x="410" y="180"/>
                  </a:lnTo>
                  <a:lnTo>
                    <a:pt x="410" y="178"/>
                  </a:lnTo>
                  <a:lnTo>
                    <a:pt x="412" y="178"/>
                  </a:lnTo>
                  <a:lnTo>
                    <a:pt x="412" y="176"/>
                  </a:lnTo>
                  <a:lnTo>
                    <a:pt x="412" y="174"/>
                  </a:lnTo>
                  <a:lnTo>
                    <a:pt x="414" y="172"/>
                  </a:lnTo>
                  <a:lnTo>
                    <a:pt x="414" y="170"/>
                  </a:lnTo>
                  <a:lnTo>
                    <a:pt x="416" y="170"/>
                  </a:lnTo>
                  <a:lnTo>
                    <a:pt x="416" y="168"/>
                  </a:lnTo>
                  <a:lnTo>
                    <a:pt x="418" y="168"/>
                  </a:lnTo>
                  <a:lnTo>
                    <a:pt x="420" y="168"/>
                  </a:lnTo>
                  <a:lnTo>
                    <a:pt x="420" y="166"/>
                  </a:lnTo>
                  <a:lnTo>
                    <a:pt x="416" y="164"/>
                  </a:lnTo>
                  <a:lnTo>
                    <a:pt x="414" y="162"/>
                  </a:lnTo>
                  <a:lnTo>
                    <a:pt x="414" y="160"/>
                  </a:lnTo>
                  <a:lnTo>
                    <a:pt x="416" y="158"/>
                  </a:lnTo>
                  <a:lnTo>
                    <a:pt x="418" y="158"/>
                  </a:lnTo>
                  <a:lnTo>
                    <a:pt x="420" y="158"/>
                  </a:lnTo>
                  <a:lnTo>
                    <a:pt x="422" y="158"/>
                  </a:lnTo>
                  <a:lnTo>
                    <a:pt x="424" y="158"/>
                  </a:lnTo>
                  <a:lnTo>
                    <a:pt x="426" y="158"/>
                  </a:lnTo>
                  <a:lnTo>
                    <a:pt x="426" y="160"/>
                  </a:lnTo>
                  <a:lnTo>
                    <a:pt x="428" y="160"/>
                  </a:lnTo>
                  <a:lnTo>
                    <a:pt x="430" y="164"/>
                  </a:lnTo>
                  <a:lnTo>
                    <a:pt x="434" y="166"/>
                  </a:lnTo>
                  <a:lnTo>
                    <a:pt x="434" y="162"/>
                  </a:lnTo>
                  <a:lnTo>
                    <a:pt x="436" y="162"/>
                  </a:lnTo>
                  <a:lnTo>
                    <a:pt x="436" y="160"/>
                  </a:lnTo>
                  <a:lnTo>
                    <a:pt x="432" y="158"/>
                  </a:lnTo>
                  <a:lnTo>
                    <a:pt x="430" y="156"/>
                  </a:lnTo>
                  <a:lnTo>
                    <a:pt x="428" y="156"/>
                  </a:lnTo>
                  <a:lnTo>
                    <a:pt x="426" y="156"/>
                  </a:lnTo>
                  <a:lnTo>
                    <a:pt x="424" y="156"/>
                  </a:lnTo>
                  <a:lnTo>
                    <a:pt x="424" y="154"/>
                  </a:lnTo>
                  <a:lnTo>
                    <a:pt x="424" y="152"/>
                  </a:lnTo>
                  <a:lnTo>
                    <a:pt x="422" y="150"/>
                  </a:lnTo>
                  <a:lnTo>
                    <a:pt x="422" y="148"/>
                  </a:lnTo>
                  <a:lnTo>
                    <a:pt x="422" y="144"/>
                  </a:lnTo>
                  <a:lnTo>
                    <a:pt x="420" y="142"/>
                  </a:lnTo>
                  <a:lnTo>
                    <a:pt x="420" y="140"/>
                  </a:lnTo>
                  <a:lnTo>
                    <a:pt x="418" y="138"/>
                  </a:lnTo>
                  <a:lnTo>
                    <a:pt x="416" y="136"/>
                  </a:lnTo>
                  <a:lnTo>
                    <a:pt x="416" y="134"/>
                  </a:lnTo>
                  <a:lnTo>
                    <a:pt x="418" y="134"/>
                  </a:lnTo>
                  <a:lnTo>
                    <a:pt x="418" y="132"/>
                  </a:lnTo>
                  <a:lnTo>
                    <a:pt x="418" y="130"/>
                  </a:lnTo>
                  <a:lnTo>
                    <a:pt x="416" y="130"/>
                  </a:lnTo>
                  <a:lnTo>
                    <a:pt x="416" y="128"/>
                  </a:lnTo>
                  <a:lnTo>
                    <a:pt x="414" y="126"/>
                  </a:lnTo>
                  <a:lnTo>
                    <a:pt x="412" y="124"/>
                  </a:lnTo>
                  <a:lnTo>
                    <a:pt x="410" y="122"/>
                  </a:lnTo>
                  <a:lnTo>
                    <a:pt x="410" y="120"/>
                  </a:lnTo>
                  <a:lnTo>
                    <a:pt x="410" y="118"/>
                  </a:lnTo>
                  <a:lnTo>
                    <a:pt x="408" y="116"/>
                  </a:lnTo>
                  <a:lnTo>
                    <a:pt x="406" y="110"/>
                  </a:lnTo>
                  <a:lnTo>
                    <a:pt x="402" y="108"/>
                  </a:lnTo>
                  <a:lnTo>
                    <a:pt x="402" y="104"/>
                  </a:lnTo>
                  <a:lnTo>
                    <a:pt x="400" y="102"/>
                  </a:lnTo>
                  <a:lnTo>
                    <a:pt x="402" y="100"/>
                  </a:lnTo>
                  <a:lnTo>
                    <a:pt x="396" y="98"/>
                  </a:lnTo>
                  <a:lnTo>
                    <a:pt x="394" y="94"/>
                  </a:lnTo>
                  <a:lnTo>
                    <a:pt x="392" y="90"/>
                  </a:lnTo>
                  <a:lnTo>
                    <a:pt x="390" y="88"/>
                  </a:lnTo>
                  <a:lnTo>
                    <a:pt x="392" y="84"/>
                  </a:lnTo>
                  <a:lnTo>
                    <a:pt x="390" y="80"/>
                  </a:lnTo>
                  <a:lnTo>
                    <a:pt x="388" y="78"/>
                  </a:lnTo>
                  <a:lnTo>
                    <a:pt x="388" y="76"/>
                  </a:lnTo>
                  <a:lnTo>
                    <a:pt x="386" y="76"/>
                  </a:lnTo>
                  <a:lnTo>
                    <a:pt x="386" y="74"/>
                  </a:lnTo>
                  <a:lnTo>
                    <a:pt x="384" y="74"/>
                  </a:lnTo>
                  <a:lnTo>
                    <a:pt x="382" y="72"/>
                  </a:lnTo>
                  <a:lnTo>
                    <a:pt x="380" y="72"/>
                  </a:lnTo>
                  <a:lnTo>
                    <a:pt x="378" y="72"/>
                  </a:lnTo>
                  <a:lnTo>
                    <a:pt x="376" y="74"/>
                  </a:lnTo>
                  <a:lnTo>
                    <a:pt x="374" y="72"/>
                  </a:lnTo>
                  <a:lnTo>
                    <a:pt x="376" y="70"/>
                  </a:lnTo>
                  <a:lnTo>
                    <a:pt x="378" y="70"/>
                  </a:lnTo>
                  <a:lnTo>
                    <a:pt x="382" y="70"/>
                  </a:lnTo>
                  <a:lnTo>
                    <a:pt x="380" y="68"/>
                  </a:lnTo>
                  <a:lnTo>
                    <a:pt x="380" y="66"/>
                  </a:lnTo>
                  <a:lnTo>
                    <a:pt x="374" y="60"/>
                  </a:lnTo>
                  <a:lnTo>
                    <a:pt x="372" y="60"/>
                  </a:lnTo>
                  <a:lnTo>
                    <a:pt x="372" y="58"/>
                  </a:lnTo>
                  <a:lnTo>
                    <a:pt x="370" y="58"/>
                  </a:lnTo>
                  <a:lnTo>
                    <a:pt x="368" y="58"/>
                  </a:lnTo>
                  <a:lnTo>
                    <a:pt x="366" y="58"/>
                  </a:lnTo>
                  <a:lnTo>
                    <a:pt x="366" y="56"/>
                  </a:lnTo>
                  <a:lnTo>
                    <a:pt x="364" y="56"/>
                  </a:lnTo>
                  <a:lnTo>
                    <a:pt x="362" y="54"/>
                  </a:lnTo>
                  <a:lnTo>
                    <a:pt x="360" y="54"/>
                  </a:lnTo>
                  <a:lnTo>
                    <a:pt x="358" y="54"/>
                  </a:lnTo>
                  <a:lnTo>
                    <a:pt x="356" y="54"/>
                  </a:lnTo>
                  <a:lnTo>
                    <a:pt x="354" y="54"/>
                  </a:lnTo>
                  <a:lnTo>
                    <a:pt x="352" y="54"/>
                  </a:lnTo>
                  <a:lnTo>
                    <a:pt x="350" y="54"/>
                  </a:lnTo>
                  <a:lnTo>
                    <a:pt x="348" y="52"/>
                  </a:lnTo>
                  <a:lnTo>
                    <a:pt x="344" y="50"/>
                  </a:lnTo>
                  <a:lnTo>
                    <a:pt x="342" y="50"/>
                  </a:lnTo>
                  <a:lnTo>
                    <a:pt x="342" y="54"/>
                  </a:lnTo>
                  <a:lnTo>
                    <a:pt x="340" y="52"/>
                  </a:lnTo>
                  <a:lnTo>
                    <a:pt x="338" y="56"/>
                  </a:lnTo>
                  <a:lnTo>
                    <a:pt x="336" y="56"/>
                  </a:lnTo>
                  <a:lnTo>
                    <a:pt x="330" y="56"/>
                  </a:lnTo>
                  <a:lnTo>
                    <a:pt x="336" y="58"/>
                  </a:lnTo>
                  <a:lnTo>
                    <a:pt x="336" y="60"/>
                  </a:lnTo>
                  <a:lnTo>
                    <a:pt x="338" y="64"/>
                  </a:lnTo>
                  <a:lnTo>
                    <a:pt x="340" y="62"/>
                  </a:lnTo>
                  <a:lnTo>
                    <a:pt x="344" y="64"/>
                  </a:lnTo>
                  <a:lnTo>
                    <a:pt x="346" y="66"/>
                  </a:lnTo>
                  <a:lnTo>
                    <a:pt x="352" y="66"/>
                  </a:lnTo>
                  <a:lnTo>
                    <a:pt x="352" y="70"/>
                  </a:lnTo>
                  <a:lnTo>
                    <a:pt x="356" y="68"/>
                  </a:lnTo>
                  <a:lnTo>
                    <a:pt x="360" y="72"/>
                  </a:lnTo>
                  <a:lnTo>
                    <a:pt x="356" y="72"/>
                  </a:lnTo>
                  <a:lnTo>
                    <a:pt x="356" y="74"/>
                  </a:lnTo>
                  <a:lnTo>
                    <a:pt x="354" y="76"/>
                  </a:lnTo>
                  <a:lnTo>
                    <a:pt x="360" y="76"/>
                  </a:lnTo>
                  <a:lnTo>
                    <a:pt x="360" y="78"/>
                  </a:lnTo>
                  <a:lnTo>
                    <a:pt x="364" y="78"/>
                  </a:lnTo>
                  <a:lnTo>
                    <a:pt x="366" y="80"/>
                  </a:lnTo>
                  <a:lnTo>
                    <a:pt x="370" y="82"/>
                  </a:lnTo>
                  <a:lnTo>
                    <a:pt x="370" y="84"/>
                  </a:lnTo>
                  <a:lnTo>
                    <a:pt x="372" y="86"/>
                  </a:lnTo>
                  <a:lnTo>
                    <a:pt x="370" y="88"/>
                  </a:lnTo>
                  <a:lnTo>
                    <a:pt x="368" y="86"/>
                  </a:lnTo>
                  <a:lnTo>
                    <a:pt x="364" y="82"/>
                  </a:lnTo>
                  <a:lnTo>
                    <a:pt x="356" y="80"/>
                  </a:lnTo>
                  <a:lnTo>
                    <a:pt x="356" y="82"/>
                  </a:lnTo>
                  <a:lnTo>
                    <a:pt x="354" y="82"/>
                  </a:lnTo>
                  <a:lnTo>
                    <a:pt x="352" y="80"/>
                  </a:lnTo>
                  <a:lnTo>
                    <a:pt x="350" y="80"/>
                  </a:lnTo>
                  <a:lnTo>
                    <a:pt x="350" y="82"/>
                  </a:lnTo>
                  <a:lnTo>
                    <a:pt x="346" y="82"/>
                  </a:lnTo>
                  <a:lnTo>
                    <a:pt x="346" y="84"/>
                  </a:lnTo>
                  <a:lnTo>
                    <a:pt x="344" y="86"/>
                  </a:lnTo>
                  <a:lnTo>
                    <a:pt x="344" y="84"/>
                  </a:lnTo>
                  <a:lnTo>
                    <a:pt x="342" y="82"/>
                  </a:lnTo>
                  <a:lnTo>
                    <a:pt x="340" y="82"/>
                  </a:lnTo>
                  <a:lnTo>
                    <a:pt x="338" y="82"/>
                  </a:lnTo>
                  <a:lnTo>
                    <a:pt x="338" y="84"/>
                  </a:lnTo>
                  <a:lnTo>
                    <a:pt x="336" y="84"/>
                  </a:lnTo>
                  <a:lnTo>
                    <a:pt x="336" y="82"/>
                  </a:lnTo>
                  <a:lnTo>
                    <a:pt x="334" y="80"/>
                  </a:lnTo>
                  <a:lnTo>
                    <a:pt x="332" y="78"/>
                  </a:lnTo>
                  <a:lnTo>
                    <a:pt x="328" y="76"/>
                  </a:lnTo>
                  <a:lnTo>
                    <a:pt x="328" y="72"/>
                  </a:lnTo>
                  <a:lnTo>
                    <a:pt x="326" y="72"/>
                  </a:lnTo>
                  <a:lnTo>
                    <a:pt x="324" y="68"/>
                  </a:lnTo>
                  <a:lnTo>
                    <a:pt x="322" y="68"/>
                  </a:lnTo>
                  <a:lnTo>
                    <a:pt x="324" y="68"/>
                  </a:lnTo>
                  <a:lnTo>
                    <a:pt x="324" y="66"/>
                  </a:lnTo>
                  <a:lnTo>
                    <a:pt x="322" y="66"/>
                  </a:lnTo>
                  <a:lnTo>
                    <a:pt x="322" y="64"/>
                  </a:lnTo>
                  <a:lnTo>
                    <a:pt x="322" y="62"/>
                  </a:lnTo>
                  <a:lnTo>
                    <a:pt x="320" y="62"/>
                  </a:lnTo>
                  <a:lnTo>
                    <a:pt x="318" y="64"/>
                  </a:lnTo>
                  <a:lnTo>
                    <a:pt x="318" y="60"/>
                  </a:lnTo>
                  <a:lnTo>
                    <a:pt x="318" y="58"/>
                  </a:lnTo>
                  <a:lnTo>
                    <a:pt x="312" y="56"/>
                  </a:lnTo>
                  <a:lnTo>
                    <a:pt x="308" y="56"/>
                  </a:lnTo>
                  <a:lnTo>
                    <a:pt x="308" y="60"/>
                  </a:lnTo>
                  <a:lnTo>
                    <a:pt x="304" y="60"/>
                  </a:lnTo>
                  <a:lnTo>
                    <a:pt x="302" y="62"/>
                  </a:lnTo>
                  <a:lnTo>
                    <a:pt x="304" y="62"/>
                  </a:lnTo>
                  <a:lnTo>
                    <a:pt x="304" y="66"/>
                  </a:lnTo>
                  <a:lnTo>
                    <a:pt x="300" y="66"/>
                  </a:lnTo>
                  <a:lnTo>
                    <a:pt x="296" y="64"/>
                  </a:lnTo>
                  <a:lnTo>
                    <a:pt x="296" y="68"/>
                  </a:lnTo>
                  <a:lnTo>
                    <a:pt x="300" y="72"/>
                  </a:lnTo>
                  <a:lnTo>
                    <a:pt x="296" y="70"/>
                  </a:lnTo>
                  <a:lnTo>
                    <a:pt x="294" y="70"/>
                  </a:lnTo>
                  <a:lnTo>
                    <a:pt x="292" y="74"/>
                  </a:lnTo>
                  <a:lnTo>
                    <a:pt x="288" y="74"/>
                  </a:lnTo>
                  <a:lnTo>
                    <a:pt x="284" y="74"/>
                  </a:lnTo>
                  <a:lnTo>
                    <a:pt x="280" y="72"/>
                  </a:lnTo>
                  <a:lnTo>
                    <a:pt x="278" y="74"/>
                  </a:lnTo>
                  <a:lnTo>
                    <a:pt x="276" y="72"/>
                  </a:lnTo>
                  <a:lnTo>
                    <a:pt x="268" y="72"/>
                  </a:lnTo>
                  <a:lnTo>
                    <a:pt x="266" y="72"/>
                  </a:lnTo>
                  <a:lnTo>
                    <a:pt x="264" y="74"/>
                  </a:lnTo>
                  <a:lnTo>
                    <a:pt x="264" y="76"/>
                  </a:lnTo>
                  <a:lnTo>
                    <a:pt x="264" y="74"/>
                  </a:lnTo>
                  <a:lnTo>
                    <a:pt x="262" y="74"/>
                  </a:lnTo>
                  <a:lnTo>
                    <a:pt x="260" y="74"/>
                  </a:lnTo>
                  <a:lnTo>
                    <a:pt x="258" y="74"/>
                  </a:lnTo>
                  <a:lnTo>
                    <a:pt x="256" y="74"/>
                  </a:lnTo>
                  <a:lnTo>
                    <a:pt x="254" y="74"/>
                  </a:lnTo>
                  <a:lnTo>
                    <a:pt x="252" y="74"/>
                  </a:lnTo>
                  <a:lnTo>
                    <a:pt x="252" y="76"/>
                  </a:lnTo>
                  <a:lnTo>
                    <a:pt x="246" y="76"/>
                  </a:lnTo>
                  <a:lnTo>
                    <a:pt x="244" y="74"/>
                  </a:lnTo>
                  <a:lnTo>
                    <a:pt x="242" y="74"/>
                  </a:lnTo>
                  <a:lnTo>
                    <a:pt x="240" y="74"/>
                  </a:lnTo>
                  <a:lnTo>
                    <a:pt x="240" y="72"/>
                  </a:lnTo>
                  <a:lnTo>
                    <a:pt x="238" y="72"/>
                  </a:lnTo>
                  <a:lnTo>
                    <a:pt x="238" y="74"/>
                  </a:lnTo>
                  <a:lnTo>
                    <a:pt x="238" y="76"/>
                  </a:lnTo>
                  <a:lnTo>
                    <a:pt x="238" y="78"/>
                  </a:lnTo>
                  <a:lnTo>
                    <a:pt x="236" y="80"/>
                  </a:lnTo>
                  <a:lnTo>
                    <a:pt x="234" y="80"/>
                  </a:lnTo>
                  <a:lnTo>
                    <a:pt x="232" y="80"/>
                  </a:lnTo>
                  <a:lnTo>
                    <a:pt x="230" y="80"/>
                  </a:lnTo>
                  <a:lnTo>
                    <a:pt x="228" y="82"/>
                  </a:lnTo>
                  <a:lnTo>
                    <a:pt x="230" y="84"/>
                  </a:lnTo>
                  <a:lnTo>
                    <a:pt x="234" y="88"/>
                  </a:lnTo>
                  <a:lnTo>
                    <a:pt x="236" y="88"/>
                  </a:lnTo>
                  <a:lnTo>
                    <a:pt x="232" y="88"/>
                  </a:lnTo>
                  <a:lnTo>
                    <a:pt x="230" y="92"/>
                  </a:lnTo>
                  <a:lnTo>
                    <a:pt x="226" y="92"/>
                  </a:lnTo>
                  <a:lnTo>
                    <a:pt x="222" y="90"/>
                  </a:lnTo>
                  <a:lnTo>
                    <a:pt x="220" y="94"/>
                  </a:lnTo>
                  <a:lnTo>
                    <a:pt x="220" y="96"/>
                  </a:lnTo>
                  <a:lnTo>
                    <a:pt x="224" y="96"/>
                  </a:lnTo>
                  <a:lnTo>
                    <a:pt x="228" y="94"/>
                  </a:lnTo>
                  <a:lnTo>
                    <a:pt x="230" y="96"/>
                  </a:lnTo>
                  <a:lnTo>
                    <a:pt x="234" y="96"/>
                  </a:lnTo>
                  <a:lnTo>
                    <a:pt x="236" y="96"/>
                  </a:lnTo>
                  <a:lnTo>
                    <a:pt x="234" y="98"/>
                  </a:lnTo>
                  <a:lnTo>
                    <a:pt x="232" y="98"/>
                  </a:lnTo>
                  <a:lnTo>
                    <a:pt x="230" y="98"/>
                  </a:lnTo>
                  <a:lnTo>
                    <a:pt x="228" y="98"/>
                  </a:lnTo>
                  <a:lnTo>
                    <a:pt x="228" y="100"/>
                  </a:lnTo>
                  <a:lnTo>
                    <a:pt x="228" y="102"/>
                  </a:lnTo>
                  <a:lnTo>
                    <a:pt x="228" y="104"/>
                  </a:lnTo>
                  <a:lnTo>
                    <a:pt x="228" y="106"/>
                  </a:lnTo>
                  <a:lnTo>
                    <a:pt x="230" y="108"/>
                  </a:lnTo>
                  <a:lnTo>
                    <a:pt x="230" y="110"/>
                  </a:lnTo>
                  <a:lnTo>
                    <a:pt x="232" y="110"/>
                  </a:lnTo>
                  <a:lnTo>
                    <a:pt x="236" y="112"/>
                  </a:lnTo>
                  <a:lnTo>
                    <a:pt x="238" y="114"/>
                  </a:lnTo>
                  <a:lnTo>
                    <a:pt x="242" y="116"/>
                  </a:lnTo>
                  <a:lnTo>
                    <a:pt x="242" y="118"/>
                  </a:lnTo>
                  <a:lnTo>
                    <a:pt x="242" y="120"/>
                  </a:lnTo>
                  <a:lnTo>
                    <a:pt x="240" y="120"/>
                  </a:lnTo>
                  <a:lnTo>
                    <a:pt x="238" y="122"/>
                  </a:lnTo>
                  <a:lnTo>
                    <a:pt x="236" y="122"/>
                  </a:lnTo>
                  <a:lnTo>
                    <a:pt x="236" y="124"/>
                  </a:lnTo>
                  <a:lnTo>
                    <a:pt x="234" y="124"/>
                  </a:lnTo>
                  <a:lnTo>
                    <a:pt x="232" y="124"/>
                  </a:lnTo>
                  <a:lnTo>
                    <a:pt x="230" y="126"/>
                  </a:lnTo>
                  <a:lnTo>
                    <a:pt x="228" y="126"/>
                  </a:lnTo>
                  <a:lnTo>
                    <a:pt x="228" y="128"/>
                  </a:lnTo>
                  <a:lnTo>
                    <a:pt x="228" y="130"/>
                  </a:lnTo>
                  <a:lnTo>
                    <a:pt x="226" y="130"/>
                  </a:lnTo>
                  <a:lnTo>
                    <a:pt x="226" y="132"/>
                  </a:lnTo>
                  <a:lnTo>
                    <a:pt x="224" y="132"/>
                  </a:lnTo>
                  <a:lnTo>
                    <a:pt x="226" y="132"/>
                  </a:lnTo>
                  <a:lnTo>
                    <a:pt x="228" y="132"/>
                  </a:lnTo>
                  <a:lnTo>
                    <a:pt x="228" y="130"/>
                  </a:lnTo>
                  <a:lnTo>
                    <a:pt x="230" y="130"/>
                  </a:lnTo>
                  <a:lnTo>
                    <a:pt x="232" y="128"/>
                  </a:lnTo>
                  <a:lnTo>
                    <a:pt x="234" y="128"/>
                  </a:lnTo>
                  <a:lnTo>
                    <a:pt x="236" y="128"/>
                  </a:lnTo>
                  <a:lnTo>
                    <a:pt x="236" y="130"/>
                  </a:lnTo>
                  <a:lnTo>
                    <a:pt x="238" y="130"/>
                  </a:lnTo>
                  <a:lnTo>
                    <a:pt x="238" y="128"/>
                  </a:lnTo>
                  <a:lnTo>
                    <a:pt x="238" y="126"/>
                  </a:lnTo>
                  <a:lnTo>
                    <a:pt x="240" y="124"/>
                  </a:lnTo>
                  <a:lnTo>
                    <a:pt x="242" y="124"/>
                  </a:lnTo>
                  <a:lnTo>
                    <a:pt x="242" y="122"/>
                  </a:lnTo>
                  <a:lnTo>
                    <a:pt x="244" y="120"/>
                  </a:lnTo>
                  <a:lnTo>
                    <a:pt x="246" y="120"/>
                  </a:lnTo>
                  <a:lnTo>
                    <a:pt x="248" y="120"/>
                  </a:lnTo>
                  <a:lnTo>
                    <a:pt x="250" y="120"/>
                  </a:lnTo>
                  <a:lnTo>
                    <a:pt x="250" y="118"/>
                  </a:lnTo>
                  <a:lnTo>
                    <a:pt x="250" y="116"/>
                  </a:lnTo>
                  <a:lnTo>
                    <a:pt x="250" y="112"/>
                  </a:lnTo>
                  <a:lnTo>
                    <a:pt x="250" y="110"/>
                  </a:lnTo>
                  <a:lnTo>
                    <a:pt x="252" y="110"/>
                  </a:lnTo>
                  <a:lnTo>
                    <a:pt x="254" y="110"/>
                  </a:lnTo>
                  <a:lnTo>
                    <a:pt x="256" y="108"/>
                  </a:lnTo>
                  <a:lnTo>
                    <a:pt x="262" y="108"/>
                  </a:lnTo>
                  <a:lnTo>
                    <a:pt x="264" y="110"/>
                  </a:lnTo>
                  <a:lnTo>
                    <a:pt x="266" y="110"/>
                  </a:lnTo>
                  <a:lnTo>
                    <a:pt x="268" y="112"/>
                  </a:lnTo>
                  <a:lnTo>
                    <a:pt x="270" y="112"/>
                  </a:lnTo>
                  <a:lnTo>
                    <a:pt x="272" y="112"/>
                  </a:lnTo>
                  <a:lnTo>
                    <a:pt x="274" y="112"/>
                  </a:lnTo>
                  <a:lnTo>
                    <a:pt x="276" y="114"/>
                  </a:lnTo>
                  <a:lnTo>
                    <a:pt x="278" y="114"/>
                  </a:lnTo>
                  <a:lnTo>
                    <a:pt x="280" y="114"/>
                  </a:lnTo>
                  <a:lnTo>
                    <a:pt x="282" y="116"/>
                  </a:lnTo>
                  <a:lnTo>
                    <a:pt x="284" y="116"/>
                  </a:lnTo>
                  <a:lnTo>
                    <a:pt x="282" y="118"/>
                  </a:lnTo>
                  <a:lnTo>
                    <a:pt x="284" y="120"/>
                  </a:lnTo>
                  <a:lnTo>
                    <a:pt x="286" y="122"/>
                  </a:lnTo>
                  <a:lnTo>
                    <a:pt x="288" y="128"/>
                  </a:lnTo>
                  <a:lnTo>
                    <a:pt x="288" y="124"/>
                  </a:lnTo>
                  <a:lnTo>
                    <a:pt x="292" y="124"/>
                  </a:lnTo>
                  <a:lnTo>
                    <a:pt x="292" y="126"/>
                  </a:lnTo>
                  <a:lnTo>
                    <a:pt x="292" y="130"/>
                  </a:lnTo>
                  <a:lnTo>
                    <a:pt x="294" y="132"/>
                  </a:lnTo>
                  <a:lnTo>
                    <a:pt x="296" y="132"/>
                  </a:lnTo>
                  <a:lnTo>
                    <a:pt x="296" y="130"/>
                  </a:lnTo>
                  <a:lnTo>
                    <a:pt x="296" y="128"/>
                  </a:lnTo>
                  <a:lnTo>
                    <a:pt x="300" y="130"/>
                  </a:lnTo>
                  <a:lnTo>
                    <a:pt x="302" y="132"/>
                  </a:lnTo>
                  <a:lnTo>
                    <a:pt x="306" y="134"/>
                  </a:lnTo>
                  <a:lnTo>
                    <a:pt x="308" y="132"/>
                  </a:lnTo>
                  <a:lnTo>
                    <a:pt x="310" y="132"/>
                  </a:lnTo>
                  <a:lnTo>
                    <a:pt x="310" y="134"/>
                  </a:lnTo>
                  <a:lnTo>
                    <a:pt x="308" y="134"/>
                  </a:lnTo>
                  <a:lnTo>
                    <a:pt x="308" y="138"/>
                  </a:lnTo>
                  <a:lnTo>
                    <a:pt x="310" y="140"/>
                  </a:lnTo>
                  <a:lnTo>
                    <a:pt x="312" y="138"/>
                  </a:lnTo>
                  <a:lnTo>
                    <a:pt x="314" y="138"/>
                  </a:lnTo>
                  <a:lnTo>
                    <a:pt x="318" y="140"/>
                  </a:lnTo>
                  <a:lnTo>
                    <a:pt x="322" y="140"/>
                  </a:lnTo>
                  <a:lnTo>
                    <a:pt x="324" y="142"/>
                  </a:lnTo>
                  <a:lnTo>
                    <a:pt x="322" y="142"/>
                  </a:lnTo>
                  <a:lnTo>
                    <a:pt x="320" y="142"/>
                  </a:lnTo>
                  <a:lnTo>
                    <a:pt x="318" y="142"/>
                  </a:lnTo>
                  <a:lnTo>
                    <a:pt x="316" y="142"/>
                  </a:lnTo>
                  <a:lnTo>
                    <a:pt x="314" y="142"/>
                  </a:lnTo>
                  <a:lnTo>
                    <a:pt x="314" y="144"/>
                  </a:lnTo>
                  <a:lnTo>
                    <a:pt x="316" y="144"/>
                  </a:lnTo>
                  <a:lnTo>
                    <a:pt x="316" y="146"/>
                  </a:lnTo>
                  <a:lnTo>
                    <a:pt x="318" y="146"/>
                  </a:lnTo>
                  <a:lnTo>
                    <a:pt x="320" y="148"/>
                  </a:lnTo>
                  <a:lnTo>
                    <a:pt x="322" y="148"/>
                  </a:lnTo>
                  <a:lnTo>
                    <a:pt x="322" y="150"/>
                  </a:lnTo>
                  <a:lnTo>
                    <a:pt x="326" y="156"/>
                  </a:lnTo>
                  <a:lnTo>
                    <a:pt x="324" y="162"/>
                  </a:lnTo>
                  <a:lnTo>
                    <a:pt x="328" y="162"/>
                  </a:lnTo>
                  <a:lnTo>
                    <a:pt x="328" y="168"/>
                  </a:lnTo>
                  <a:lnTo>
                    <a:pt x="328" y="166"/>
                  </a:lnTo>
                  <a:lnTo>
                    <a:pt x="330" y="166"/>
                  </a:lnTo>
                  <a:lnTo>
                    <a:pt x="332" y="168"/>
                  </a:lnTo>
                  <a:lnTo>
                    <a:pt x="332" y="170"/>
                  </a:lnTo>
                  <a:lnTo>
                    <a:pt x="332" y="172"/>
                  </a:lnTo>
                  <a:lnTo>
                    <a:pt x="332" y="174"/>
                  </a:lnTo>
                  <a:lnTo>
                    <a:pt x="334" y="176"/>
                  </a:lnTo>
                  <a:lnTo>
                    <a:pt x="336" y="178"/>
                  </a:lnTo>
                  <a:lnTo>
                    <a:pt x="338" y="180"/>
                  </a:lnTo>
                  <a:lnTo>
                    <a:pt x="340" y="180"/>
                  </a:lnTo>
                  <a:lnTo>
                    <a:pt x="342" y="182"/>
                  </a:lnTo>
                  <a:lnTo>
                    <a:pt x="342" y="184"/>
                  </a:lnTo>
                  <a:lnTo>
                    <a:pt x="342" y="186"/>
                  </a:lnTo>
                  <a:lnTo>
                    <a:pt x="344" y="186"/>
                  </a:lnTo>
                  <a:lnTo>
                    <a:pt x="346" y="188"/>
                  </a:lnTo>
                  <a:lnTo>
                    <a:pt x="348" y="188"/>
                  </a:lnTo>
                  <a:lnTo>
                    <a:pt x="348" y="190"/>
                  </a:lnTo>
                  <a:lnTo>
                    <a:pt x="350" y="190"/>
                  </a:lnTo>
                  <a:lnTo>
                    <a:pt x="350" y="192"/>
                  </a:lnTo>
                  <a:lnTo>
                    <a:pt x="352" y="192"/>
                  </a:lnTo>
                  <a:lnTo>
                    <a:pt x="354" y="192"/>
                  </a:lnTo>
                  <a:lnTo>
                    <a:pt x="354" y="194"/>
                  </a:lnTo>
                  <a:lnTo>
                    <a:pt x="356" y="194"/>
                  </a:lnTo>
                  <a:lnTo>
                    <a:pt x="358" y="194"/>
                  </a:lnTo>
                  <a:lnTo>
                    <a:pt x="360" y="196"/>
                  </a:lnTo>
                  <a:lnTo>
                    <a:pt x="364" y="196"/>
                  </a:lnTo>
                  <a:lnTo>
                    <a:pt x="366" y="200"/>
                  </a:lnTo>
                  <a:lnTo>
                    <a:pt x="368" y="202"/>
                  </a:lnTo>
                  <a:lnTo>
                    <a:pt x="370" y="206"/>
                  </a:lnTo>
                  <a:lnTo>
                    <a:pt x="374" y="206"/>
                  </a:lnTo>
                  <a:lnTo>
                    <a:pt x="374" y="210"/>
                  </a:lnTo>
                  <a:lnTo>
                    <a:pt x="376" y="210"/>
                  </a:lnTo>
                  <a:lnTo>
                    <a:pt x="376" y="214"/>
                  </a:lnTo>
                  <a:lnTo>
                    <a:pt x="378" y="214"/>
                  </a:lnTo>
                  <a:lnTo>
                    <a:pt x="380" y="214"/>
                  </a:lnTo>
                  <a:lnTo>
                    <a:pt x="382" y="214"/>
                  </a:lnTo>
                  <a:lnTo>
                    <a:pt x="384" y="216"/>
                  </a:lnTo>
                  <a:lnTo>
                    <a:pt x="384" y="218"/>
                  </a:lnTo>
                  <a:lnTo>
                    <a:pt x="386" y="218"/>
                  </a:lnTo>
                  <a:lnTo>
                    <a:pt x="386" y="220"/>
                  </a:lnTo>
                  <a:lnTo>
                    <a:pt x="392" y="222"/>
                  </a:lnTo>
                  <a:lnTo>
                    <a:pt x="394" y="222"/>
                  </a:lnTo>
                  <a:lnTo>
                    <a:pt x="392" y="218"/>
                  </a:lnTo>
                  <a:lnTo>
                    <a:pt x="390" y="218"/>
                  </a:lnTo>
                  <a:lnTo>
                    <a:pt x="388" y="218"/>
                  </a:lnTo>
                  <a:lnTo>
                    <a:pt x="386" y="216"/>
                  </a:lnTo>
                  <a:lnTo>
                    <a:pt x="386" y="214"/>
                  </a:lnTo>
                  <a:lnTo>
                    <a:pt x="386" y="212"/>
                  </a:lnTo>
                  <a:lnTo>
                    <a:pt x="384" y="210"/>
                  </a:lnTo>
                  <a:lnTo>
                    <a:pt x="382" y="210"/>
                  </a:lnTo>
                  <a:lnTo>
                    <a:pt x="382" y="208"/>
                  </a:lnTo>
                  <a:lnTo>
                    <a:pt x="380" y="208"/>
                  </a:lnTo>
                  <a:lnTo>
                    <a:pt x="380" y="206"/>
                  </a:lnTo>
                  <a:lnTo>
                    <a:pt x="378" y="206"/>
                  </a:lnTo>
                  <a:lnTo>
                    <a:pt x="376" y="204"/>
                  </a:lnTo>
                  <a:lnTo>
                    <a:pt x="374" y="202"/>
                  </a:lnTo>
                  <a:lnTo>
                    <a:pt x="370" y="198"/>
                  </a:lnTo>
                  <a:lnTo>
                    <a:pt x="368" y="196"/>
                  </a:lnTo>
                  <a:lnTo>
                    <a:pt x="370" y="196"/>
                  </a:lnTo>
                  <a:lnTo>
                    <a:pt x="370" y="194"/>
                  </a:lnTo>
                  <a:lnTo>
                    <a:pt x="372" y="194"/>
                  </a:lnTo>
                  <a:lnTo>
                    <a:pt x="372" y="196"/>
                  </a:lnTo>
                  <a:lnTo>
                    <a:pt x="374" y="196"/>
                  </a:lnTo>
                  <a:lnTo>
                    <a:pt x="376" y="198"/>
                  </a:lnTo>
                  <a:lnTo>
                    <a:pt x="376" y="200"/>
                  </a:lnTo>
                  <a:lnTo>
                    <a:pt x="376" y="202"/>
                  </a:lnTo>
                  <a:lnTo>
                    <a:pt x="378" y="202"/>
                  </a:lnTo>
                  <a:lnTo>
                    <a:pt x="380" y="202"/>
                  </a:lnTo>
                  <a:lnTo>
                    <a:pt x="382" y="202"/>
                  </a:lnTo>
                  <a:lnTo>
                    <a:pt x="384" y="204"/>
                  </a:lnTo>
                  <a:lnTo>
                    <a:pt x="384" y="206"/>
                  </a:lnTo>
                  <a:lnTo>
                    <a:pt x="386" y="208"/>
                  </a:lnTo>
                  <a:lnTo>
                    <a:pt x="388" y="208"/>
                  </a:lnTo>
                  <a:lnTo>
                    <a:pt x="388" y="210"/>
                  </a:lnTo>
                  <a:lnTo>
                    <a:pt x="390" y="210"/>
                  </a:lnTo>
                  <a:lnTo>
                    <a:pt x="392" y="212"/>
                  </a:lnTo>
                  <a:lnTo>
                    <a:pt x="396" y="212"/>
                  </a:lnTo>
                  <a:lnTo>
                    <a:pt x="398" y="214"/>
                  </a:lnTo>
                  <a:lnTo>
                    <a:pt x="404" y="216"/>
                  </a:lnTo>
                  <a:lnTo>
                    <a:pt x="408" y="222"/>
                  </a:lnTo>
                  <a:lnTo>
                    <a:pt x="406" y="222"/>
                  </a:lnTo>
                  <a:lnTo>
                    <a:pt x="404" y="222"/>
                  </a:lnTo>
                  <a:lnTo>
                    <a:pt x="404" y="224"/>
                  </a:lnTo>
                  <a:lnTo>
                    <a:pt x="402" y="224"/>
                  </a:lnTo>
                  <a:lnTo>
                    <a:pt x="404" y="224"/>
                  </a:lnTo>
                  <a:lnTo>
                    <a:pt x="404" y="226"/>
                  </a:lnTo>
                  <a:lnTo>
                    <a:pt x="406" y="226"/>
                  </a:lnTo>
                  <a:lnTo>
                    <a:pt x="406" y="228"/>
                  </a:lnTo>
                  <a:lnTo>
                    <a:pt x="408" y="228"/>
                  </a:lnTo>
                  <a:lnTo>
                    <a:pt x="408" y="230"/>
                  </a:lnTo>
                  <a:lnTo>
                    <a:pt x="410" y="230"/>
                  </a:lnTo>
                  <a:lnTo>
                    <a:pt x="412" y="230"/>
                  </a:lnTo>
                  <a:lnTo>
                    <a:pt x="414" y="230"/>
                  </a:lnTo>
                  <a:lnTo>
                    <a:pt x="416" y="228"/>
                  </a:lnTo>
                  <a:lnTo>
                    <a:pt x="422" y="228"/>
                  </a:lnTo>
                  <a:lnTo>
                    <a:pt x="426" y="228"/>
                  </a:lnTo>
                  <a:lnTo>
                    <a:pt x="428" y="224"/>
                  </a:lnTo>
                  <a:lnTo>
                    <a:pt x="430" y="220"/>
                  </a:lnTo>
                  <a:lnTo>
                    <a:pt x="432" y="220"/>
                  </a:lnTo>
                  <a:lnTo>
                    <a:pt x="432" y="222"/>
                  </a:lnTo>
                  <a:lnTo>
                    <a:pt x="434" y="222"/>
                  </a:lnTo>
                  <a:lnTo>
                    <a:pt x="434" y="224"/>
                  </a:lnTo>
                  <a:lnTo>
                    <a:pt x="442" y="220"/>
                  </a:lnTo>
                  <a:lnTo>
                    <a:pt x="442" y="222"/>
                  </a:lnTo>
                  <a:lnTo>
                    <a:pt x="442" y="224"/>
                  </a:lnTo>
                  <a:lnTo>
                    <a:pt x="440" y="226"/>
                  </a:lnTo>
                  <a:lnTo>
                    <a:pt x="438" y="234"/>
                  </a:lnTo>
                  <a:lnTo>
                    <a:pt x="442" y="242"/>
                  </a:lnTo>
                  <a:lnTo>
                    <a:pt x="442" y="240"/>
                  </a:lnTo>
                  <a:lnTo>
                    <a:pt x="442" y="238"/>
                  </a:lnTo>
                  <a:lnTo>
                    <a:pt x="442" y="234"/>
                  </a:lnTo>
                  <a:lnTo>
                    <a:pt x="444" y="232"/>
                  </a:lnTo>
                  <a:lnTo>
                    <a:pt x="444" y="230"/>
                  </a:lnTo>
                  <a:close/>
                  <a:moveTo>
                    <a:pt x="270" y="62"/>
                  </a:moveTo>
                  <a:lnTo>
                    <a:pt x="272" y="64"/>
                  </a:lnTo>
                  <a:lnTo>
                    <a:pt x="276" y="64"/>
                  </a:lnTo>
                  <a:lnTo>
                    <a:pt x="278" y="68"/>
                  </a:lnTo>
                  <a:lnTo>
                    <a:pt x="280" y="62"/>
                  </a:lnTo>
                  <a:lnTo>
                    <a:pt x="282" y="68"/>
                  </a:lnTo>
                  <a:lnTo>
                    <a:pt x="284" y="66"/>
                  </a:lnTo>
                  <a:lnTo>
                    <a:pt x="288" y="68"/>
                  </a:lnTo>
                  <a:lnTo>
                    <a:pt x="292" y="68"/>
                  </a:lnTo>
                  <a:lnTo>
                    <a:pt x="294" y="66"/>
                  </a:lnTo>
                  <a:lnTo>
                    <a:pt x="298" y="64"/>
                  </a:lnTo>
                  <a:lnTo>
                    <a:pt x="294" y="62"/>
                  </a:lnTo>
                  <a:lnTo>
                    <a:pt x="292" y="58"/>
                  </a:lnTo>
                  <a:lnTo>
                    <a:pt x="286" y="58"/>
                  </a:lnTo>
                  <a:lnTo>
                    <a:pt x="286" y="56"/>
                  </a:lnTo>
                  <a:lnTo>
                    <a:pt x="282" y="54"/>
                  </a:lnTo>
                  <a:lnTo>
                    <a:pt x="280" y="54"/>
                  </a:lnTo>
                  <a:lnTo>
                    <a:pt x="278" y="56"/>
                  </a:lnTo>
                  <a:lnTo>
                    <a:pt x="278" y="60"/>
                  </a:lnTo>
                  <a:lnTo>
                    <a:pt x="276" y="60"/>
                  </a:lnTo>
                  <a:lnTo>
                    <a:pt x="272" y="60"/>
                  </a:lnTo>
                  <a:lnTo>
                    <a:pt x="270" y="62"/>
                  </a:lnTo>
                  <a:close/>
                  <a:moveTo>
                    <a:pt x="264" y="54"/>
                  </a:moveTo>
                  <a:lnTo>
                    <a:pt x="264" y="56"/>
                  </a:lnTo>
                  <a:lnTo>
                    <a:pt x="262" y="56"/>
                  </a:lnTo>
                  <a:lnTo>
                    <a:pt x="262" y="58"/>
                  </a:lnTo>
                  <a:lnTo>
                    <a:pt x="264" y="58"/>
                  </a:lnTo>
                  <a:lnTo>
                    <a:pt x="264" y="60"/>
                  </a:lnTo>
                  <a:lnTo>
                    <a:pt x="262" y="62"/>
                  </a:lnTo>
                  <a:lnTo>
                    <a:pt x="264" y="62"/>
                  </a:lnTo>
                  <a:lnTo>
                    <a:pt x="264" y="66"/>
                  </a:lnTo>
                  <a:lnTo>
                    <a:pt x="268" y="68"/>
                  </a:lnTo>
                  <a:lnTo>
                    <a:pt x="268" y="64"/>
                  </a:lnTo>
                  <a:lnTo>
                    <a:pt x="270" y="64"/>
                  </a:lnTo>
                  <a:lnTo>
                    <a:pt x="268" y="60"/>
                  </a:lnTo>
                  <a:lnTo>
                    <a:pt x="268" y="58"/>
                  </a:lnTo>
                  <a:lnTo>
                    <a:pt x="268" y="56"/>
                  </a:lnTo>
                  <a:lnTo>
                    <a:pt x="266" y="54"/>
                  </a:lnTo>
                  <a:lnTo>
                    <a:pt x="264" y="54"/>
                  </a:lnTo>
                  <a:close/>
                  <a:moveTo>
                    <a:pt x="288" y="52"/>
                  </a:moveTo>
                  <a:lnTo>
                    <a:pt x="294" y="50"/>
                  </a:lnTo>
                  <a:lnTo>
                    <a:pt x="294" y="54"/>
                  </a:lnTo>
                  <a:lnTo>
                    <a:pt x="298" y="50"/>
                  </a:lnTo>
                  <a:lnTo>
                    <a:pt x="302" y="56"/>
                  </a:lnTo>
                  <a:lnTo>
                    <a:pt x="306" y="54"/>
                  </a:lnTo>
                  <a:lnTo>
                    <a:pt x="306" y="48"/>
                  </a:lnTo>
                  <a:lnTo>
                    <a:pt x="308" y="46"/>
                  </a:lnTo>
                  <a:lnTo>
                    <a:pt x="314" y="46"/>
                  </a:lnTo>
                  <a:lnTo>
                    <a:pt x="318" y="48"/>
                  </a:lnTo>
                  <a:lnTo>
                    <a:pt x="320" y="42"/>
                  </a:lnTo>
                  <a:lnTo>
                    <a:pt x="324" y="44"/>
                  </a:lnTo>
                  <a:lnTo>
                    <a:pt x="322" y="40"/>
                  </a:lnTo>
                  <a:lnTo>
                    <a:pt x="320" y="40"/>
                  </a:lnTo>
                  <a:lnTo>
                    <a:pt x="314" y="40"/>
                  </a:lnTo>
                  <a:lnTo>
                    <a:pt x="308" y="38"/>
                  </a:lnTo>
                  <a:lnTo>
                    <a:pt x="304" y="40"/>
                  </a:lnTo>
                  <a:lnTo>
                    <a:pt x="300" y="42"/>
                  </a:lnTo>
                  <a:lnTo>
                    <a:pt x="294" y="42"/>
                  </a:lnTo>
                  <a:lnTo>
                    <a:pt x="290" y="46"/>
                  </a:lnTo>
                  <a:lnTo>
                    <a:pt x="288" y="46"/>
                  </a:lnTo>
                  <a:lnTo>
                    <a:pt x="288" y="50"/>
                  </a:lnTo>
                  <a:lnTo>
                    <a:pt x="288" y="52"/>
                  </a:lnTo>
                  <a:close/>
                  <a:moveTo>
                    <a:pt x="324" y="48"/>
                  </a:moveTo>
                  <a:lnTo>
                    <a:pt x="322" y="48"/>
                  </a:lnTo>
                  <a:lnTo>
                    <a:pt x="322" y="50"/>
                  </a:lnTo>
                  <a:lnTo>
                    <a:pt x="324" y="52"/>
                  </a:lnTo>
                  <a:lnTo>
                    <a:pt x="326" y="52"/>
                  </a:lnTo>
                  <a:lnTo>
                    <a:pt x="328" y="52"/>
                  </a:lnTo>
                  <a:lnTo>
                    <a:pt x="332" y="54"/>
                  </a:lnTo>
                  <a:lnTo>
                    <a:pt x="332" y="50"/>
                  </a:lnTo>
                  <a:lnTo>
                    <a:pt x="334" y="50"/>
                  </a:lnTo>
                  <a:lnTo>
                    <a:pt x="336" y="50"/>
                  </a:lnTo>
                  <a:lnTo>
                    <a:pt x="338" y="50"/>
                  </a:lnTo>
                  <a:lnTo>
                    <a:pt x="338" y="48"/>
                  </a:lnTo>
                  <a:lnTo>
                    <a:pt x="336" y="48"/>
                  </a:lnTo>
                  <a:lnTo>
                    <a:pt x="334" y="48"/>
                  </a:lnTo>
                  <a:lnTo>
                    <a:pt x="332" y="48"/>
                  </a:lnTo>
                  <a:lnTo>
                    <a:pt x="332" y="46"/>
                  </a:lnTo>
                  <a:lnTo>
                    <a:pt x="328" y="44"/>
                  </a:lnTo>
                  <a:lnTo>
                    <a:pt x="324" y="48"/>
                  </a:lnTo>
                  <a:close/>
                  <a:moveTo>
                    <a:pt x="264" y="50"/>
                  </a:moveTo>
                  <a:lnTo>
                    <a:pt x="264" y="50"/>
                  </a:lnTo>
                  <a:lnTo>
                    <a:pt x="264" y="48"/>
                  </a:lnTo>
                  <a:lnTo>
                    <a:pt x="262" y="48"/>
                  </a:lnTo>
                  <a:lnTo>
                    <a:pt x="262" y="46"/>
                  </a:lnTo>
                  <a:lnTo>
                    <a:pt x="260" y="48"/>
                  </a:lnTo>
                  <a:lnTo>
                    <a:pt x="260" y="50"/>
                  </a:lnTo>
                  <a:lnTo>
                    <a:pt x="260" y="52"/>
                  </a:lnTo>
                  <a:lnTo>
                    <a:pt x="262" y="52"/>
                  </a:lnTo>
                  <a:lnTo>
                    <a:pt x="262" y="54"/>
                  </a:lnTo>
                  <a:lnTo>
                    <a:pt x="264" y="54"/>
                  </a:lnTo>
                  <a:lnTo>
                    <a:pt x="264" y="52"/>
                  </a:lnTo>
                  <a:lnTo>
                    <a:pt x="266" y="52"/>
                  </a:lnTo>
                  <a:lnTo>
                    <a:pt x="264" y="50"/>
                  </a:lnTo>
                  <a:close/>
                  <a:moveTo>
                    <a:pt x="254" y="32"/>
                  </a:moveTo>
                  <a:lnTo>
                    <a:pt x="254" y="32"/>
                  </a:lnTo>
                  <a:lnTo>
                    <a:pt x="256" y="36"/>
                  </a:lnTo>
                  <a:lnTo>
                    <a:pt x="256" y="38"/>
                  </a:lnTo>
                  <a:lnTo>
                    <a:pt x="260" y="38"/>
                  </a:lnTo>
                  <a:lnTo>
                    <a:pt x="262" y="38"/>
                  </a:lnTo>
                  <a:lnTo>
                    <a:pt x="262" y="36"/>
                  </a:lnTo>
                  <a:lnTo>
                    <a:pt x="260" y="36"/>
                  </a:lnTo>
                  <a:lnTo>
                    <a:pt x="258" y="34"/>
                  </a:lnTo>
                  <a:lnTo>
                    <a:pt x="260" y="34"/>
                  </a:lnTo>
                  <a:lnTo>
                    <a:pt x="256" y="32"/>
                  </a:lnTo>
                  <a:lnTo>
                    <a:pt x="256" y="30"/>
                  </a:lnTo>
                  <a:lnTo>
                    <a:pt x="254" y="28"/>
                  </a:lnTo>
                  <a:lnTo>
                    <a:pt x="254" y="30"/>
                  </a:lnTo>
                  <a:lnTo>
                    <a:pt x="254" y="32"/>
                  </a:lnTo>
                  <a:close/>
                  <a:moveTo>
                    <a:pt x="272" y="54"/>
                  </a:moveTo>
                  <a:lnTo>
                    <a:pt x="274" y="56"/>
                  </a:lnTo>
                  <a:lnTo>
                    <a:pt x="268" y="50"/>
                  </a:lnTo>
                  <a:lnTo>
                    <a:pt x="268" y="52"/>
                  </a:lnTo>
                  <a:lnTo>
                    <a:pt x="268" y="54"/>
                  </a:lnTo>
                  <a:lnTo>
                    <a:pt x="272" y="54"/>
                  </a:lnTo>
                  <a:close/>
                  <a:moveTo>
                    <a:pt x="284" y="38"/>
                  </a:moveTo>
                  <a:lnTo>
                    <a:pt x="284" y="38"/>
                  </a:lnTo>
                  <a:lnTo>
                    <a:pt x="284" y="36"/>
                  </a:lnTo>
                  <a:lnTo>
                    <a:pt x="280" y="36"/>
                  </a:lnTo>
                  <a:lnTo>
                    <a:pt x="280" y="38"/>
                  </a:lnTo>
                  <a:lnTo>
                    <a:pt x="282" y="38"/>
                  </a:lnTo>
                  <a:lnTo>
                    <a:pt x="284" y="38"/>
                  </a:lnTo>
                  <a:close/>
                  <a:moveTo>
                    <a:pt x="260" y="30"/>
                  </a:moveTo>
                  <a:lnTo>
                    <a:pt x="258" y="30"/>
                  </a:lnTo>
                  <a:lnTo>
                    <a:pt x="258" y="32"/>
                  </a:lnTo>
                  <a:lnTo>
                    <a:pt x="260" y="32"/>
                  </a:lnTo>
                  <a:lnTo>
                    <a:pt x="260" y="30"/>
                  </a:lnTo>
                  <a:close/>
                  <a:moveTo>
                    <a:pt x="254" y="32"/>
                  </a:moveTo>
                  <a:lnTo>
                    <a:pt x="254" y="32"/>
                  </a:lnTo>
                  <a:lnTo>
                    <a:pt x="252" y="32"/>
                  </a:lnTo>
                  <a:lnTo>
                    <a:pt x="254" y="32"/>
                  </a:lnTo>
                  <a:close/>
                  <a:moveTo>
                    <a:pt x="298" y="32"/>
                  </a:moveTo>
                  <a:lnTo>
                    <a:pt x="300" y="32"/>
                  </a:lnTo>
                  <a:lnTo>
                    <a:pt x="296" y="32"/>
                  </a:lnTo>
                  <a:lnTo>
                    <a:pt x="298" y="32"/>
                  </a:lnTo>
                  <a:close/>
                  <a:moveTo>
                    <a:pt x="104" y="178"/>
                  </a:moveTo>
                  <a:lnTo>
                    <a:pt x="104" y="178"/>
                  </a:lnTo>
                  <a:close/>
                  <a:moveTo>
                    <a:pt x="200" y="96"/>
                  </a:moveTo>
                  <a:lnTo>
                    <a:pt x="202" y="92"/>
                  </a:lnTo>
                  <a:lnTo>
                    <a:pt x="202" y="90"/>
                  </a:lnTo>
                  <a:lnTo>
                    <a:pt x="206" y="88"/>
                  </a:lnTo>
                  <a:lnTo>
                    <a:pt x="204" y="94"/>
                  </a:lnTo>
                  <a:lnTo>
                    <a:pt x="210" y="94"/>
                  </a:lnTo>
                  <a:lnTo>
                    <a:pt x="214" y="98"/>
                  </a:lnTo>
                  <a:lnTo>
                    <a:pt x="214" y="94"/>
                  </a:lnTo>
                  <a:lnTo>
                    <a:pt x="216" y="94"/>
                  </a:lnTo>
                  <a:lnTo>
                    <a:pt x="214" y="92"/>
                  </a:lnTo>
                  <a:lnTo>
                    <a:pt x="210" y="92"/>
                  </a:lnTo>
                  <a:lnTo>
                    <a:pt x="212" y="90"/>
                  </a:lnTo>
                  <a:lnTo>
                    <a:pt x="210" y="88"/>
                  </a:lnTo>
                  <a:lnTo>
                    <a:pt x="206" y="88"/>
                  </a:lnTo>
                  <a:lnTo>
                    <a:pt x="210" y="86"/>
                  </a:lnTo>
                  <a:lnTo>
                    <a:pt x="208" y="82"/>
                  </a:lnTo>
                  <a:lnTo>
                    <a:pt x="204" y="82"/>
                  </a:lnTo>
                  <a:lnTo>
                    <a:pt x="204" y="80"/>
                  </a:lnTo>
                  <a:lnTo>
                    <a:pt x="198" y="80"/>
                  </a:lnTo>
                  <a:lnTo>
                    <a:pt x="196" y="78"/>
                  </a:lnTo>
                  <a:lnTo>
                    <a:pt x="196" y="80"/>
                  </a:lnTo>
                  <a:lnTo>
                    <a:pt x="194" y="80"/>
                  </a:lnTo>
                  <a:lnTo>
                    <a:pt x="192" y="80"/>
                  </a:lnTo>
                  <a:lnTo>
                    <a:pt x="188" y="80"/>
                  </a:lnTo>
                  <a:lnTo>
                    <a:pt x="188" y="76"/>
                  </a:lnTo>
                  <a:lnTo>
                    <a:pt x="184" y="76"/>
                  </a:lnTo>
                  <a:lnTo>
                    <a:pt x="182" y="76"/>
                  </a:lnTo>
                  <a:lnTo>
                    <a:pt x="182" y="74"/>
                  </a:lnTo>
                  <a:lnTo>
                    <a:pt x="184" y="72"/>
                  </a:lnTo>
                  <a:lnTo>
                    <a:pt x="186" y="72"/>
                  </a:lnTo>
                  <a:lnTo>
                    <a:pt x="188" y="70"/>
                  </a:lnTo>
                  <a:lnTo>
                    <a:pt x="186" y="68"/>
                  </a:lnTo>
                  <a:lnTo>
                    <a:pt x="184" y="68"/>
                  </a:lnTo>
                  <a:lnTo>
                    <a:pt x="182" y="68"/>
                  </a:lnTo>
                  <a:lnTo>
                    <a:pt x="180" y="68"/>
                  </a:lnTo>
                  <a:lnTo>
                    <a:pt x="180" y="66"/>
                  </a:lnTo>
                  <a:lnTo>
                    <a:pt x="178" y="64"/>
                  </a:lnTo>
                  <a:lnTo>
                    <a:pt x="180" y="64"/>
                  </a:lnTo>
                  <a:lnTo>
                    <a:pt x="180" y="62"/>
                  </a:lnTo>
                  <a:lnTo>
                    <a:pt x="176" y="62"/>
                  </a:lnTo>
                  <a:lnTo>
                    <a:pt x="180" y="58"/>
                  </a:lnTo>
                  <a:lnTo>
                    <a:pt x="180" y="56"/>
                  </a:lnTo>
                  <a:lnTo>
                    <a:pt x="178" y="56"/>
                  </a:lnTo>
                  <a:lnTo>
                    <a:pt x="178" y="52"/>
                  </a:lnTo>
                  <a:lnTo>
                    <a:pt x="180" y="52"/>
                  </a:lnTo>
                  <a:lnTo>
                    <a:pt x="176" y="50"/>
                  </a:lnTo>
                  <a:lnTo>
                    <a:pt x="176" y="54"/>
                  </a:lnTo>
                  <a:lnTo>
                    <a:pt x="176" y="56"/>
                  </a:lnTo>
                  <a:lnTo>
                    <a:pt x="174" y="60"/>
                  </a:lnTo>
                  <a:lnTo>
                    <a:pt x="172" y="60"/>
                  </a:lnTo>
                  <a:lnTo>
                    <a:pt x="170" y="60"/>
                  </a:lnTo>
                  <a:lnTo>
                    <a:pt x="168" y="60"/>
                  </a:lnTo>
                  <a:lnTo>
                    <a:pt x="170" y="58"/>
                  </a:lnTo>
                  <a:lnTo>
                    <a:pt x="168" y="56"/>
                  </a:lnTo>
                  <a:lnTo>
                    <a:pt x="164" y="56"/>
                  </a:lnTo>
                  <a:lnTo>
                    <a:pt x="166" y="54"/>
                  </a:lnTo>
                  <a:lnTo>
                    <a:pt x="170" y="50"/>
                  </a:lnTo>
                  <a:lnTo>
                    <a:pt x="170" y="48"/>
                  </a:lnTo>
                  <a:lnTo>
                    <a:pt x="174" y="48"/>
                  </a:lnTo>
                  <a:lnTo>
                    <a:pt x="168" y="48"/>
                  </a:lnTo>
                  <a:lnTo>
                    <a:pt x="170" y="46"/>
                  </a:lnTo>
                  <a:lnTo>
                    <a:pt x="170" y="44"/>
                  </a:lnTo>
                  <a:lnTo>
                    <a:pt x="172" y="40"/>
                  </a:lnTo>
                  <a:lnTo>
                    <a:pt x="170" y="40"/>
                  </a:lnTo>
                  <a:lnTo>
                    <a:pt x="168" y="40"/>
                  </a:lnTo>
                  <a:lnTo>
                    <a:pt x="166" y="40"/>
                  </a:lnTo>
                  <a:lnTo>
                    <a:pt x="166" y="38"/>
                  </a:lnTo>
                  <a:lnTo>
                    <a:pt x="168" y="38"/>
                  </a:lnTo>
                  <a:lnTo>
                    <a:pt x="170" y="38"/>
                  </a:lnTo>
                  <a:lnTo>
                    <a:pt x="172" y="38"/>
                  </a:lnTo>
                  <a:lnTo>
                    <a:pt x="174" y="38"/>
                  </a:lnTo>
                  <a:lnTo>
                    <a:pt x="178" y="40"/>
                  </a:lnTo>
                  <a:lnTo>
                    <a:pt x="180" y="42"/>
                  </a:lnTo>
                  <a:lnTo>
                    <a:pt x="180" y="38"/>
                  </a:lnTo>
                  <a:lnTo>
                    <a:pt x="182" y="36"/>
                  </a:lnTo>
                  <a:lnTo>
                    <a:pt x="186" y="36"/>
                  </a:lnTo>
                  <a:lnTo>
                    <a:pt x="188" y="34"/>
                  </a:lnTo>
                  <a:lnTo>
                    <a:pt x="190" y="32"/>
                  </a:lnTo>
                  <a:lnTo>
                    <a:pt x="194" y="34"/>
                  </a:lnTo>
                  <a:lnTo>
                    <a:pt x="194" y="32"/>
                  </a:lnTo>
                  <a:lnTo>
                    <a:pt x="196" y="32"/>
                  </a:lnTo>
                  <a:lnTo>
                    <a:pt x="198" y="32"/>
                  </a:lnTo>
                  <a:lnTo>
                    <a:pt x="200" y="30"/>
                  </a:lnTo>
                  <a:lnTo>
                    <a:pt x="202" y="30"/>
                  </a:lnTo>
                  <a:lnTo>
                    <a:pt x="200" y="26"/>
                  </a:lnTo>
                  <a:lnTo>
                    <a:pt x="198" y="28"/>
                  </a:lnTo>
                  <a:lnTo>
                    <a:pt x="192" y="30"/>
                  </a:lnTo>
                  <a:lnTo>
                    <a:pt x="192" y="32"/>
                  </a:lnTo>
                  <a:lnTo>
                    <a:pt x="188" y="32"/>
                  </a:lnTo>
                  <a:lnTo>
                    <a:pt x="186" y="32"/>
                  </a:lnTo>
                  <a:lnTo>
                    <a:pt x="184" y="32"/>
                  </a:lnTo>
                  <a:lnTo>
                    <a:pt x="182" y="32"/>
                  </a:lnTo>
                  <a:lnTo>
                    <a:pt x="182" y="30"/>
                  </a:lnTo>
                  <a:lnTo>
                    <a:pt x="182" y="28"/>
                  </a:lnTo>
                  <a:lnTo>
                    <a:pt x="180" y="26"/>
                  </a:lnTo>
                  <a:lnTo>
                    <a:pt x="178" y="26"/>
                  </a:lnTo>
                  <a:lnTo>
                    <a:pt x="174" y="26"/>
                  </a:lnTo>
                  <a:lnTo>
                    <a:pt x="170" y="24"/>
                  </a:lnTo>
                  <a:lnTo>
                    <a:pt x="168" y="26"/>
                  </a:lnTo>
                  <a:lnTo>
                    <a:pt x="166" y="28"/>
                  </a:lnTo>
                  <a:lnTo>
                    <a:pt x="164" y="30"/>
                  </a:lnTo>
                  <a:lnTo>
                    <a:pt x="162" y="28"/>
                  </a:lnTo>
                  <a:lnTo>
                    <a:pt x="162" y="26"/>
                  </a:lnTo>
                  <a:lnTo>
                    <a:pt x="160" y="24"/>
                  </a:lnTo>
                  <a:lnTo>
                    <a:pt x="162" y="22"/>
                  </a:lnTo>
                  <a:lnTo>
                    <a:pt x="164" y="20"/>
                  </a:lnTo>
                  <a:lnTo>
                    <a:pt x="166" y="18"/>
                  </a:lnTo>
                  <a:lnTo>
                    <a:pt x="168" y="18"/>
                  </a:lnTo>
                  <a:lnTo>
                    <a:pt x="168" y="20"/>
                  </a:lnTo>
                  <a:lnTo>
                    <a:pt x="170" y="22"/>
                  </a:lnTo>
                  <a:lnTo>
                    <a:pt x="172" y="24"/>
                  </a:lnTo>
                  <a:lnTo>
                    <a:pt x="172" y="20"/>
                  </a:lnTo>
                  <a:lnTo>
                    <a:pt x="174" y="22"/>
                  </a:lnTo>
                  <a:lnTo>
                    <a:pt x="172" y="18"/>
                  </a:lnTo>
                  <a:lnTo>
                    <a:pt x="174" y="18"/>
                  </a:lnTo>
                  <a:lnTo>
                    <a:pt x="178" y="18"/>
                  </a:lnTo>
                  <a:lnTo>
                    <a:pt x="178" y="16"/>
                  </a:lnTo>
                  <a:lnTo>
                    <a:pt x="180" y="16"/>
                  </a:lnTo>
                  <a:lnTo>
                    <a:pt x="184" y="18"/>
                  </a:lnTo>
                  <a:lnTo>
                    <a:pt x="184" y="16"/>
                  </a:lnTo>
                  <a:lnTo>
                    <a:pt x="184" y="14"/>
                  </a:lnTo>
                  <a:lnTo>
                    <a:pt x="188" y="12"/>
                  </a:lnTo>
                  <a:lnTo>
                    <a:pt x="190" y="14"/>
                  </a:lnTo>
                  <a:lnTo>
                    <a:pt x="192" y="14"/>
                  </a:lnTo>
                  <a:lnTo>
                    <a:pt x="196" y="14"/>
                  </a:lnTo>
                  <a:lnTo>
                    <a:pt x="194" y="18"/>
                  </a:lnTo>
                  <a:lnTo>
                    <a:pt x="196" y="20"/>
                  </a:lnTo>
                  <a:lnTo>
                    <a:pt x="198" y="22"/>
                  </a:lnTo>
                  <a:lnTo>
                    <a:pt x="200" y="22"/>
                  </a:lnTo>
                  <a:lnTo>
                    <a:pt x="198" y="18"/>
                  </a:lnTo>
                  <a:lnTo>
                    <a:pt x="200" y="16"/>
                  </a:lnTo>
                  <a:lnTo>
                    <a:pt x="202" y="14"/>
                  </a:lnTo>
                  <a:lnTo>
                    <a:pt x="200" y="14"/>
                  </a:lnTo>
                  <a:lnTo>
                    <a:pt x="202" y="12"/>
                  </a:lnTo>
                  <a:lnTo>
                    <a:pt x="200" y="12"/>
                  </a:lnTo>
                  <a:lnTo>
                    <a:pt x="198" y="10"/>
                  </a:lnTo>
                  <a:lnTo>
                    <a:pt x="200" y="8"/>
                  </a:lnTo>
                  <a:lnTo>
                    <a:pt x="202" y="6"/>
                  </a:lnTo>
                  <a:lnTo>
                    <a:pt x="206" y="8"/>
                  </a:lnTo>
                  <a:lnTo>
                    <a:pt x="208" y="8"/>
                  </a:lnTo>
                  <a:lnTo>
                    <a:pt x="210" y="6"/>
                  </a:lnTo>
                  <a:lnTo>
                    <a:pt x="212" y="8"/>
                  </a:lnTo>
                  <a:lnTo>
                    <a:pt x="216" y="8"/>
                  </a:lnTo>
                  <a:lnTo>
                    <a:pt x="218" y="6"/>
                  </a:lnTo>
                  <a:lnTo>
                    <a:pt x="220" y="8"/>
                  </a:lnTo>
                  <a:lnTo>
                    <a:pt x="224" y="8"/>
                  </a:lnTo>
                  <a:lnTo>
                    <a:pt x="226" y="6"/>
                  </a:lnTo>
                  <a:lnTo>
                    <a:pt x="230" y="8"/>
                  </a:lnTo>
                  <a:lnTo>
                    <a:pt x="228" y="4"/>
                  </a:lnTo>
                  <a:lnTo>
                    <a:pt x="230" y="6"/>
                  </a:lnTo>
                  <a:lnTo>
                    <a:pt x="234" y="4"/>
                  </a:lnTo>
                  <a:lnTo>
                    <a:pt x="234" y="2"/>
                  </a:lnTo>
                  <a:lnTo>
                    <a:pt x="236" y="2"/>
                  </a:lnTo>
                  <a:lnTo>
                    <a:pt x="222" y="0"/>
                  </a:lnTo>
                  <a:lnTo>
                    <a:pt x="200" y="2"/>
                  </a:lnTo>
                  <a:lnTo>
                    <a:pt x="180" y="6"/>
                  </a:lnTo>
                  <a:lnTo>
                    <a:pt x="158" y="10"/>
                  </a:lnTo>
                  <a:lnTo>
                    <a:pt x="138" y="18"/>
                  </a:lnTo>
                  <a:lnTo>
                    <a:pt x="120" y="26"/>
                  </a:lnTo>
                  <a:lnTo>
                    <a:pt x="102" y="36"/>
                  </a:lnTo>
                  <a:lnTo>
                    <a:pt x="86" y="48"/>
                  </a:lnTo>
                  <a:lnTo>
                    <a:pt x="70" y="62"/>
                  </a:lnTo>
                  <a:lnTo>
                    <a:pt x="72" y="62"/>
                  </a:lnTo>
                  <a:lnTo>
                    <a:pt x="70" y="68"/>
                  </a:lnTo>
                  <a:lnTo>
                    <a:pt x="68" y="66"/>
                  </a:lnTo>
                  <a:lnTo>
                    <a:pt x="68" y="68"/>
                  </a:lnTo>
                  <a:lnTo>
                    <a:pt x="66" y="68"/>
                  </a:lnTo>
                  <a:lnTo>
                    <a:pt x="64" y="70"/>
                  </a:lnTo>
                  <a:lnTo>
                    <a:pt x="60" y="74"/>
                  </a:lnTo>
                  <a:lnTo>
                    <a:pt x="56" y="78"/>
                  </a:lnTo>
                  <a:lnTo>
                    <a:pt x="56" y="76"/>
                  </a:lnTo>
                  <a:lnTo>
                    <a:pt x="44" y="90"/>
                  </a:lnTo>
                  <a:lnTo>
                    <a:pt x="34" y="106"/>
                  </a:lnTo>
                  <a:lnTo>
                    <a:pt x="24" y="122"/>
                  </a:lnTo>
                  <a:lnTo>
                    <a:pt x="18" y="138"/>
                  </a:lnTo>
                  <a:lnTo>
                    <a:pt x="10" y="156"/>
                  </a:lnTo>
                  <a:lnTo>
                    <a:pt x="6" y="174"/>
                  </a:lnTo>
                  <a:lnTo>
                    <a:pt x="2" y="192"/>
                  </a:lnTo>
                  <a:lnTo>
                    <a:pt x="0" y="212"/>
                  </a:lnTo>
                  <a:lnTo>
                    <a:pt x="2" y="210"/>
                  </a:lnTo>
                  <a:lnTo>
                    <a:pt x="4" y="206"/>
                  </a:lnTo>
                  <a:lnTo>
                    <a:pt x="2" y="200"/>
                  </a:lnTo>
                  <a:lnTo>
                    <a:pt x="4" y="198"/>
                  </a:lnTo>
                  <a:lnTo>
                    <a:pt x="6" y="200"/>
                  </a:lnTo>
                  <a:lnTo>
                    <a:pt x="6" y="198"/>
                  </a:lnTo>
                  <a:lnTo>
                    <a:pt x="6" y="196"/>
                  </a:lnTo>
                  <a:lnTo>
                    <a:pt x="6" y="194"/>
                  </a:lnTo>
                  <a:lnTo>
                    <a:pt x="4" y="188"/>
                  </a:lnTo>
                  <a:lnTo>
                    <a:pt x="4" y="186"/>
                  </a:lnTo>
                  <a:lnTo>
                    <a:pt x="6" y="184"/>
                  </a:lnTo>
                  <a:lnTo>
                    <a:pt x="6" y="186"/>
                  </a:lnTo>
                  <a:lnTo>
                    <a:pt x="12" y="186"/>
                  </a:lnTo>
                  <a:lnTo>
                    <a:pt x="14" y="182"/>
                  </a:lnTo>
                  <a:lnTo>
                    <a:pt x="14" y="180"/>
                  </a:lnTo>
                  <a:lnTo>
                    <a:pt x="12" y="178"/>
                  </a:lnTo>
                  <a:lnTo>
                    <a:pt x="16" y="176"/>
                  </a:lnTo>
                  <a:lnTo>
                    <a:pt x="14" y="178"/>
                  </a:lnTo>
                  <a:lnTo>
                    <a:pt x="16" y="180"/>
                  </a:lnTo>
                  <a:lnTo>
                    <a:pt x="18" y="178"/>
                  </a:lnTo>
                  <a:lnTo>
                    <a:pt x="20" y="176"/>
                  </a:lnTo>
                  <a:lnTo>
                    <a:pt x="22" y="174"/>
                  </a:lnTo>
                  <a:lnTo>
                    <a:pt x="22" y="168"/>
                  </a:lnTo>
                  <a:lnTo>
                    <a:pt x="24" y="168"/>
                  </a:lnTo>
                  <a:lnTo>
                    <a:pt x="22" y="170"/>
                  </a:lnTo>
                  <a:lnTo>
                    <a:pt x="22" y="172"/>
                  </a:lnTo>
                  <a:lnTo>
                    <a:pt x="22" y="174"/>
                  </a:lnTo>
                  <a:lnTo>
                    <a:pt x="22" y="178"/>
                  </a:lnTo>
                  <a:lnTo>
                    <a:pt x="20" y="182"/>
                  </a:lnTo>
                  <a:lnTo>
                    <a:pt x="22" y="184"/>
                  </a:lnTo>
                  <a:lnTo>
                    <a:pt x="20" y="184"/>
                  </a:lnTo>
                  <a:lnTo>
                    <a:pt x="22" y="188"/>
                  </a:lnTo>
                  <a:lnTo>
                    <a:pt x="20" y="194"/>
                  </a:lnTo>
                  <a:lnTo>
                    <a:pt x="18" y="200"/>
                  </a:lnTo>
                  <a:lnTo>
                    <a:pt x="18" y="202"/>
                  </a:lnTo>
                  <a:lnTo>
                    <a:pt x="18" y="204"/>
                  </a:lnTo>
                  <a:lnTo>
                    <a:pt x="18" y="206"/>
                  </a:lnTo>
                  <a:lnTo>
                    <a:pt x="16" y="208"/>
                  </a:lnTo>
                  <a:lnTo>
                    <a:pt x="14" y="210"/>
                  </a:lnTo>
                  <a:lnTo>
                    <a:pt x="12" y="212"/>
                  </a:lnTo>
                  <a:lnTo>
                    <a:pt x="12" y="214"/>
                  </a:lnTo>
                  <a:lnTo>
                    <a:pt x="10" y="216"/>
                  </a:lnTo>
                  <a:lnTo>
                    <a:pt x="12" y="216"/>
                  </a:lnTo>
                  <a:lnTo>
                    <a:pt x="12" y="218"/>
                  </a:lnTo>
                  <a:lnTo>
                    <a:pt x="12" y="222"/>
                  </a:lnTo>
                  <a:lnTo>
                    <a:pt x="10" y="224"/>
                  </a:lnTo>
                  <a:lnTo>
                    <a:pt x="8" y="226"/>
                  </a:lnTo>
                  <a:lnTo>
                    <a:pt x="10" y="230"/>
                  </a:lnTo>
                  <a:lnTo>
                    <a:pt x="10" y="234"/>
                  </a:lnTo>
                  <a:lnTo>
                    <a:pt x="8" y="240"/>
                  </a:lnTo>
                  <a:lnTo>
                    <a:pt x="12" y="248"/>
                  </a:lnTo>
                  <a:lnTo>
                    <a:pt x="10" y="252"/>
                  </a:lnTo>
                  <a:lnTo>
                    <a:pt x="10" y="260"/>
                  </a:lnTo>
                  <a:lnTo>
                    <a:pt x="12" y="264"/>
                  </a:lnTo>
                  <a:lnTo>
                    <a:pt x="14" y="270"/>
                  </a:lnTo>
                  <a:lnTo>
                    <a:pt x="14" y="278"/>
                  </a:lnTo>
                  <a:lnTo>
                    <a:pt x="16" y="282"/>
                  </a:lnTo>
                  <a:lnTo>
                    <a:pt x="18" y="282"/>
                  </a:lnTo>
                  <a:lnTo>
                    <a:pt x="16" y="286"/>
                  </a:lnTo>
                  <a:lnTo>
                    <a:pt x="20" y="288"/>
                  </a:lnTo>
                  <a:lnTo>
                    <a:pt x="18" y="292"/>
                  </a:lnTo>
                  <a:lnTo>
                    <a:pt x="22" y="294"/>
                  </a:lnTo>
                  <a:lnTo>
                    <a:pt x="22" y="298"/>
                  </a:lnTo>
                  <a:lnTo>
                    <a:pt x="24" y="302"/>
                  </a:lnTo>
                  <a:lnTo>
                    <a:pt x="26" y="306"/>
                  </a:lnTo>
                  <a:lnTo>
                    <a:pt x="26" y="308"/>
                  </a:lnTo>
                  <a:lnTo>
                    <a:pt x="26" y="310"/>
                  </a:lnTo>
                  <a:lnTo>
                    <a:pt x="28" y="312"/>
                  </a:lnTo>
                  <a:lnTo>
                    <a:pt x="30" y="316"/>
                  </a:lnTo>
                  <a:lnTo>
                    <a:pt x="34" y="318"/>
                  </a:lnTo>
                  <a:lnTo>
                    <a:pt x="34" y="320"/>
                  </a:lnTo>
                  <a:lnTo>
                    <a:pt x="38" y="322"/>
                  </a:lnTo>
                  <a:lnTo>
                    <a:pt x="40" y="326"/>
                  </a:lnTo>
                  <a:lnTo>
                    <a:pt x="42" y="326"/>
                  </a:lnTo>
                  <a:lnTo>
                    <a:pt x="44" y="330"/>
                  </a:lnTo>
                  <a:lnTo>
                    <a:pt x="46" y="330"/>
                  </a:lnTo>
                  <a:lnTo>
                    <a:pt x="48" y="332"/>
                  </a:lnTo>
                  <a:lnTo>
                    <a:pt x="50" y="334"/>
                  </a:lnTo>
                  <a:lnTo>
                    <a:pt x="54" y="336"/>
                  </a:lnTo>
                  <a:lnTo>
                    <a:pt x="56" y="340"/>
                  </a:lnTo>
                  <a:lnTo>
                    <a:pt x="60" y="340"/>
                  </a:lnTo>
                  <a:lnTo>
                    <a:pt x="62" y="344"/>
                  </a:lnTo>
                  <a:lnTo>
                    <a:pt x="62" y="346"/>
                  </a:lnTo>
                  <a:lnTo>
                    <a:pt x="64" y="346"/>
                  </a:lnTo>
                  <a:lnTo>
                    <a:pt x="64" y="344"/>
                  </a:lnTo>
                  <a:lnTo>
                    <a:pt x="66" y="344"/>
                  </a:lnTo>
                  <a:lnTo>
                    <a:pt x="68" y="344"/>
                  </a:lnTo>
                  <a:lnTo>
                    <a:pt x="70" y="344"/>
                  </a:lnTo>
                  <a:lnTo>
                    <a:pt x="72" y="344"/>
                  </a:lnTo>
                  <a:lnTo>
                    <a:pt x="68" y="342"/>
                  </a:lnTo>
                  <a:lnTo>
                    <a:pt x="66" y="342"/>
                  </a:lnTo>
                  <a:lnTo>
                    <a:pt x="62" y="340"/>
                  </a:lnTo>
                  <a:lnTo>
                    <a:pt x="60" y="338"/>
                  </a:lnTo>
                  <a:lnTo>
                    <a:pt x="56" y="338"/>
                  </a:lnTo>
                  <a:lnTo>
                    <a:pt x="54" y="334"/>
                  </a:lnTo>
                  <a:lnTo>
                    <a:pt x="48" y="330"/>
                  </a:lnTo>
                  <a:lnTo>
                    <a:pt x="46" y="330"/>
                  </a:lnTo>
                  <a:lnTo>
                    <a:pt x="46" y="326"/>
                  </a:lnTo>
                  <a:lnTo>
                    <a:pt x="44" y="326"/>
                  </a:lnTo>
                  <a:lnTo>
                    <a:pt x="42" y="326"/>
                  </a:lnTo>
                  <a:lnTo>
                    <a:pt x="40" y="324"/>
                  </a:lnTo>
                  <a:lnTo>
                    <a:pt x="40" y="322"/>
                  </a:lnTo>
                  <a:lnTo>
                    <a:pt x="40" y="320"/>
                  </a:lnTo>
                  <a:lnTo>
                    <a:pt x="38" y="320"/>
                  </a:lnTo>
                  <a:lnTo>
                    <a:pt x="36" y="320"/>
                  </a:lnTo>
                  <a:lnTo>
                    <a:pt x="36" y="318"/>
                  </a:lnTo>
                  <a:lnTo>
                    <a:pt x="34" y="318"/>
                  </a:lnTo>
                  <a:lnTo>
                    <a:pt x="34" y="316"/>
                  </a:lnTo>
                  <a:lnTo>
                    <a:pt x="34" y="314"/>
                  </a:lnTo>
                  <a:lnTo>
                    <a:pt x="32" y="312"/>
                  </a:lnTo>
                  <a:lnTo>
                    <a:pt x="30" y="310"/>
                  </a:lnTo>
                  <a:lnTo>
                    <a:pt x="28" y="306"/>
                  </a:lnTo>
                  <a:lnTo>
                    <a:pt x="28" y="304"/>
                  </a:lnTo>
                  <a:lnTo>
                    <a:pt x="30" y="302"/>
                  </a:lnTo>
                  <a:lnTo>
                    <a:pt x="30" y="300"/>
                  </a:lnTo>
                  <a:lnTo>
                    <a:pt x="30" y="298"/>
                  </a:lnTo>
                  <a:lnTo>
                    <a:pt x="28" y="298"/>
                  </a:lnTo>
                  <a:lnTo>
                    <a:pt x="26" y="294"/>
                  </a:lnTo>
                  <a:lnTo>
                    <a:pt x="24" y="292"/>
                  </a:lnTo>
                  <a:lnTo>
                    <a:pt x="24" y="288"/>
                  </a:lnTo>
                  <a:lnTo>
                    <a:pt x="24" y="286"/>
                  </a:lnTo>
                  <a:lnTo>
                    <a:pt x="22" y="280"/>
                  </a:lnTo>
                  <a:lnTo>
                    <a:pt x="24" y="276"/>
                  </a:lnTo>
                  <a:lnTo>
                    <a:pt x="22" y="274"/>
                  </a:lnTo>
                  <a:lnTo>
                    <a:pt x="22" y="270"/>
                  </a:lnTo>
                  <a:lnTo>
                    <a:pt x="22" y="264"/>
                  </a:lnTo>
                  <a:lnTo>
                    <a:pt x="20" y="260"/>
                  </a:lnTo>
                  <a:lnTo>
                    <a:pt x="22" y="256"/>
                  </a:lnTo>
                  <a:lnTo>
                    <a:pt x="20" y="252"/>
                  </a:lnTo>
                  <a:lnTo>
                    <a:pt x="20" y="248"/>
                  </a:lnTo>
                  <a:lnTo>
                    <a:pt x="18" y="244"/>
                  </a:lnTo>
                  <a:lnTo>
                    <a:pt x="18" y="242"/>
                  </a:lnTo>
                  <a:lnTo>
                    <a:pt x="18" y="240"/>
                  </a:lnTo>
                  <a:lnTo>
                    <a:pt x="18" y="238"/>
                  </a:lnTo>
                  <a:lnTo>
                    <a:pt x="18" y="234"/>
                  </a:lnTo>
                  <a:lnTo>
                    <a:pt x="18" y="232"/>
                  </a:lnTo>
                  <a:lnTo>
                    <a:pt x="22" y="232"/>
                  </a:lnTo>
                  <a:lnTo>
                    <a:pt x="24" y="234"/>
                  </a:lnTo>
                  <a:lnTo>
                    <a:pt x="24" y="238"/>
                  </a:lnTo>
                  <a:lnTo>
                    <a:pt x="22" y="240"/>
                  </a:lnTo>
                  <a:lnTo>
                    <a:pt x="24" y="242"/>
                  </a:lnTo>
                  <a:lnTo>
                    <a:pt x="26" y="244"/>
                  </a:lnTo>
                  <a:lnTo>
                    <a:pt x="24" y="246"/>
                  </a:lnTo>
                  <a:lnTo>
                    <a:pt x="24" y="248"/>
                  </a:lnTo>
                  <a:lnTo>
                    <a:pt x="24" y="252"/>
                  </a:lnTo>
                  <a:lnTo>
                    <a:pt x="24" y="254"/>
                  </a:lnTo>
                  <a:lnTo>
                    <a:pt x="26" y="256"/>
                  </a:lnTo>
                  <a:lnTo>
                    <a:pt x="28" y="256"/>
                  </a:lnTo>
                  <a:lnTo>
                    <a:pt x="30" y="252"/>
                  </a:lnTo>
                  <a:lnTo>
                    <a:pt x="36" y="252"/>
                  </a:lnTo>
                  <a:lnTo>
                    <a:pt x="34" y="246"/>
                  </a:lnTo>
                  <a:lnTo>
                    <a:pt x="36" y="246"/>
                  </a:lnTo>
                  <a:lnTo>
                    <a:pt x="38" y="240"/>
                  </a:lnTo>
                  <a:lnTo>
                    <a:pt x="34" y="238"/>
                  </a:lnTo>
                  <a:lnTo>
                    <a:pt x="36" y="232"/>
                  </a:lnTo>
                  <a:lnTo>
                    <a:pt x="34" y="230"/>
                  </a:lnTo>
                  <a:lnTo>
                    <a:pt x="34" y="224"/>
                  </a:lnTo>
                  <a:lnTo>
                    <a:pt x="34" y="218"/>
                  </a:lnTo>
                  <a:lnTo>
                    <a:pt x="36" y="218"/>
                  </a:lnTo>
                  <a:lnTo>
                    <a:pt x="36" y="214"/>
                  </a:lnTo>
                  <a:lnTo>
                    <a:pt x="40" y="212"/>
                  </a:lnTo>
                  <a:lnTo>
                    <a:pt x="42" y="216"/>
                  </a:lnTo>
                  <a:lnTo>
                    <a:pt x="44" y="218"/>
                  </a:lnTo>
                  <a:lnTo>
                    <a:pt x="42" y="224"/>
                  </a:lnTo>
                  <a:lnTo>
                    <a:pt x="40" y="226"/>
                  </a:lnTo>
                  <a:lnTo>
                    <a:pt x="38" y="226"/>
                  </a:lnTo>
                  <a:lnTo>
                    <a:pt x="40" y="226"/>
                  </a:lnTo>
                  <a:lnTo>
                    <a:pt x="40" y="230"/>
                  </a:lnTo>
                  <a:lnTo>
                    <a:pt x="42" y="230"/>
                  </a:lnTo>
                  <a:lnTo>
                    <a:pt x="44" y="226"/>
                  </a:lnTo>
                  <a:lnTo>
                    <a:pt x="46" y="226"/>
                  </a:lnTo>
                  <a:lnTo>
                    <a:pt x="46" y="220"/>
                  </a:lnTo>
                  <a:lnTo>
                    <a:pt x="50" y="220"/>
                  </a:lnTo>
                  <a:lnTo>
                    <a:pt x="52" y="218"/>
                  </a:lnTo>
                  <a:lnTo>
                    <a:pt x="54" y="220"/>
                  </a:lnTo>
                  <a:lnTo>
                    <a:pt x="58" y="222"/>
                  </a:lnTo>
                  <a:lnTo>
                    <a:pt x="64" y="222"/>
                  </a:lnTo>
                  <a:lnTo>
                    <a:pt x="72" y="218"/>
                  </a:lnTo>
                  <a:lnTo>
                    <a:pt x="74" y="216"/>
                  </a:lnTo>
                  <a:lnTo>
                    <a:pt x="76" y="212"/>
                  </a:lnTo>
                  <a:lnTo>
                    <a:pt x="82" y="212"/>
                  </a:lnTo>
                  <a:lnTo>
                    <a:pt x="84" y="206"/>
                  </a:lnTo>
                  <a:lnTo>
                    <a:pt x="84" y="204"/>
                  </a:lnTo>
                  <a:lnTo>
                    <a:pt x="82" y="202"/>
                  </a:lnTo>
                  <a:lnTo>
                    <a:pt x="84" y="202"/>
                  </a:lnTo>
                  <a:lnTo>
                    <a:pt x="84" y="200"/>
                  </a:lnTo>
                  <a:lnTo>
                    <a:pt x="82" y="196"/>
                  </a:lnTo>
                  <a:lnTo>
                    <a:pt x="84" y="196"/>
                  </a:lnTo>
                  <a:lnTo>
                    <a:pt x="86" y="196"/>
                  </a:lnTo>
                  <a:lnTo>
                    <a:pt x="88" y="196"/>
                  </a:lnTo>
                  <a:lnTo>
                    <a:pt x="88" y="194"/>
                  </a:lnTo>
                  <a:lnTo>
                    <a:pt x="86" y="194"/>
                  </a:lnTo>
                  <a:lnTo>
                    <a:pt x="86" y="190"/>
                  </a:lnTo>
                  <a:lnTo>
                    <a:pt x="84" y="190"/>
                  </a:lnTo>
                  <a:lnTo>
                    <a:pt x="86" y="188"/>
                  </a:lnTo>
                  <a:lnTo>
                    <a:pt x="88" y="186"/>
                  </a:lnTo>
                  <a:lnTo>
                    <a:pt x="86" y="186"/>
                  </a:lnTo>
                  <a:lnTo>
                    <a:pt x="86" y="184"/>
                  </a:lnTo>
                  <a:lnTo>
                    <a:pt x="84" y="184"/>
                  </a:lnTo>
                  <a:lnTo>
                    <a:pt x="84" y="182"/>
                  </a:lnTo>
                  <a:lnTo>
                    <a:pt x="88" y="182"/>
                  </a:lnTo>
                  <a:lnTo>
                    <a:pt x="88" y="180"/>
                  </a:lnTo>
                  <a:lnTo>
                    <a:pt x="90" y="178"/>
                  </a:lnTo>
                  <a:lnTo>
                    <a:pt x="92" y="178"/>
                  </a:lnTo>
                  <a:lnTo>
                    <a:pt x="94" y="178"/>
                  </a:lnTo>
                  <a:lnTo>
                    <a:pt x="96" y="178"/>
                  </a:lnTo>
                  <a:lnTo>
                    <a:pt x="96" y="176"/>
                  </a:lnTo>
                  <a:lnTo>
                    <a:pt x="92" y="174"/>
                  </a:lnTo>
                  <a:lnTo>
                    <a:pt x="90" y="174"/>
                  </a:lnTo>
                  <a:lnTo>
                    <a:pt x="88" y="172"/>
                  </a:lnTo>
                  <a:lnTo>
                    <a:pt x="88" y="168"/>
                  </a:lnTo>
                  <a:lnTo>
                    <a:pt x="88" y="166"/>
                  </a:lnTo>
                  <a:lnTo>
                    <a:pt x="88" y="164"/>
                  </a:lnTo>
                  <a:lnTo>
                    <a:pt x="90" y="164"/>
                  </a:lnTo>
                  <a:lnTo>
                    <a:pt x="94" y="166"/>
                  </a:lnTo>
                  <a:lnTo>
                    <a:pt x="96" y="164"/>
                  </a:lnTo>
                  <a:lnTo>
                    <a:pt x="98" y="162"/>
                  </a:lnTo>
                  <a:lnTo>
                    <a:pt x="100" y="160"/>
                  </a:lnTo>
                  <a:lnTo>
                    <a:pt x="102" y="160"/>
                  </a:lnTo>
                  <a:lnTo>
                    <a:pt x="104" y="160"/>
                  </a:lnTo>
                  <a:lnTo>
                    <a:pt x="104" y="162"/>
                  </a:lnTo>
                  <a:lnTo>
                    <a:pt x="102" y="164"/>
                  </a:lnTo>
                  <a:lnTo>
                    <a:pt x="98" y="166"/>
                  </a:lnTo>
                  <a:lnTo>
                    <a:pt x="96" y="172"/>
                  </a:lnTo>
                  <a:lnTo>
                    <a:pt x="98" y="170"/>
                  </a:lnTo>
                  <a:lnTo>
                    <a:pt x="102" y="168"/>
                  </a:lnTo>
                  <a:lnTo>
                    <a:pt x="108" y="170"/>
                  </a:lnTo>
                  <a:lnTo>
                    <a:pt x="110" y="172"/>
                  </a:lnTo>
                  <a:lnTo>
                    <a:pt x="108" y="172"/>
                  </a:lnTo>
                  <a:lnTo>
                    <a:pt x="108" y="174"/>
                  </a:lnTo>
                  <a:lnTo>
                    <a:pt x="106" y="176"/>
                  </a:lnTo>
                  <a:lnTo>
                    <a:pt x="104" y="178"/>
                  </a:lnTo>
                  <a:lnTo>
                    <a:pt x="106" y="178"/>
                  </a:lnTo>
                  <a:lnTo>
                    <a:pt x="108" y="178"/>
                  </a:lnTo>
                  <a:lnTo>
                    <a:pt x="108" y="182"/>
                  </a:lnTo>
                  <a:lnTo>
                    <a:pt x="106" y="186"/>
                  </a:lnTo>
                  <a:lnTo>
                    <a:pt x="104" y="188"/>
                  </a:lnTo>
                  <a:lnTo>
                    <a:pt x="102" y="190"/>
                  </a:lnTo>
                  <a:lnTo>
                    <a:pt x="102" y="192"/>
                  </a:lnTo>
                  <a:lnTo>
                    <a:pt x="104" y="192"/>
                  </a:lnTo>
                  <a:lnTo>
                    <a:pt x="106" y="192"/>
                  </a:lnTo>
                  <a:lnTo>
                    <a:pt x="108" y="192"/>
                  </a:lnTo>
                  <a:lnTo>
                    <a:pt x="108" y="194"/>
                  </a:lnTo>
                  <a:lnTo>
                    <a:pt x="110" y="194"/>
                  </a:lnTo>
                  <a:lnTo>
                    <a:pt x="110" y="196"/>
                  </a:lnTo>
                  <a:lnTo>
                    <a:pt x="112" y="194"/>
                  </a:lnTo>
                  <a:lnTo>
                    <a:pt x="112" y="192"/>
                  </a:lnTo>
                  <a:lnTo>
                    <a:pt x="112" y="190"/>
                  </a:lnTo>
                  <a:lnTo>
                    <a:pt x="112" y="188"/>
                  </a:lnTo>
                  <a:lnTo>
                    <a:pt x="114" y="188"/>
                  </a:lnTo>
                  <a:lnTo>
                    <a:pt x="114" y="186"/>
                  </a:lnTo>
                  <a:lnTo>
                    <a:pt x="112" y="184"/>
                  </a:lnTo>
                  <a:lnTo>
                    <a:pt x="112" y="182"/>
                  </a:lnTo>
                  <a:lnTo>
                    <a:pt x="116" y="180"/>
                  </a:lnTo>
                  <a:lnTo>
                    <a:pt x="114" y="176"/>
                  </a:lnTo>
                  <a:lnTo>
                    <a:pt x="112" y="176"/>
                  </a:lnTo>
                  <a:lnTo>
                    <a:pt x="114" y="172"/>
                  </a:lnTo>
                  <a:lnTo>
                    <a:pt x="114" y="166"/>
                  </a:lnTo>
                  <a:lnTo>
                    <a:pt x="118" y="166"/>
                  </a:lnTo>
                  <a:lnTo>
                    <a:pt x="120" y="164"/>
                  </a:lnTo>
                  <a:lnTo>
                    <a:pt x="122" y="168"/>
                  </a:lnTo>
                  <a:lnTo>
                    <a:pt x="126" y="168"/>
                  </a:lnTo>
                  <a:lnTo>
                    <a:pt x="130" y="166"/>
                  </a:lnTo>
                  <a:lnTo>
                    <a:pt x="134" y="164"/>
                  </a:lnTo>
                  <a:lnTo>
                    <a:pt x="140" y="160"/>
                  </a:lnTo>
                  <a:lnTo>
                    <a:pt x="142" y="156"/>
                  </a:lnTo>
                  <a:lnTo>
                    <a:pt x="142" y="154"/>
                  </a:lnTo>
                  <a:lnTo>
                    <a:pt x="144" y="154"/>
                  </a:lnTo>
                  <a:lnTo>
                    <a:pt x="144" y="152"/>
                  </a:lnTo>
                  <a:lnTo>
                    <a:pt x="146" y="152"/>
                  </a:lnTo>
                  <a:lnTo>
                    <a:pt x="146" y="150"/>
                  </a:lnTo>
                  <a:lnTo>
                    <a:pt x="146" y="148"/>
                  </a:lnTo>
                  <a:lnTo>
                    <a:pt x="144" y="148"/>
                  </a:lnTo>
                  <a:lnTo>
                    <a:pt x="146" y="144"/>
                  </a:lnTo>
                  <a:lnTo>
                    <a:pt x="144" y="146"/>
                  </a:lnTo>
                  <a:lnTo>
                    <a:pt x="144" y="144"/>
                  </a:lnTo>
                  <a:lnTo>
                    <a:pt x="144" y="142"/>
                  </a:lnTo>
                  <a:lnTo>
                    <a:pt x="142" y="142"/>
                  </a:lnTo>
                  <a:lnTo>
                    <a:pt x="138" y="142"/>
                  </a:lnTo>
                  <a:lnTo>
                    <a:pt x="136" y="142"/>
                  </a:lnTo>
                  <a:lnTo>
                    <a:pt x="134" y="144"/>
                  </a:lnTo>
                  <a:lnTo>
                    <a:pt x="132" y="148"/>
                  </a:lnTo>
                  <a:lnTo>
                    <a:pt x="126" y="146"/>
                  </a:lnTo>
                  <a:lnTo>
                    <a:pt x="124" y="144"/>
                  </a:lnTo>
                  <a:lnTo>
                    <a:pt x="130" y="146"/>
                  </a:lnTo>
                  <a:lnTo>
                    <a:pt x="134" y="142"/>
                  </a:lnTo>
                  <a:lnTo>
                    <a:pt x="136" y="140"/>
                  </a:lnTo>
                  <a:lnTo>
                    <a:pt x="142" y="140"/>
                  </a:lnTo>
                  <a:lnTo>
                    <a:pt x="144" y="136"/>
                  </a:lnTo>
                  <a:lnTo>
                    <a:pt x="144" y="134"/>
                  </a:lnTo>
                  <a:lnTo>
                    <a:pt x="146" y="132"/>
                  </a:lnTo>
                  <a:lnTo>
                    <a:pt x="144" y="130"/>
                  </a:lnTo>
                  <a:lnTo>
                    <a:pt x="144" y="128"/>
                  </a:lnTo>
                  <a:lnTo>
                    <a:pt x="144" y="126"/>
                  </a:lnTo>
                  <a:lnTo>
                    <a:pt x="142" y="126"/>
                  </a:lnTo>
                  <a:lnTo>
                    <a:pt x="144" y="124"/>
                  </a:lnTo>
                  <a:lnTo>
                    <a:pt x="146" y="124"/>
                  </a:lnTo>
                  <a:lnTo>
                    <a:pt x="148" y="124"/>
                  </a:lnTo>
                  <a:lnTo>
                    <a:pt x="150" y="124"/>
                  </a:lnTo>
                  <a:lnTo>
                    <a:pt x="152" y="122"/>
                  </a:lnTo>
                  <a:lnTo>
                    <a:pt x="152" y="120"/>
                  </a:lnTo>
                  <a:lnTo>
                    <a:pt x="154" y="120"/>
                  </a:lnTo>
                  <a:lnTo>
                    <a:pt x="156" y="118"/>
                  </a:lnTo>
                  <a:lnTo>
                    <a:pt x="160" y="116"/>
                  </a:lnTo>
                  <a:lnTo>
                    <a:pt x="162" y="116"/>
                  </a:lnTo>
                  <a:lnTo>
                    <a:pt x="164" y="116"/>
                  </a:lnTo>
                  <a:lnTo>
                    <a:pt x="166" y="116"/>
                  </a:lnTo>
                  <a:lnTo>
                    <a:pt x="170" y="120"/>
                  </a:lnTo>
                  <a:lnTo>
                    <a:pt x="172" y="116"/>
                  </a:lnTo>
                  <a:lnTo>
                    <a:pt x="174" y="112"/>
                  </a:lnTo>
                  <a:lnTo>
                    <a:pt x="176" y="112"/>
                  </a:lnTo>
                  <a:lnTo>
                    <a:pt x="180" y="114"/>
                  </a:lnTo>
                  <a:lnTo>
                    <a:pt x="184" y="112"/>
                  </a:lnTo>
                  <a:lnTo>
                    <a:pt x="184" y="116"/>
                  </a:lnTo>
                  <a:lnTo>
                    <a:pt x="176" y="120"/>
                  </a:lnTo>
                  <a:lnTo>
                    <a:pt x="172" y="124"/>
                  </a:lnTo>
                  <a:lnTo>
                    <a:pt x="172" y="126"/>
                  </a:lnTo>
                  <a:lnTo>
                    <a:pt x="172" y="128"/>
                  </a:lnTo>
                  <a:lnTo>
                    <a:pt x="172" y="130"/>
                  </a:lnTo>
                  <a:lnTo>
                    <a:pt x="170" y="130"/>
                  </a:lnTo>
                  <a:lnTo>
                    <a:pt x="170" y="132"/>
                  </a:lnTo>
                  <a:lnTo>
                    <a:pt x="170" y="134"/>
                  </a:lnTo>
                  <a:lnTo>
                    <a:pt x="172" y="134"/>
                  </a:lnTo>
                  <a:lnTo>
                    <a:pt x="172" y="136"/>
                  </a:lnTo>
                  <a:lnTo>
                    <a:pt x="172" y="140"/>
                  </a:lnTo>
                  <a:lnTo>
                    <a:pt x="172" y="142"/>
                  </a:lnTo>
                  <a:lnTo>
                    <a:pt x="168" y="146"/>
                  </a:lnTo>
                  <a:lnTo>
                    <a:pt x="168" y="148"/>
                  </a:lnTo>
                  <a:lnTo>
                    <a:pt x="168" y="152"/>
                  </a:lnTo>
                  <a:lnTo>
                    <a:pt x="168" y="150"/>
                  </a:lnTo>
                  <a:lnTo>
                    <a:pt x="170" y="150"/>
                  </a:lnTo>
                  <a:lnTo>
                    <a:pt x="170" y="148"/>
                  </a:lnTo>
                  <a:lnTo>
                    <a:pt x="170" y="146"/>
                  </a:lnTo>
                  <a:lnTo>
                    <a:pt x="172" y="146"/>
                  </a:lnTo>
                  <a:lnTo>
                    <a:pt x="172" y="144"/>
                  </a:lnTo>
                  <a:lnTo>
                    <a:pt x="174" y="144"/>
                  </a:lnTo>
                  <a:lnTo>
                    <a:pt x="174" y="142"/>
                  </a:lnTo>
                  <a:lnTo>
                    <a:pt x="176" y="142"/>
                  </a:lnTo>
                  <a:lnTo>
                    <a:pt x="178" y="142"/>
                  </a:lnTo>
                  <a:lnTo>
                    <a:pt x="178" y="136"/>
                  </a:lnTo>
                  <a:lnTo>
                    <a:pt x="182" y="134"/>
                  </a:lnTo>
                  <a:lnTo>
                    <a:pt x="184" y="132"/>
                  </a:lnTo>
                  <a:lnTo>
                    <a:pt x="184" y="134"/>
                  </a:lnTo>
                  <a:lnTo>
                    <a:pt x="186" y="134"/>
                  </a:lnTo>
                  <a:lnTo>
                    <a:pt x="188" y="134"/>
                  </a:lnTo>
                  <a:lnTo>
                    <a:pt x="188" y="132"/>
                  </a:lnTo>
                  <a:lnTo>
                    <a:pt x="188" y="130"/>
                  </a:lnTo>
                  <a:lnTo>
                    <a:pt x="188" y="128"/>
                  </a:lnTo>
                  <a:lnTo>
                    <a:pt x="188" y="126"/>
                  </a:lnTo>
                  <a:lnTo>
                    <a:pt x="192" y="126"/>
                  </a:lnTo>
                  <a:lnTo>
                    <a:pt x="188" y="122"/>
                  </a:lnTo>
                  <a:lnTo>
                    <a:pt x="192" y="118"/>
                  </a:lnTo>
                  <a:lnTo>
                    <a:pt x="192" y="114"/>
                  </a:lnTo>
                  <a:lnTo>
                    <a:pt x="194" y="112"/>
                  </a:lnTo>
                  <a:lnTo>
                    <a:pt x="194" y="110"/>
                  </a:lnTo>
                  <a:lnTo>
                    <a:pt x="190" y="106"/>
                  </a:lnTo>
                  <a:lnTo>
                    <a:pt x="188" y="102"/>
                  </a:lnTo>
                  <a:lnTo>
                    <a:pt x="192" y="100"/>
                  </a:lnTo>
                  <a:lnTo>
                    <a:pt x="194" y="100"/>
                  </a:lnTo>
                  <a:lnTo>
                    <a:pt x="196" y="100"/>
                  </a:lnTo>
                  <a:lnTo>
                    <a:pt x="196" y="104"/>
                  </a:lnTo>
                  <a:lnTo>
                    <a:pt x="198" y="104"/>
                  </a:lnTo>
                  <a:lnTo>
                    <a:pt x="200" y="102"/>
                  </a:lnTo>
                  <a:lnTo>
                    <a:pt x="198" y="98"/>
                  </a:lnTo>
                  <a:lnTo>
                    <a:pt x="194" y="96"/>
                  </a:lnTo>
                  <a:lnTo>
                    <a:pt x="196" y="92"/>
                  </a:lnTo>
                  <a:lnTo>
                    <a:pt x="200" y="96"/>
                  </a:lnTo>
                  <a:close/>
                  <a:moveTo>
                    <a:pt x="78" y="222"/>
                  </a:moveTo>
                  <a:lnTo>
                    <a:pt x="76" y="222"/>
                  </a:lnTo>
                  <a:lnTo>
                    <a:pt x="74" y="222"/>
                  </a:lnTo>
                  <a:lnTo>
                    <a:pt x="72" y="224"/>
                  </a:lnTo>
                  <a:lnTo>
                    <a:pt x="72" y="226"/>
                  </a:lnTo>
                  <a:lnTo>
                    <a:pt x="70" y="228"/>
                  </a:lnTo>
                  <a:lnTo>
                    <a:pt x="70" y="230"/>
                  </a:lnTo>
                  <a:lnTo>
                    <a:pt x="70" y="232"/>
                  </a:lnTo>
                  <a:lnTo>
                    <a:pt x="72" y="232"/>
                  </a:lnTo>
                  <a:lnTo>
                    <a:pt x="74" y="230"/>
                  </a:lnTo>
                  <a:lnTo>
                    <a:pt x="74" y="228"/>
                  </a:lnTo>
                  <a:lnTo>
                    <a:pt x="76" y="228"/>
                  </a:lnTo>
                  <a:lnTo>
                    <a:pt x="78" y="228"/>
                  </a:lnTo>
                  <a:lnTo>
                    <a:pt x="80" y="228"/>
                  </a:lnTo>
                  <a:lnTo>
                    <a:pt x="80" y="226"/>
                  </a:lnTo>
                  <a:lnTo>
                    <a:pt x="78" y="224"/>
                  </a:lnTo>
                  <a:lnTo>
                    <a:pt x="78" y="222"/>
                  </a:lnTo>
                  <a:close/>
                  <a:moveTo>
                    <a:pt x="68" y="246"/>
                  </a:moveTo>
                  <a:lnTo>
                    <a:pt x="68" y="246"/>
                  </a:lnTo>
                  <a:lnTo>
                    <a:pt x="66" y="248"/>
                  </a:lnTo>
                  <a:lnTo>
                    <a:pt x="66" y="250"/>
                  </a:lnTo>
                  <a:lnTo>
                    <a:pt x="66" y="252"/>
                  </a:lnTo>
                  <a:lnTo>
                    <a:pt x="64" y="252"/>
                  </a:lnTo>
                  <a:lnTo>
                    <a:pt x="64" y="254"/>
                  </a:lnTo>
                  <a:lnTo>
                    <a:pt x="64" y="256"/>
                  </a:lnTo>
                  <a:lnTo>
                    <a:pt x="64" y="258"/>
                  </a:lnTo>
                  <a:lnTo>
                    <a:pt x="66" y="258"/>
                  </a:lnTo>
                  <a:lnTo>
                    <a:pt x="68" y="258"/>
                  </a:lnTo>
                  <a:lnTo>
                    <a:pt x="70" y="258"/>
                  </a:lnTo>
                  <a:lnTo>
                    <a:pt x="70" y="256"/>
                  </a:lnTo>
                  <a:lnTo>
                    <a:pt x="70" y="254"/>
                  </a:lnTo>
                  <a:lnTo>
                    <a:pt x="68" y="252"/>
                  </a:lnTo>
                  <a:lnTo>
                    <a:pt x="72" y="252"/>
                  </a:lnTo>
                  <a:lnTo>
                    <a:pt x="76" y="248"/>
                  </a:lnTo>
                  <a:lnTo>
                    <a:pt x="74" y="246"/>
                  </a:lnTo>
                  <a:lnTo>
                    <a:pt x="72" y="244"/>
                  </a:lnTo>
                  <a:lnTo>
                    <a:pt x="70" y="242"/>
                  </a:lnTo>
                  <a:lnTo>
                    <a:pt x="68" y="246"/>
                  </a:lnTo>
                  <a:close/>
                  <a:moveTo>
                    <a:pt x="52" y="280"/>
                  </a:moveTo>
                  <a:lnTo>
                    <a:pt x="54" y="278"/>
                  </a:lnTo>
                  <a:lnTo>
                    <a:pt x="56" y="278"/>
                  </a:lnTo>
                  <a:lnTo>
                    <a:pt x="58" y="274"/>
                  </a:lnTo>
                  <a:lnTo>
                    <a:pt x="62" y="274"/>
                  </a:lnTo>
                  <a:lnTo>
                    <a:pt x="60" y="268"/>
                  </a:lnTo>
                  <a:lnTo>
                    <a:pt x="58" y="270"/>
                  </a:lnTo>
                  <a:lnTo>
                    <a:pt x="54" y="272"/>
                  </a:lnTo>
                  <a:lnTo>
                    <a:pt x="52" y="274"/>
                  </a:lnTo>
                  <a:lnTo>
                    <a:pt x="52" y="276"/>
                  </a:lnTo>
                  <a:lnTo>
                    <a:pt x="52" y="278"/>
                  </a:lnTo>
                  <a:lnTo>
                    <a:pt x="52" y="280"/>
                  </a:lnTo>
                  <a:close/>
                  <a:moveTo>
                    <a:pt x="56" y="306"/>
                  </a:moveTo>
                  <a:lnTo>
                    <a:pt x="56" y="304"/>
                  </a:lnTo>
                  <a:lnTo>
                    <a:pt x="56" y="300"/>
                  </a:lnTo>
                  <a:lnTo>
                    <a:pt x="52" y="298"/>
                  </a:lnTo>
                  <a:lnTo>
                    <a:pt x="56" y="296"/>
                  </a:lnTo>
                  <a:lnTo>
                    <a:pt x="54" y="292"/>
                  </a:lnTo>
                  <a:lnTo>
                    <a:pt x="58" y="292"/>
                  </a:lnTo>
                  <a:lnTo>
                    <a:pt x="58" y="288"/>
                  </a:lnTo>
                  <a:lnTo>
                    <a:pt x="54" y="288"/>
                  </a:lnTo>
                  <a:lnTo>
                    <a:pt x="52" y="282"/>
                  </a:lnTo>
                  <a:lnTo>
                    <a:pt x="48" y="282"/>
                  </a:lnTo>
                  <a:lnTo>
                    <a:pt x="46" y="286"/>
                  </a:lnTo>
                  <a:lnTo>
                    <a:pt x="44" y="286"/>
                  </a:lnTo>
                  <a:lnTo>
                    <a:pt x="42" y="288"/>
                  </a:lnTo>
                  <a:lnTo>
                    <a:pt x="40" y="288"/>
                  </a:lnTo>
                  <a:lnTo>
                    <a:pt x="38" y="286"/>
                  </a:lnTo>
                  <a:lnTo>
                    <a:pt x="36" y="286"/>
                  </a:lnTo>
                  <a:lnTo>
                    <a:pt x="34" y="288"/>
                  </a:lnTo>
                  <a:lnTo>
                    <a:pt x="32" y="288"/>
                  </a:lnTo>
                  <a:lnTo>
                    <a:pt x="32" y="290"/>
                  </a:lnTo>
                  <a:lnTo>
                    <a:pt x="34" y="290"/>
                  </a:lnTo>
                  <a:lnTo>
                    <a:pt x="34" y="292"/>
                  </a:lnTo>
                  <a:lnTo>
                    <a:pt x="32" y="294"/>
                  </a:lnTo>
                  <a:lnTo>
                    <a:pt x="32" y="296"/>
                  </a:lnTo>
                  <a:lnTo>
                    <a:pt x="34" y="302"/>
                  </a:lnTo>
                  <a:lnTo>
                    <a:pt x="38" y="306"/>
                  </a:lnTo>
                  <a:lnTo>
                    <a:pt x="38" y="308"/>
                  </a:lnTo>
                  <a:lnTo>
                    <a:pt x="36" y="308"/>
                  </a:lnTo>
                  <a:lnTo>
                    <a:pt x="38" y="310"/>
                  </a:lnTo>
                  <a:lnTo>
                    <a:pt x="40" y="312"/>
                  </a:lnTo>
                  <a:lnTo>
                    <a:pt x="44" y="312"/>
                  </a:lnTo>
                  <a:lnTo>
                    <a:pt x="46" y="312"/>
                  </a:lnTo>
                  <a:lnTo>
                    <a:pt x="46" y="314"/>
                  </a:lnTo>
                  <a:lnTo>
                    <a:pt x="48" y="314"/>
                  </a:lnTo>
                  <a:lnTo>
                    <a:pt x="48" y="316"/>
                  </a:lnTo>
                  <a:lnTo>
                    <a:pt x="48" y="318"/>
                  </a:lnTo>
                  <a:lnTo>
                    <a:pt x="50" y="318"/>
                  </a:lnTo>
                  <a:lnTo>
                    <a:pt x="50" y="316"/>
                  </a:lnTo>
                  <a:lnTo>
                    <a:pt x="52" y="316"/>
                  </a:lnTo>
                  <a:lnTo>
                    <a:pt x="52" y="314"/>
                  </a:lnTo>
                  <a:lnTo>
                    <a:pt x="52" y="312"/>
                  </a:lnTo>
                  <a:lnTo>
                    <a:pt x="52" y="310"/>
                  </a:lnTo>
                  <a:lnTo>
                    <a:pt x="52" y="308"/>
                  </a:lnTo>
                  <a:lnTo>
                    <a:pt x="56" y="306"/>
                  </a:lnTo>
                  <a:close/>
                  <a:moveTo>
                    <a:pt x="68" y="334"/>
                  </a:moveTo>
                  <a:lnTo>
                    <a:pt x="68" y="334"/>
                  </a:lnTo>
                  <a:lnTo>
                    <a:pt x="70" y="334"/>
                  </a:lnTo>
                  <a:lnTo>
                    <a:pt x="72" y="334"/>
                  </a:lnTo>
                  <a:lnTo>
                    <a:pt x="70" y="330"/>
                  </a:lnTo>
                  <a:lnTo>
                    <a:pt x="72" y="328"/>
                  </a:lnTo>
                  <a:lnTo>
                    <a:pt x="72" y="326"/>
                  </a:lnTo>
                  <a:lnTo>
                    <a:pt x="70" y="326"/>
                  </a:lnTo>
                  <a:lnTo>
                    <a:pt x="68" y="326"/>
                  </a:lnTo>
                  <a:lnTo>
                    <a:pt x="68" y="324"/>
                  </a:lnTo>
                  <a:lnTo>
                    <a:pt x="66" y="324"/>
                  </a:lnTo>
                  <a:lnTo>
                    <a:pt x="64" y="324"/>
                  </a:lnTo>
                  <a:lnTo>
                    <a:pt x="64" y="326"/>
                  </a:lnTo>
                  <a:lnTo>
                    <a:pt x="64" y="324"/>
                  </a:lnTo>
                  <a:lnTo>
                    <a:pt x="64" y="322"/>
                  </a:lnTo>
                  <a:lnTo>
                    <a:pt x="60" y="320"/>
                  </a:lnTo>
                  <a:lnTo>
                    <a:pt x="68" y="320"/>
                  </a:lnTo>
                  <a:lnTo>
                    <a:pt x="70" y="316"/>
                  </a:lnTo>
                  <a:lnTo>
                    <a:pt x="68" y="316"/>
                  </a:lnTo>
                  <a:lnTo>
                    <a:pt x="66" y="316"/>
                  </a:lnTo>
                  <a:lnTo>
                    <a:pt x="68" y="316"/>
                  </a:lnTo>
                  <a:lnTo>
                    <a:pt x="68" y="314"/>
                  </a:lnTo>
                  <a:lnTo>
                    <a:pt x="74" y="314"/>
                  </a:lnTo>
                  <a:lnTo>
                    <a:pt x="72" y="312"/>
                  </a:lnTo>
                  <a:lnTo>
                    <a:pt x="68" y="310"/>
                  </a:lnTo>
                  <a:lnTo>
                    <a:pt x="62" y="306"/>
                  </a:lnTo>
                  <a:lnTo>
                    <a:pt x="60" y="308"/>
                  </a:lnTo>
                  <a:lnTo>
                    <a:pt x="58" y="310"/>
                  </a:lnTo>
                  <a:lnTo>
                    <a:pt x="58" y="316"/>
                  </a:lnTo>
                  <a:lnTo>
                    <a:pt x="56" y="324"/>
                  </a:lnTo>
                  <a:lnTo>
                    <a:pt x="60" y="326"/>
                  </a:lnTo>
                  <a:lnTo>
                    <a:pt x="60" y="330"/>
                  </a:lnTo>
                  <a:lnTo>
                    <a:pt x="62" y="332"/>
                  </a:lnTo>
                  <a:lnTo>
                    <a:pt x="62" y="328"/>
                  </a:lnTo>
                  <a:lnTo>
                    <a:pt x="68" y="330"/>
                  </a:lnTo>
                  <a:lnTo>
                    <a:pt x="68" y="332"/>
                  </a:lnTo>
                  <a:lnTo>
                    <a:pt x="68" y="334"/>
                  </a:lnTo>
                  <a:close/>
                  <a:moveTo>
                    <a:pt x="72" y="352"/>
                  </a:moveTo>
                  <a:lnTo>
                    <a:pt x="74" y="352"/>
                  </a:lnTo>
                  <a:lnTo>
                    <a:pt x="74" y="354"/>
                  </a:lnTo>
                  <a:lnTo>
                    <a:pt x="76" y="354"/>
                  </a:lnTo>
                  <a:lnTo>
                    <a:pt x="78" y="354"/>
                  </a:lnTo>
                  <a:lnTo>
                    <a:pt x="80" y="354"/>
                  </a:lnTo>
                  <a:lnTo>
                    <a:pt x="80" y="352"/>
                  </a:lnTo>
                  <a:lnTo>
                    <a:pt x="82" y="352"/>
                  </a:lnTo>
                  <a:lnTo>
                    <a:pt x="86" y="350"/>
                  </a:lnTo>
                  <a:lnTo>
                    <a:pt x="80" y="346"/>
                  </a:lnTo>
                  <a:lnTo>
                    <a:pt x="76" y="344"/>
                  </a:lnTo>
                  <a:lnTo>
                    <a:pt x="72" y="344"/>
                  </a:lnTo>
                  <a:lnTo>
                    <a:pt x="74" y="348"/>
                  </a:lnTo>
                  <a:lnTo>
                    <a:pt x="72" y="352"/>
                  </a:lnTo>
                  <a:close/>
                  <a:moveTo>
                    <a:pt x="82" y="320"/>
                  </a:moveTo>
                  <a:lnTo>
                    <a:pt x="82" y="316"/>
                  </a:lnTo>
                  <a:lnTo>
                    <a:pt x="80" y="320"/>
                  </a:lnTo>
                  <a:lnTo>
                    <a:pt x="80" y="326"/>
                  </a:lnTo>
                  <a:lnTo>
                    <a:pt x="78" y="324"/>
                  </a:lnTo>
                  <a:lnTo>
                    <a:pt x="76" y="324"/>
                  </a:lnTo>
                  <a:lnTo>
                    <a:pt x="74" y="324"/>
                  </a:lnTo>
                  <a:lnTo>
                    <a:pt x="72" y="324"/>
                  </a:lnTo>
                  <a:lnTo>
                    <a:pt x="72" y="326"/>
                  </a:lnTo>
                  <a:lnTo>
                    <a:pt x="74" y="326"/>
                  </a:lnTo>
                  <a:lnTo>
                    <a:pt x="74" y="328"/>
                  </a:lnTo>
                  <a:lnTo>
                    <a:pt x="78" y="328"/>
                  </a:lnTo>
                  <a:lnTo>
                    <a:pt x="82" y="328"/>
                  </a:lnTo>
                  <a:lnTo>
                    <a:pt x="86" y="330"/>
                  </a:lnTo>
                  <a:lnTo>
                    <a:pt x="86" y="326"/>
                  </a:lnTo>
                  <a:lnTo>
                    <a:pt x="86" y="322"/>
                  </a:lnTo>
                  <a:lnTo>
                    <a:pt x="82" y="320"/>
                  </a:lnTo>
                  <a:close/>
                  <a:moveTo>
                    <a:pt x="174" y="362"/>
                  </a:moveTo>
                  <a:lnTo>
                    <a:pt x="176" y="362"/>
                  </a:lnTo>
                  <a:lnTo>
                    <a:pt x="178" y="362"/>
                  </a:lnTo>
                  <a:lnTo>
                    <a:pt x="176" y="362"/>
                  </a:lnTo>
                  <a:lnTo>
                    <a:pt x="176" y="360"/>
                  </a:lnTo>
                  <a:lnTo>
                    <a:pt x="174" y="360"/>
                  </a:lnTo>
                  <a:lnTo>
                    <a:pt x="172" y="358"/>
                  </a:lnTo>
                  <a:lnTo>
                    <a:pt x="170" y="356"/>
                  </a:lnTo>
                  <a:lnTo>
                    <a:pt x="168" y="354"/>
                  </a:lnTo>
                  <a:lnTo>
                    <a:pt x="166" y="356"/>
                  </a:lnTo>
                  <a:lnTo>
                    <a:pt x="170" y="358"/>
                  </a:lnTo>
                  <a:lnTo>
                    <a:pt x="172" y="360"/>
                  </a:lnTo>
                  <a:lnTo>
                    <a:pt x="170" y="360"/>
                  </a:lnTo>
                  <a:lnTo>
                    <a:pt x="168" y="364"/>
                  </a:lnTo>
                  <a:lnTo>
                    <a:pt x="164" y="364"/>
                  </a:lnTo>
                  <a:lnTo>
                    <a:pt x="160" y="364"/>
                  </a:lnTo>
                  <a:lnTo>
                    <a:pt x="156" y="364"/>
                  </a:lnTo>
                  <a:lnTo>
                    <a:pt x="156" y="366"/>
                  </a:lnTo>
                  <a:lnTo>
                    <a:pt x="154" y="366"/>
                  </a:lnTo>
                  <a:lnTo>
                    <a:pt x="152" y="366"/>
                  </a:lnTo>
                  <a:lnTo>
                    <a:pt x="152" y="364"/>
                  </a:lnTo>
                  <a:lnTo>
                    <a:pt x="150" y="364"/>
                  </a:lnTo>
                  <a:lnTo>
                    <a:pt x="150" y="362"/>
                  </a:lnTo>
                  <a:lnTo>
                    <a:pt x="150" y="360"/>
                  </a:lnTo>
                  <a:lnTo>
                    <a:pt x="148" y="360"/>
                  </a:lnTo>
                  <a:lnTo>
                    <a:pt x="146" y="360"/>
                  </a:lnTo>
                  <a:lnTo>
                    <a:pt x="146" y="358"/>
                  </a:lnTo>
                  <a:lnTo>
                    <a:pt x="146" y="356"/>
                  </a:lnTo>
                  <a:lnTo>
                    <a:pt x="146" y="354"/>
                  </a:lnTo>
                  <a:lnTo>
                    <a:pt x="144" y="354"/>
                  </a:lnTo>
                  <a:lnTo>
                    <a:pt x="142" y="354"/>
                  </a:lnTo>
                  <a:lnTo>
                    <a:pt x="140" y="354"/>
                  </a:lnTo>
                  <a:lnTo>
                    <a:pt x="138" y="352"/>
                  </a:lnTo>
                  <a:lnTo>
                    <a:pt x="136" y="350"/>
                  </a:lnTo>
                  <a:lnTo>
                    <a:pt x="130" y="348"/>
                  </a:lnTo>
                  <a:lnTo>
                    <a:pt x="124" y="344"/>
                  </a:lnTo>
                  <a:lnTo>
                    <a:pt x="120" y="342"/>
                  </a:lnTo>
                  <a:lnTo>
                    <a:pt x="120" y="340"/>
                  </a:lnTo>
                  <a:lnTo>
                    <a:pt x="112" y="338"/>
                  </a:lnTo>
                  <a:lnTo>
                    <a:pt x="110" y="338"/>
                  </a:lnTo>
                  <a:lnTo>
                    <a:pt x="110" y="336"/>
                  </a:lnTo>
                  <a:lnTo>
                    <a:pt x="110" y="334"/>
                  </a:lnTo>
                  <a:lnTo>
                    <a:pt x="108" y="334"/>
                  </a:lnTo>
                  <a:lnTo>
                    <a:pt x="108" y="336"/>
                  </a:lnTo>
                  <a:lnTo>
                    <a:pt x="108" y="340"/>
                  </a:lnTo>
                  <a:lnTo>
                    <a:pt x="110" y="342"/>
                  </a:lnTo>
                  <a:lnTo>
                    <a:pt x="108" y="344"/>
                  </a:lnTo>
                  <a:lnTo>
                    <a:pt x="108" y="346"/>
                  </a:lnTo>
                  <a:lnTo>
                    <a:pt x="110" y="350"/>
                  </a:lnTo>
                  <a:lnTo>
                    <a:pt x="112" y="350"/>
                  </a:lnTo>
                  <a:lnTo>
                    <a:pt x="114" y="350"/>
                  </a:lnTo>
                  <a:lnTo>
                    <a:pt x="116" y="350"/>
                  </a:lnTo>
                  <a:lnTo>
                    <a:pt x="118" y="350"/>
                  </a:lnTo>
                  <a:lnTo>
                    <a:pt x="118" y="352"/>
                  </a:lnTo>
                  <a:lnTo>
                    <a:pt x="118" y="354"/>
                  </a:lnTo>
                  <a:lnTo>
                    <a:pt x="118" y="356"/>
                  </a:lnTo>
                  <a:lnTo>
                    <a:pt x="120" y="358"/>
                  </a:lnTo>
                  <a:lnTo>
                    <a:pt x="122" y="358"/>
                  </a:lnTo>
                  <a:lnTo>
                    <a:pt x="122" y="360"/>
                  </a:lnTo>
                  <a:lnTo>
                    <a:pt x="122" y="362"/>
                  </a:lnTo>
                  <a:lnTo>
                    <a:pt x="120" y="362"/>
                  </a:lnTo>
                  <a:lnTo>
                    <a:pt x="120" y="364"/>
                  </a:lnTo>
                  <a:lnTo>
                    <a:pt x="122" y="364"/>
                  </a:lnTo>
                  <a:lnTo>
                    <a:pt x="124" y="364"/>
                  </a:lnTo>
                  <a:lnTo>
                    <a:pt x="130" y="370"/>
                  </a:lnTo>
                  <a:lnTo>
                    <a:pt x="136" y="370"/>
                  </a:lnTo>
                  <a:lnTo>
                    <a:pt x="138" y="370"/>
                  </a:lnTo>
                  <a:lnTo>
                    <a:pt x="138" y="368"/>
                  </a:lnTo>
                  <a:lnTo>
                    <a:pt x="136" y="368"/>
                  </a:lnTo>
                  <a:lnTo>
                    <a:pt x="134" y="366"/>
                  </a:lnTo>
                  <a:lnTo>
                    <a:pt x="132" y="366"/>
                  </a:lnTo>
                  <a:lnTo>
                    <a:pt x="132" y="364"/>
                  </a:lnTo>
                  <a:lnTo>
                    <a:pt x="138" y="364"/>
                  </a:lnTo>
                  <a:lnTo>
                    <a:pt x="146" y="368"/>
                  </a:lnTo>
                  <a:lnTo>
                    <a:pt x="148" y="372"/>
                  </a:lnTo>
                  <a:lnTo>
                    <a:pt x="154" y="376"/>
                  </a:lnTo>
                  <a:lnTo>
                    <a:pt x="160" y="378"/>
                  </a:lnTo>
                  <a:lnTo>
                    <a:pt x="168" y="382"/>
                  </a:lnTo>
                  <a:lnTo>
                    <a:pt x="166" y="380"/>
                  </a:lnTo>
                  <a:lnTo>
                    <a:pt x="170" y="380"/>
                  </a:lnTo>
                  <a:lnTo>
                    <a:pt x="170" y="378"/>
                  </a:lnTo>
                  <a:lnTo>
                    <a:pt x="170" y="376"/>
                  </a:lnTo>
                  <a:lnTo>
                    <a:pt x="168" y="376"/>
                  </a:lnTo>
                  <a:lnTo>
                    <a:pt x="166" y="376"/>
                  </a:lnTo>
                  <a:lnTo>
                    <a:pt x="164" y="374"/>
                  </a:lnTo>
                  <a:lnTo>
                    <a:pt x="162" y="374"/>
                  </a:lnTo>
                  <a:lnTo>
                    <a:pt x="160" y="374"/>
                  </a:lnTo>
                  <a:lnTo>
                    <a:pt x="158" y="374"/>
                  </a:lnTo>
                  <a:lnTo>
                    <a:pt x="158" y="372"/>
                  </a:lnTo>
                  <a:lnTo>
                    <a:pt x="156" y="370"/>
                  </a:lnTo>
                  <a:lnTo>
                    <a:pt x="154" y="368"/>
                  </a:lnTo>
                  <a:lnTo>
                    <a:pt x="156" y="364"/>
                  </a:lnTo>
                  <a:lnTo>
                    <a:pt x="162" y="364"/>
                  </a:lnTo>
                  <a:lnTo>
                    <a:pt x="166" y="366"/>
                  </a:lnTo>
                  <a:lnTo>
                    <a:pt x="168" y="366"/>
                  </a:lnTo>
                  <a:lnTo>
                    <a:pt x="168" y="364"/>
                  </a:lnTo>
                  <a:lnTo>
                    <a:pt x="170" y="364"/>
                  </a:lnTo>
                  <a:lnTo>
                    <a:pt x="172" y="362"/>
                  </a:lnTo>
                  <a:lnTo>
                    <a:pt x="174" y="362"/>
                  </a:lnTo>
                  <a:close/>
                  <a:moveTo>
                    <a:pt x="182" y="426"/>
                  </a:moveTo>
                  <a:lnTo>
                    <a:pt x="182" y="424"/>
                  </a:lnTo>
                  <a:lnTo>
                    <a:pt x="180" y="424"/>
                  </a:lnTo>
                  <a:lnTo>
                    <a:pt x="180" y="422"/>
                  </a:lnTo>
                  <a:lnTo>
                    <a:pt x="182" y="420"/>
                  </a:lnTo>
                  <a:lnTo>
                    <a:pt x="176" y="416"/>
                  </a:lnTo>
                  <a:lnTo>
                    <a:pt x="170" y="410"/>
                  </a:lnTo>
                  <a:lnTo>
                    <a:pt x="162" y="404"/>
                  </a:lnTo>
                  <a:lnTo>
                    <a:pt x="156" y="404"/>
                  </a:lnTo>
                  <a:lnTo>
                    <a:pt x="154" y="400"/>
                  </a:lnTo>
                  <a:lnTo>
                    <a:pt x="152" y="394"/>
                  </a:lnTo>
                  <a:lnTo>
                    <a:pt x="148" y="390"/>
                  </a:lnTo>
                  <a:lnTo>
                    <a:pt x="142" y="382"/>
                  </a:lnTo>
                  <a:lnTo>
                    <a:pt x="138" y="380"/>
                  </a:lnTo>
                  <a:lnTo>
                    <a:pt x="138" y="378"/>
                  </a:lnTo>
                  <a:lnTo>
                    <a:pt x="138" y="376"/>
                  </a:lnTo>
                  <a:lnTo>
                    <a:pt x="136" y="376"/>
                  </a:lnTo>
                  <a:lnTo>
                    <a:pt x="134" y="376"/>
                  </a:lnTo>
                  <a:lnTo>
                    <a:pt x="134" y="378"/>
                  </a:lnTo>
                  <a:lnTo>
                    <a:pt x="134" y="384"/>
                  </a:lnTo>
                  <a:lnTo>
                    <a:pt x="136" y="388"/>
                  </a:lnTo>
                  <a:lnTo>
                    <a:pt x="134" y="390"/>
                  </a:lnTo>
                  <a:lnTo>
                    <a:pt x="134" y="392"/>
                  </a:lnTo>
                  <a:lnTo>
                    <a:pt x="132" y="392"/>
                  </a:lnTo>
                  <a:lnTo>
                    <a:pt x="130" y="392"/>
                  </a:lnTo>
                  <a:lnTo>
                    <a:pt x="128" y="392"/>
                  </a:lnTo>
                  <a:lnTo>
                    <a:pt x="126" y="392"/>
                  </a:lnTo>
                  <a:lnTo>
                    <a:pt x="126" y="390"/>
                  </a:lnTo>
                  <a:lnTo>
                    <a:pt x="124" y="388"/>
                  </a:lnTo>
                  <a:lnTo>
                    <a:pt x="122" y="386"/>
                  </a:lnTo>
                  <a:lnTo>
                    <a:pt x="120" y="388"/>
                  </a:lnTo>
                  <a:lnTo>
                    <a:pt x="114" y="380"/>
                  </a:lnTo>
                  <a:lnTo>
                    <a:pt x="112" y="378"/>
                  </a:lnTo>
                  <a:lnTo>
                    <a:pt x="114" y="376"/>
                  </a:lnTo>
                  <a:lnTo>
                    <a:pt x="118" y="376"/>
                  </a:lnTo>
                  <a:lnTo>
                    <a:pt x="118" y="374"/>
                  </a:lnTo>
                  <a:lnTo>
                    <a:pt x="118" y="372"/>
                  </a:lnTo>
                  <a:lnTo>
                    <a:pt x="116" y="372"/>
                  </a:lnTo>
                  <a:lnTo>
                    <a:pt x="114" y="372"/>
                  </a:lnTo>
                  <a:lnTo>
                    <a:pt x="112" y="372"/>
                  </a:lnTo>
                  <a:lnTo>
                    <a:pt x="110" y="372"/>
                  </a:lnTo>
                  <a:lnTo>
                    <a:pt x="110" y="374"/>
                  </a:lnTo>
                  <a:lnTo>
                    <a:pt x="106" y="370"/>
                  </a:lnTo>
                  <a:lnTo>
                    <a:pt x="104" y="364"/>
                  </a:lnTo>
                  <a:lnTo>
                    <a:pt x="98" y="362"/>
                  </a:lnTo>
                  <a:lnTo>
                    <a:pt x="94" y="364"/>
                  </a:lnTo>
                  <a:lnTo>
                    <a:pt x="98" y="366"/>
                  </a:lnTo>
                  <a:lnTo>
                    <a:pt x="100" y="368"/>
                  </a:lnTo>
                  <a:lnTo>
                    <a:pt x="98" y="370"/>
                  </a:lnTo>
                  <a:lnTo>
                    <a:pt x="94" y="368"/>
                  </a:lnTo>
                  <a:lnTo>
                    <a:pt x="94" y="370"/>
                  </a:lnTo>
                  <a:lnTo>
                    <a:pt x="96" y="374"/>
                  </a:lnTo>
                  <a:lnTo>
                    <a:pt x="94" y="376"/>
                  </a:lnTo>
                  <a:lnTo>
                    <a:pt x="92" y="372"/>
                  </a:lnTo>
                  <a:lnTo>
                    <a:pt x="88" y="368"/>
                  </a:lnTo>
                  <a:lnTo>
                    <a:pt x="86" y="368"/>
                  </a:lnTo>
                  <a:lnTo>
                    <a:pt x="86" y="366"/>
                  </a:lnTo>
                  <a:lnTo>
                    <a:pt x="84" y="366"/>
                  </a:lnTo>
                  <a:lnTo>
                    <a:pt x="82" y="366"/>
                  </a:lnTo>
                  <a:lnTo>
                    <a:pt x="82" y="368"/>
                  </a:lnTo>
                  <a:lnTo>
                    <a:pt x="80" y="370"/>
                  </a:lnTo>
                  <a:lnTo>
                    <a:pt x="78" y="370"/>
                  </a:lnTo>
                  <a:lnTo>
                    <a:pt x="76" y="370"/>
                  </a:lnTo>
                  <a:lnTo>
                    <a:pt x="72" y="374"/>
                  </a:lnTo>
                  <a:lnTo>
                    <a:pt x="68" y="370"/>
                  </a:lnTo>
                  <a:lnTo>
                    <a:pt x="64" y="372"/>
                  </a:lnTo>
                  <a:lnTo>
                    <a:pt x="62" y="370"/>
                  </a:lnTo>
                  <a:lnTo>
                    <a:pt x="58" y="368"/>
                  </a:lnTo>
                  <a:lnTo>
                    <a:pt x="58" y="370"/>
                  </a:lnTo>
                  <a:lnTo>
                    <a:pt x="60" y="370"/>
                  </a:lnTo>
                  <a:lnTo>
                    <a:pt x="60" y="372"/>
                  </a:lnTo>
                  <a:lnTo>
                    <a:pt x="62" y="374"/>
                  </a:lnTo>
                  <a:lnTo>
                    <a:pt x="62" y="376"/>
                  </a:lnTo>
                  <a:lnTo>
                    <a:pt x="66" y="382"/>
                  </a:lnTo>
                  <a:lnTo>
                    <a:pt x="84" y="398"/>
                  </a:lnTo>
                  <a:lnTo>
                    <a:pt x="104" y="412"/>
                  </a:lnTo>
                  <a:lnTo>
                    <a:pt x="106" y="412"/>
                  </a:lnTo>
                  <a:lnTo>
                    <a:pt x="106" y="410"/>
                  </a:lnTo>
                  <a:lnTo>
                    <a:pt x="112" y="414"/>
                  </a:lnTo>
                  <a:lnTo>
                    <a:pt x="120" y="414"/>
                  </a:lnTo>
                  <a:lnTo>
                    <a:pt x="124" y="420"/>
                  </a:lnTo>
                  <a:lnTo>
                    <a:pt x="132" y="424"/>
                  </a:lnTo>
                  <a:lnTo>
                    <a:pt x="138" y="426"/>
                  </a:lnTo>
                  <a:lnTo>
                    <a:pt x="142" y="430"/>
                  </a:lnTo>
                  <a:lnTo>
                    <a:pt x="148" y="432"/>
                  </a:lnTo>
                  <a:lnTo>
                    <a:pt x="148" y="434"/>
                  </a:lnTo>
                  <a:lnTo>
                    <a:pt x="154" y="434"/>
                  </a:lnTo>
                  <a:lnTo>
                    <a:pt x="156" y="434"/>
                  </a:lnTo>
                  <a:lnTo>
                    <a:pt x="160" y="436"/>
                  </a:lnTo>
                  <a:lnTo>
                    <a:pt x="176" y="440"/>
                  </a:lnTo>
                  <a:lnTo>
                    <a:pt x="176" y="438"/>
                  </a:lnTo>
                  <a:lnTo>
                    <a:pt x="174" y="438"/>
                  </a:lnTo>
                  <a:lnTo>
                    <a:pt x="172" y="436"/>
                  </a:lnTo>
                  <a:lnTo>
                    <a:pt x="174" y="436"/>
                  </a:lnTo>
                  <a:lnTo>
                    <a:pt x="174" y="438"/>
                  </a:lnTo>
                  <a:lnTo>
                    <a:pt x="176" y="438"/>
                  </a:lnTo>
                  <a:lnTo>
                    <a:pt x="178" y="436"/>
                  </a:lnTo>
                  <a:lnTo>
                    <a:pt x="180" y="434"/>
                  </a:lnTo>
                  <a:lnTo>
                    <a:pt x="182" y="432"/>
                  </a:lnTo>
                  <a:lnTo>
                    <a:pt x="184" y="430"/>
                  </a:lnTo>
                  <a:lnTo>
                    <a:pt x="186" y="428"/>
                  </a:lnTo>
                  <a:lnTo>
                    <a:pt x="184" y="426"/>
                  </a:lnTo>
                  <a:lnTo>
                    <a:pt x="182" y="426"/>
                  </a:lnTo>
                  <a:close/>
                  <a:moveTo>
                    <a:pt x="202" y="138"/>
                  </a:moveTo>
                  <a:lnTo>
                    <a:pt x="202" y="138"/>
                  </a:lnTo>
                  <a:lnTo>
                    <a:pt x="202" y="140"/>
                  </a:lnTo>
                  <a:lnTo>
                    <a:pt x="204" y="140"/>
                  </a:lnTo>
                  <a:lnTo>
                    <a:pt x="206" y="140"/>
                  </a:lnTo>
                  <a:lnTo>
                    <a:pt x="206" y="138"/>
                  </a:lnTo>
                  <a:lnTo>
                    <a:pt x="204" y="138"/>
                  </a:lnTo>
                  <a:lnTo>
                    <a:pt x="202" y="138"/>
                  </a:lnTo>
                  <a:close/>
                  <a:moveTo>
                    <a:pt x="208" y="140"/>
                  </a:moveTo>
                  <a:lnTo>
                    <a:pt x="208" y="140"/>
                  </a:lnTo>
                  <a:lnTo>
                    <a:pt x="210" y="140"/>
                  </a:lnTo>
                  <a:lnTo>
                    <a:pt x="208" y="140"/>
                  </a:lnTo>
                  <a:close/>
                  <a:moveTo>
                    <a:pt x="192" y="128"/>
                  </a:moveTo>
                  <a:lnTo>
                    <a:pt x="192" y="128"/>
                  </a:lnTo>
                  <a:lnTo>
                    <a:pt x="192" y="130"/>
                  </a:lnTo>
                  <a:lnTo>
                    <a:pt x="194" y="130"/>
                  </a:lnTo>
                  <a:lnTo>
                    <a:pt x="194" y="128"/>
                  </a:lnTo>
                  <a:lnTo>
                    <a:pt x="192" y="128"/>
                  </a:lnTo>
                  <a:close/>
                  <a:moveTo>
                    <a:pt x="214" y="140"/>
                  </a:moveTo>
                  <a:lnTo>
                    <a:pt x="214" y="140"/>
                  </a:lnTo>
                  <a:close/>
                  <a:moveTo>
                    <a:pt x="218" y="136"/>
                  </a:moveTo>
                  <a:lnTo>
                    <a:pt x="216" y="136"/>
                  </a:lnTo>
                  <a:lnTo>
                    <a:pt x="216" y="138"/>
                  </a:lnTo>
                  <a:lnTo>
                    <a:pt x="218" y="138"/>
                  </a:lnTo>
                  <a:lnTo>
                    <a:pt x="220" y="138"/>
                  </a:lnTo>
                  <a:lnTo>
                    <a:pt x="220" y="136"/>
                  </a:lnTo>
                  <a:lnTo>
                    <a:pt x="218" y="136"/>
                  </a:lnTo>
                  <a:close/>
                  <a:moveTo>
                    <a:pt x="98" y="326"/>
                  </a:moveTo>
                  <a:lnTo>
                    <a:pt x="96" y="324"/>
                  </a:lnTo>
                  <a:lnTo>
                    <a:pt x="94" y="326"/>
                  </a:lnTo>
                  <a:lnTo>
                    <a:pt x="96" y="328"/>
                  </a:lnTo>
                  <a:lnTo>
                    <a:pt x="94" y="330"/>
                  </a:lnTo>
                  <a:lnTo>
                    <a:pt x="96" y="332"/>
                  </a:lnTo>
                  <a:lnTo>
                    <a:pt x="98" y="334"/>
                  </a:lnTo>
                  <a:lnTo>
                    <a:pt x="96" y="338"/>
                  </a:lnTo>
                  <a:lnTo>
                    <a:pt x="98" y="338"/>
                  </a:lnTo>
                  <a:lnTo>
                    <a:pt x="98" y="336"/>
                  </a:lnTo>
                  <a:lnTo>
                    <a:pt x="98" y="334"/>
                  </a:lnTo>
                  <a:lnTo>
                    <a:pt x="100" y="334"/>
                  </a:lnTo>
                  <a:lnTo>
                    <a:pt x="100" y="336"/>
                  </a:lnTo>
                  <a:lnTo>
                    <a:pt x="100" y="338"/>
                  </a:lnTo>
                  <a:lnTo>
                    <a:pt x="102" y="336"/>
                  </a:lnTo>
                  <a:lnTo>
                    <a:pt x="102" y="338"/>
                  </a:lnTo>
                  <a:lnTo>
                    <a:pt x="104" y="338"/>
                  </a:lnTo>
                  <a:lnTo>
                    <a:pt x="106" y="338"/>
                  </a:lnTo>
                  <a:lnTo>
                    <a:pt x="104" y="336"/>
                  </a:lnTo>
                  <a:lnTo>
                    <a:pt x="104" y="334"/>
                  </a:lnTo>
                  <a:lnTo>
                    <a:pt x="104" y="332"/>
                  </a:lnTo>
                  <a:lnTo>
                    <a:pt x="104" y="330"/>
                  </a:lnTo>
                  <a:lnTo>
                    <a:pt x="102" y="328"/>
                  </a:lnTo>
                  <a:lnTo>
                    <a:pt x="98" y="330"/>
                  </a:lnTo>
                  <a:lnTo>
                    <a:pt x="98" y="328"/>
                  </a:lnTo>
                  <a:lnTo>
                    <a:pt x="98" y="326"/>
                  </a:lnTo>
                  <a:close/>
                  <a:moveTo>
                    <a:pt x="96" y="338"/>
                  </a:moveTo>
                  <a:lnTo>
                    <a:pt x="96" y="338"/>
                  </a:lnTo>
                  <a:close/>
                  <a:moveTo>
                    <a:pt x="80" y="286"/>
                  </a:moveTo>
                  <a:lnTo>
                    <a:pt x="80" y="284"/>
                  </a:lnTo>
                  <a:lnTo>
                    <a:pt x="78" y="284"/>
                  </a:lnTo>
                  <a:lnTo>
                    <a:pt x="76" y="284"/>
                  </a:lnTo>
                  <a:lnTo>
                    <a:pt x="76" y="286"/>
                  </a:lnTo>
                  <a:lnTo>
                    <a:pt x="74" y="286"/>
                  </a:lnTo>
                  <a:lnTo>
                    <a:pt x="72" y="286"/>
                  </a:lnTo>
                  <a:lnTo>
                    <a:pt x="70" y="288"/>
                  </a:lnTo>
                  <a:lnTo>
                    <a:pt x="68" y="288"/>
                  </a:lnTo>
                  <a:lnTo>
                    <a:pt x="66" y="290"/>
                  </a:lnTo>
                  <a:lnTo>
                    <a:pt x="66" y="292"/>
                  </a:lnTo>
                  <a:lnTo>
                    <a:pt x="68" y="294"/>
                  </a:lnTo>
                  <a:lnTo>
                    <a:pt x="70" y="292"/>
                  </a:lnTo>
                  <a:lnTo>
                    <a:pt x="72" y="292"/>
                  </a:lnTo>
                  <a:lnTo>
                    <a:pt x="70" y="296"/>
                  </a:lnTo>
                  <a:lnTo>
                    <a:pt x="72" y="296"/>
                  </a:lnTo>
                  <a:lnTo>
                    <a:pt x="74" y="296"/>
                  </a:lnTo>
                  <a:lnTo>
                    <a:pt x="74" y="298"/>
                  </a:lnTo>
                  <a:lnTo>
                    <a:pt x="72" y="300"/>
                  </a:lnTo>
                  <a:lnTo>
                    <a:pt x="72" y="302"/>
                  </a:lnTo>
                  <a:lnTo>
                    <a:pt x="74" y="300"/>
                  </a:lnTo>
                  <a:lnTo>
                    <a:pt x="76" y="300"/>
                  </a:lnTo>
                  <a:lnTo>
                    <a:pt x="82" y="298"/>
                  </a:lnTo>
                  <a:lnTo>
                    <a:pt x="82" y="296"/>
                  </a:lnTo>
                  <a:lnTo>
                    <a:pt x="82" y="294"/>
                  </a:lnTo>
                  <a:lnTo>
                    <a:pt x="84" y="292"/>
                  </a:lnTo>
                  <a:lnTo>
                    <a:pt x="84" y="290"/>
                  </a:lnTo>
                  <a:lnTo>
                    <a:pt x="82" y="290"/>
                  </a:lnTo>
                  <a:lnTo>
                    <a:pt x="80" y="288"/>
                  </a:lnTo>
                  <a:lnTo>
                    <a:pt x="80" y="286"/>
                  </a:lnTo>
                  <a:close/>
                  <a:moveTo>
                    <a:pt x="166" y="170"/>
                  </a:moveTo>
                  <a:lnTo>
                    <a:pt x="166" y="170"/>
                  </a:lnTo>
                  <a:lnTo>
                    <a:pt x="166" y="164"/>
                  </a:lnTo>
                  <a:lnTo>
                    <a:pt x="164" y="164"/>
                  </a:lnTo>
                  <a:lnTo>
                    <a:pt x="164" y="168"/>
                  </a:lnTo>
                  <a:lnTo>
                    <a:pt x="164" y="170"/>
                  </a:lnTo>
                  <a:lnTo>
                    <a:pt x="166" y="170"/>
                  </a:lnTo>
                  <a:close/>
                  <a:moveTo>
                    <a:pt x="222" y="98"/>
                  </a:moveTo>
                  <a:lnTo>
                    <a:pt x="222" y="98"/>
                  </a:lnTo>
                  <a:lnTo>
                    <a:pt x="220" y="98"/>
                  </a:lnTo>
                  <a:lnTo>
                    <a:pt x="222" y="98"/>
                  </a:lnTo>
                  <a:close/>
                  <a:moveTo>
                    <a:pt x="226" y="86"/>
                  </a:moveTo>
                  <a:lnTo>
                    <a:pt x="226" y="88"/>
                  </a:lnTo>
                  <a:lnTo>
                    <a:pt x="228" y="88"/>
                  </a:lnTo>
                  <a:lnTo>
                    <a:pt x="228" y="86"/>
                  </a:lnTo>
                  <a:lnTo>
                    <a:pt x="226" y="86"/>
                  </a:lnTo>
                  <a:close/>
                  <a:moveTo>
                    <a:pt x="212" y="82"/>
                  </a:moveTo>
                  <a:lnTo>
                    <a:pt x="212" y="82"/>
                  </a:lnTo>
                  <a:lnTo>
                    <a:pt x="214" y="82"/>
                  </a:lnTo>
                  <a:lnTo>
                    <a:pt x="214" y="80"/>
                  </a:lnTo>
                  <a:lnTo>
                    <a:pt x="208" y="80"/>
                  </a:lnTo>
                  <a:lnTo>
                    <a:pt x="208" y="82"/>
                  </a:lnTo>
                  <a:lnTo>
                    <a:pt x="212" y="82"/>
                  </a:lnTo>
                  <a:close/>
                  <a:moveTo>
                    <a:pt x="230" y="264"/>
                  </a:moveTo>
                  <a:lnTo>
                    <a:pt x="228" y="264"/>
                  </a:lnTo>
                  <a:lnTo>
                    <a:pt x="228" y="266"/>
                  </a:lnTo>
                  <a:lnTo>
                    <a:pt x="230" y="266"/>
                  </a:lnTo>
                  <a:lnTo>
                    <a:pt x="230" y="264"/>
                  </a:lnTo>
                  <a:close/>
                </a:path>
              </a:pathLst>
            </a:custGeom>
            <a:solidFill>
              <a:srgbClr val="FFFFFF">
                <a:alpha val="60000"/>
              </a:srgbClr>
            </a:solidFill>
            <a:ln w="9525">
              <a:noFill/>
              <a:miter lim="800000"/>
            </a:ln>
            <a:effectLst/>
          </p:spPr>
          <p:txBody>
            <a:bodyPr anchor="ctr"/>
            <a:lstStyle>
              <a:lvl1pPr defTabSz="457200" eaLnBrk="0" hangingPunct="0">
                <a:defRPr sz="2400">
                  <a:solidFill>
                    <a:schemeClr val="tx1"/>
                  </a:solidFill>
                  <a:latin typeface="Arial" panose="020B0604020202020204" pitchFamily="34" charset="0"/>
                  <a:ea typeface="MS PGothic" panose="020B0600070205080204" pitchFamily="34" charset="-128"/>
                </a:defRPr>
              </a:lvl1pPr>
              <a:lvl2pPr marL="37931725" indent="-37474525" defTabSz="457200"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defRPr/>
              </a:pPr>
              <a:endParaRPr lang="en-US" sz="1800" u="sng">
                <a:solidFill>
                  <a:srgbClr val="FFFFFF"/>
                </a:solidFill>
                <a:latin typeface="Calibri" panose="020F0502020204030204" pitchFamily="34" charset="0"/>
              </a:endParaRPr>
            </a:p>
          </p:txBody>
        </p:sp>
      </p:grpSp>
      <p:sp>
        <p:nvSpPr>
          <p:cNvPr id="29" name="Title 1"/>
          <p:cNvSpPr txBox="1"/>
          <p:nvPr/>
        </p:nvSpPr>
        <p:spPr>
          <a:xfrm>
            <a:off x="2822693" y="5718808"/>
            <a:ext cx="7429800" cy="1053622"/>
          </a:xfrm>
          <a:prstGeom prst="rect">
            <a:avLst/>
          </a:prstGeom>
        </p:spPr>
        <p:txBody>
          <a:bodyPr vert="horz" wrap="square" lIns="0" tIns="0" rIns="0" bIns="0" rtlCol="0" anchor="ctr" anchorCtr="0">
            <a:spAutoFit/>
          </a:bodyPr>
          <a:lstStyle>
            <a:lvl1pPr algn="ctr" defTabSz="457200" rtl="0" eaLnBrk="1" latinLnBrk="0" hangingPunct="1">
              <a:spcBef>
                <a:spcPct val="0"/>
              </a:spcBef>
              <a:buNone/>
              <a:defRPr sz="2400" b="1" kern="1200" baseline="0">
                <a:solidFill>
                  <a:schemeClr val="bg1"/>
                </a:solidFill>
                <a:latin typeface="Arial" panose="020B0604020202020204"/>
                <a:ea typeface="+mj-ea"/>
                <a:cs typeface="Arial" panose="020B0604020202020204"/>
              </a:defRPr>
            </a:lvl1pPr>
          </a:lstStyle>
          <a:p>
            <a:pPr>
              <a:lnSpc>
                <a:spcPct val="150000"/>
              </a:lnSpc>
              <a:spcBef>
                <a:spcPts val="0"/>
              </a:spcBef>
            </a:pPr>
            <a:r>
              <a:rPr lang="zh-CN" altLang="en-US" sz="2800" b="0" spc="100" dirty="0">
                <a:solidFill>
                  <a:srgbClr val="0054A5"/>
                </a:solidFill>
                <a:latin typeface="微软雅黑" panose="020B0503020204020204" pitchFamily="34" charset="-122"/>
                <a:ea typeface="微软雅黑" panose="020B0503020204020204" pitchFamily="34" charset="-122"/>
              </a:rPr>
              <a:t>种子基金业务部</a:t>
            </a:r>
            <a:r>
              <a:rPr lang="en-US" altLang="zh-CN" sz="2800" b="0" spc="100" dirty="0">
                <a:solidFill>
                  <a:srgbClr val="0054A5"/>
                </a:solidFill>
                <a:latin typeface="微软雅黑" panose="020B0503020204020204" pitchFamily="34" charset="-122"/>
                <a:ea typeface="微软雅黑" panose="020B0503020204020204" pitchFamily="34" charset="-122"/>
              </a:rPr>
              <a:t>—</a:t>
            </a:r>
            <a:r>
              <a:rPr lang="zh-CN" altLang="en-US" sz="2800" b="0" spc="100" dirty="0">
                <a:solidFill>
                  <a:srgbClr val="0054A5"/>
                </a:solidFill>
                <a:latin typeface="微软雅黑" panose="020B0503020204020204" pitchFamily="34" charset="-122"/>
                <a:ea typeface="微软雅黑" panose="020B0503020204020204" pitchFamily="34" charset="-122"/>
              </a:rPr>
              <a:t>李楷</a:t>
            </a:r>
            <a:endParaRPr lang="en-US" altLang="zh-CN" sz="2800" b="0" spc="100" dirty="0">
              <a:solidFill>
                <a:srgbClr val="0054A5"/>
              </a:solidFill>
              <a:latin typeface="微软雅黑" panose="020B0503020204020204" pitchFamily="34" charset="-122"/>
              <a:ea typeface="微软雅黑" panose="020B0503020204020204" pitchFamily="34" charset="-122"/>
            </a:endParaRPr>
          </a:p>
          <a:p>
            <a:pPr>
              <a:lnSpc>
                <a:spcPct val="150000"/>
              </a:lnSpc>
              <a:spcBef>
                <a:spcPts val="0"/>
              </a:spcBef>
            </a:pPr>
            <a:r>
              <a:rPr lang="en-US" altLang="zh-CN" sz="2000" b="0" spc="100" dirty="0">
                <a:solidFill>
                  <a:srgbClr val="0054A5"/>
                </a:solidFill>
                <a:latin typeface="微软雅黑" panose="020B0503020204020204" pitchFamily="34" charset="-122"/>
                <a:ea typeface="微软雅黑" panose="020B0503020204020204" pitchFamily="34" charset="-122"/>
              </a:rPr>
              <a:t>2022</a:t>
            </a:r>
            <a:r>
              <a:rPr lang="zh-CN" altLang="en-US" sz="2000" b="0" spc="100" dirty="0">
                <a:solidFill>
                  <a:srgbClr val="0054A5"/>
                </a:solidFill>
                <a:latin typeface="微软雅黑" panose="020B0503020204020204" pitchFamily="34" charset="-122"/>
                <a:ea typeface="微软雅黑" panose="020B0503020204020204" pitchFamily="34" charset="-122"/>
              </a:rPr>
              <a:t>年</a:t>
            </a:r>
            <a:r>
              <a:rPr lang="en-US" altLang="zh-CN" sz="2000" b="0" spc="100" dirty="0">
                <a:solidFill>
                  <a:srgbClr val="0054A5"/>
                </a:solidFill>
                <a:latin typeface="微软雅黑" panose="020B0503020204020204" pitchFamily="34" charset="-122"/>
                <a:ea typeface="微软雅黑" panose="020B0503020204020204" pitchFamily="34" charset="-122"/>
              </a:rPr>
              <a:t>6</a:t>
            </a:r>
            <a:r>
              <a:rPr lang="zh-CN" altLang="en-US" sz="2000" b="0" spc="100" dirty="0">
                <a:solidFill>
                  <a:srgbClr val="0054A5"/>
                </a:solidFill>
                <a:latin typeface="微软雅黑" panose="020B0503020204020204" pitchFamily="34" charset="-122"/>
                <a:ea typeface="微软雅黑" panose="020B0503020204020204" pitchFamily="34" charset="-122"/>
              </a:rPr>
              <a:t>月</a:t>
            </a:r>
          </a:p>
        </p:txBody>
      </p:sp>
    </p:spTree>
    <p:extLst>
      <p:ext uri="{BB962C8B-B14F-4D97-AF65-F5344CB8AC3E}">
        <p14:creationId xmlns:p14="http://schemas.microsoft.com/office/powerpoint/2010/main" val="15018687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标题 1">
            <a:extLst>
              <a:ext uri="{FF2B5EF4-FFF2-40B4-BE49-F238E27FC236}">
                <a16:creationId xmlns:a16="http://schemas.microsoft.com/office/drawing/2014/main" id="{9D57B31B-7BC2-4B72-8EC3-70076F707B15}"/>
              </a:ext>
            </a:extLst>
          </p:cNvPr>
          <p:cNvSpPr txBox="1">
            <a:spLocks/>
          </p:cNvSpPr>
          <p:nvPr/>
        </p:nvSpPr>
        <p:spPr>
          <a:xfrm>
            <a:off x="316457" y="284835"/>
            <a:ext cx="9720155" cy="432000"/>
          </a:xfrm>
          <a:prstGeom prst="rect">
            <a:avLst/>
          </a:prstGeom>
          <a:noFill/>
        </p:spPr>
        <p:txBody>
          <a:bodyPr wrap="none" lIns="0" tIns="0" rIns="0" bIns="0" rtlCol="0" anchor="ctr" anchorCtr="0">
            <a:noAutofit/>
          </a:bodyPr>
          <a:lstStyle>
            <a:lvl1pPr algn="l" defTabSz="914400" rtl="0" eaLnBrk="1" latinLnBrk="0" hangingPunct="1">
              <a:lnSpc>
                <a:spcPct val="90000"/>
              </a:lnSpc>
              <a:spcBef>
                <a:spcPct val="0"/>
              </a:spcBef>
              <a:buNone/>
              <a:defRPr lang="zh-CN" altLang="en-US" sz="2800" kern="1200" dirty="0">
                <a:solidFill>
                  <a:schemeClr val="bg1">
                    <a:lumMod val="9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defRPr>
            </a:lvl1pPr>
          </a:lstStyle>
          <a:p>
            <a:pPr>
              <a:lnSpc>
                <a:spcPct val="100000"/>
              </a:lnSpc>
              <a:defRPr/>
            </a:pPr>
            <a:r>
              <a:rPr lang="zh-CN" altLang="en-US" sz="3200" spc="300" dirty="0">
                <a:solidFill>
                  <a:schemeClr val="bg1"/>
                </a:solidFill>
                <a:latin typeface="Arial" panose="020B0604020202020204" pitchFamily="34" charset="0"/>
                <a:cs typeface="+mj-cs"/>
              </a:rPr>
              <a:t>二、跟踪池产品的综合打分评价</a:t>
            </a:r>
          </a:p>
        </p:txBody>
      </p:sp>
      <p:graphicFrame>
        <p:nvGraphicFramePr>
          <p:cNvPr id="8" name="表格 7">
            <a:extLst>
              <a:ext uri="{FF2B5EF4-FFF2-40B4-BE49-F238E27FC236}">
                <a16:creationId xmlns:a16="http://schemas.microsoft.com/office/drawing/2014/main" id="{21D82AEE-5134-4154-AB33-FFAF0AD24AB6}"/>
              </a:ext>
            </a:extLst>
          </p:cNvPr>
          <p:cNvGraphicFramePr>
            <a:graphicFrameLocks noGrp="1"/>
          </p:cNvGraphicFramePr>
          <p:nvPr>
            <p:extLst>
              <p:ext uri="{D42A27DB-BD31-4B8C-83A1-F6EECF244321}">
                <p14:modId xmlns:p14="http://schemas.microsoft.com/office/powerpoint/2010/main" val="4038946544"/>
              </p:ext>
            </p:extLst>
          </p:nvPr>
        </p:nvGraphicFramePr>
        <p:xfrm>
          <a:off x="3" y="1296956"/>
          <a:ext cx="12191997" cy="5478444"/>
        </p:xfrm>
        <a:graphic>
          <a:graphicData uri="http://schemas.openxmlformats.org/drawingml/2006/table">
            <a:tbl>
              <a:tblPr firstRow="1" firstCol="1" bandRow="1">
                <a:tableStyleId>{5C22544A-7EE6-4342-B048-85BDC9FD1C3A}</a:tableStyleId>
              </a:tblPr>
              <a:tblGrid>
                <a:gridCol w="1838131">
                  <a:extLst>
                    <a:ext uri="{9D8B030D-6E8A-4147-A177-3AD203B41FA5}">
                      <a16:colId xmlns:a16="http://schemas.microsoft.com/office/drawing/2014/main" val="4218585946"/>
                    </a:ext>
                  </a:extLst>
                </a:gridCol>
                <a:gridCol w="1782147">
                  <a:extLst>
                    <a:ext uri="{9D8B030D-6E8A-4147-A177-3AD203B41FA5}">
                      <a16:colId xmlns:a16="http://schemas.microsoft.com/office/drawing/2014/main" val="4100559562"/>
                    </a:ext>
                  </a:extLst>
                </a:gridCol>
                <a:gridCol w="1446244">
                  <a:extLst>
                    <a:ext uri="{9D8B030D-6E8A-4147-A177-3AD203B41FA5}">
                      <a16:colId xmlns:a16="http://schemas.microsoft.com/office/drawing/2014/main" val="2918384001"/>
                    </a:ext>
                  </a:extLst>
                </a:gridCol>
                <a:gridCol w="1474237">
                  <a:extLst>
                    <a:ext uri="{9D8B030D-6E8A-4147-A177-3AD203B41FA5}">
                      <a16:colId xmlns:a16="http://schemas.microsoft.com/office/drawing/2014/main" val="1937563056"/>
                    </a:ext>
                  </a:extLst>
                </a:gridCol>
                <a:gridCol w="2295331">
                  <a:extLst>
                    <a:ext uri="{9D8B030D-6E8A-4147-A177-3AD203B41FA5}">
                      <a16:colId xmlns:a16="http://schemas.microsoft.com/office/drawing/2014/main" val="3497764846"/>
                    </a:ext>
                  </a:extLst>
                </a:gridCol>
                <a:gridCol w="1147665">
                  <a:extLst>
                    <a:ext uri="{9D8B030D-6E8A-4147-A177-3AD203B41FA5}">
                      <a16:colId xmlns:a16="http://schemas.microsoft.com/office/drawing/2014/main" val="3813037466"/>
                    </a:ext>
                  </a:extLst>
                </a:gridCol>
                <a:gridCol w="1492898">
                  <a:extLst>
                    <a:ext uri="{9D8B030D-6E8A-4147-A177-3AD203B41FA5}">
                      <a16:colId xmlns:a16="http://schemas.microsoft.com/office/drawing/2014/main" val="2283157703"/>
                    </a:ext>
                  </a:extLst>
                </a:gridCol>
                <a:gridCol w="715344">
                  <a:extLst>
                    <a:ext uri="{9D8B030D-6E8A-4147-A177-3AD203B41FA5}">
                      <a16:colId xmlns:a16="http://schemas.microsoft.com/office/drawing/2014/main" val="2242323720"/>
                    </a:ext>
                  </a:extLst>
                </a:gridCol>
              </a:tblGrid>
              <a:tr h="279918">
                <a:tc>
                  <a:txBody>
                    <a:bodyPr/>
                    <a:lstStyle/>
                    <a:p>
                      <a:pPr algn="ctr">
                        <a:lnSpc>
                          <a:spcPct val="115000"/>
                        </a:lnSpc>
                        <a:spcAft>
                          <a:spcPts val="1000"/>
                        </a:spcAft>
                      </a:pPr>
                      <a:r>
                        <a:rPr lang="en-US" sz="1400" b="1" dirty="0" err="1">
                          <a:effectLst/>
                        </a:rPr>
                        <a:t>产品简称</a:t>
                      </a:r>
                      <a:endParaRPr lang="zh-CN" sz="1400" b="1" dirty="0">
                        <a:effectLst/>
                        <a:latin typeface="Cambria" panose="02040503050406030204" pitchFamily="18" charset="0"/>
                        <a:ea typeface="MS Mincho" panose="02020609040205080304" pitchFamily="49" charset="-128"/>
                        <a:cs typeface="Times New Roman" panose="02020603050405020304" pitchFamily="18" charset="0"/>
                      </a:endParaRPr>
                    </a:p>
                  </a:txBody>
                  <a:tcPr marL="45720" marR="45720"/>
                </a:tc>
                <a:tc>
                  <a:txBody>
                    <a:bodyPr/>
                    <a:lstStyle/>
                    <a:p>
                      <a:pPr algn="ctr">
                        <a:lnSpc>
                          <a:spcPct val="115000"/>
                        </a:lnSpc>
                        <a:spcAft>
                          <a:spcPts val="1000"/>
                        </a:spcAft>
                      </a:pPr>
                      <a:r>
                        <a:rPr lang="en-US" sz="1400" b="1" dirty="0" err="1">
                          <a:effectLst/>
                        </a:rPr>
                        <a:t>朝阳永续优选打分</a:t>
                      </a:r>
                      <a:r>
                        <a:rPr lang="en-US" sz="1400" b="1" dirty="0">
                          <a:effectLst/>
                        </a:rPr>
                        <a:t>(</a:t>
                      </a:r>
                      <a:r>
                        <a:rPr lang="en-US" sz="1400" b="1" dirty="0" err="1">
                          <a:effectLst/>
                        </a:rPr>
                        <a:t>空缺值填充</a:t>
                      </a:r>
                      <a:r>
                        <a:rPr lang="en-US" sz="1400" b="1" dirty="0">
                          <a:effectLst/>
                        </a:rPr>
                        <a:t>)（</a:t>
                      </a:r>
                      <a:r>
                        <a:rPr lang="en-US" sz="1400" b="1" dirty="0" err="1">
                          <a:effectLst/>
                        </a:rPr>
                        <a:t>三年+今年以来_normal</a:t>
                      </a:r>
                      <a:r>
                        <a:rPr lang="en-US" sz="1400" b="1" dirty="0">
                          <a:effectLst/>
                        </a:rPr>
                        <a:t>）</a:t>
                      </a:r>
                      <a:endParaRPr lang="zh-CN" sz="1400" b="1" dirty="0">
                        <a:effectLst/>
                        <a:latin typeface="Cambria" panose="02040503050406030204" pitchFamily="18" charset="0"/>
                        <a:ea typeface="MS Mincho" panose="02020609040205080304" pitchFamily="49" charset="-128"/>
                        <a:cs typeface="Times New Roman" panose="02020603050405020304" pitchFamily="18" charset="0"/>
                      </a:endParaRPr>
                    </a:p>
                  </a:txBody>
                  <a:tcPr marL="45720" marR="45720"/>
                </a:tc>
                <a:tc>
                  <a:txBody>
                    <a:bodyPr/>
                    <a:lstStyle/>
                    <a:p>
                      <a:pPr algn="ctr">
                        <a:lnSpc>
                          <a:spcPct val="115000"/>
                        </a:lnSpc>
                        <a:spcAft>
                          <a:spcPts val="1000"/>
                        </a:spcAft>
                      </a:pPr>
                      <a:r>
                        <a:rPr lang="en-US" sz="1400" b="1" dirty="0" err="1">
                          <a:effectLst/>
                        </a:rPr>
                        <a:t>收益率打分</a:t>
                      </a:r>
                      <a:r>
                        <a:rPr lang="en-US" sz="1400" b="1" dirty="0">
                          <a:effectLst/>
                        </a:rPr>
                        <a:t>(</a:t>
                      </a:r>
                      <a:r>
                        <a:rPr lang="en-US" sz="1400" b="1" dirty="0" err="1">
                          <a:effectLst/>
                        </a:rPr>
                        <a:t>空缺值填充</a:t>
                      </a:r>
                      <a:r>
                        <a:rPr lang="en-US" sz="1400" b="1" dirty="0">
                          <a:effectLst/>
                        </a:rPr>
                        <a:t>)（</a:t>
                      </a:r>
                      <a:r>
                        <a:rPr lang="en-US" sz="1400" b="1" dirty="0" err="1">
                          <a:effectLst/>
                        </a:rPr>
                        <a:t>三年+今年以来_normal</a:t>
                      </a:r>
                      <a:r>
                        <a:rPr lang="en-US" sz="1400" b="1" dirty="0">
                          <a:effectLst/>
                        </a:rPr>
                        <a:t>）</a:t>
                      </a:r>
                      <a:endParaRPr lang="zh-CN" sz="1400" b="1" dirty="0">
                        <a:effectLst/>
                        <a:latin typeface="Cambria" panose="02040503050406030204" pitchFamily="18" charset="0"/>
                        <a:ea typeface="MS Mincho" panose="02020609040205080304" pitchFamily="49" charset="-128"/>
                        <a:cs typeface="Times New Roman" panose="02020603050405020304" pitchFamily="18" charset="0"/>
                      </a:endParaRPr>
                    </a:p>
                  </a:txBody>
                  <a:tcPr marL="45720" marR="45720"/>
                </a:tc>
                <a:tc>
                  <a:txBody>
                    <a:bodyPr/>
                    <a:lstStyle/>
                    <a:p>
                      <a:pPr algn="ctr">
                        <a:lnSpc>
                          <a:spcPct val="115000"/>
                        </a:lnSpc>
                        <a:spcAft>
                          <a:spcPts val="1000"/>
                        </a:spcAft>
                      </a:pPr>
                      <a:r>
                        <a:rPr lang="en-US" sz="1400" b="1" dirty="0" err="1">
                          <a:effectLst/>
                        </a:rPr>
                        <a:t>Sharpe比率打分</a:t>
                      </a:r>
                      <a:r>
                        <a:rPr lang="en-US" sz="1400" b="1" dirty="0">
                          <a:effectLst/>
                        </a:rPr>
                        <a:t>(</a:t>
                      </a:r>
                      <a:r>
                        <a:rPr lang="en-US" sz="1400" b="1" dirty="0" err="1">
                          <a:effectLst/>
                        </a:rPr>
                        <a:t>空缺值填充</a:t>
                      </a:r>
                      <a:r>
                        <a:rPr lang="en-US" sz="1400" b="1" dirty="0">
                          <a:effectLst/>
                        </a:rPr>
                        <a:t>)（</a:t>
                      </a:r>
                      <a:r>
                        <a:rPr lang="en-US" sz="1400" b="1" dirty="0" err="1">
                          <a:effectLst/>
                        </a:rPr>
                        <a:t>三年+今年以来_normal</a:t>
                      </a:r>
                      <a:r>
                        <a:rPr lang="en-US" sz="1400" b="1" dirty="0">
                          <a:effectLst/>
                        </a:rPr>
                        <a:t>）</a:t>
                      </a:r>
                      <a:endParaRPr lang="zh-CN" sz="1400" b="1" dirty="0">
                        <a:effectLst/>
                        <a:latin typeface="Cambria" panose="02040503050406030204" pitchFamily="18" charset="0"/>
                        <a:ea typeface="MS Mincho" panose="02020609040205080304" pitchFamily="49" charset="-128"/>
                        <a:cs typeface="Times New Roman" panose="02020603050405020304" pitchFamily="18" charset="0"/>
                      </a:endParaRPr>
                    </a:p>
                  </a:txBody>
                  <a:tcPr marL="45720" marR="45720"/>
                </a:tc>
                <a:tc>
                  <a:txBody>
                    <a:bodyPr/>
                    <a:lstStyle/>
                    <a:p>
                      <a:pPr algn="ctr">
                        <a:lnSpc>
                          <a:spcPct val="115000"/>
                        </a:lnSpc>
                        <a:spcAft>
                          <a:spcPts val="1000"/>
                        </a:spcAft>
                      </a:pPr>
                      <a:r>
                        <a:rPr lang="en-US" sz="1400" b="1" dirty="0" err="1">
                          <a:effectLst/>
                        </a:rPr>
                        <a:t>朝阳永续优选打分（三年+今年以来_normal</a:t>
                      </a:r>
                      <a:r>
                        <a:rPr lang="en-US" sz="1400" b="1" dirty="0">
                          <a:effectLst/>
                        </a:rPr>
                        <a:t>）</a:t>
                      </a:r>
                      <a:endParaRPr lang="zh-CN" sz="1400" b="1" dirty="0">
                        <a:effectLst/>
                        <a:latin typeface="Cambria" panose="02040503050406030204" pitchFamily="18" charset="0"/>
                        <a:ea typeface="MS Mincho" panose="02020609040205080304" pitchFamily="49" charset="-128"/>
                        <a:cs typeface="Times New Roman" panose="02020603050405020304" pitchFamily="18" charset="0"/>
                      </a:endParaRPr>
                    </a:p>
                  </a:txBody>
                  <a:tcPr marL="45720" marR="45720"/>
                </a:tc>
                <a:tc>
                  <a:txBody>
                    <a:bodyPr/>
                    <a:lstStyle/>
                    <a:p>
                      <a:pPr algn="ctr">
                        <a:lnSpc>
                          <a:spcPct val="115000"/>
                        </a:lnSpc>
                        <a:spcAft>
                          <a:spcPts val="1000"/>
                        </a:spcAft>
                      </a:pPr>
                      <a:r>
                        <a:rPr lang="en-US" sz="1400" b="1" dirty="0" err="1">
                          <a:effectLst/>
                        </a:rPr>
                        <a:t>存续时间</a:t>
                      </a:r>
                      <a:r>
                        <a:rPr lang="en-US" sz="1400" b="1" dirty="0">
                          <a:effectLst/>
                        </a:rPr>
                        <a:t>=</a:t>
                      </a:r>
                      <a:r>
                        <a:rPr lang="en-US" sz="1400" b="1" dirty="0" err="1">
                          <a:effectLst/>
                        </a:rPr>
                        <a:t>净值成立日期月份差</a:t>
                      </a:r>
                      <a:r>
                        <a:rPr lang="en-US" sz="1400" b="1" dirty="0">
                          <a:effectLst/>
                        </a:rPr>
                        <a:t>/12</a:t>
                      </a:r>
                      <a:endParaRPr lang="zh-CN" sz="1400" b="1" dirty="0">
                        <a:effectLst/>
                        <a:latin typeface="Cambria" panose="02040503050406030204" pitchFamily="18" charset="0"/>
                        <a:ea typeface="MS Mincho" panose="02020609040205080304" pitchFamily="49" charset="-128"/>
                        <a:cs typeface="Times New Roman" panose="02020603050405020304" pitchFamily="18" charset="0"/>
                      </a:endParaRPr>
                    </a:p>
                  </a:txBody>
                  <a:tcPr marL="45720" marR="45720"/>
                </a:tc>
                <a:tc>
                  <a:txBody>
                    <a:bodyPr/>
                    <a:lstStyle/>
                    <a:p>
                      <a:pPr algn="ctr">
                        <a:lnSpc>
                          <a:spcPct val="115000"/>
                        </a:lnSpc>
                        <a:spcAft>
                          <a:spcPts val="1000"/>
                        </a:spcAft>
                      </a:pPr>
                      <a:r>
                        <a:rPr lang="en-US" sz="1400" b="1" dirty="0" err="1">
                          <a:effectLst/>
                        </a:rPr>
                        <a:t>管理规模</a:t>
                      </a:r>
                      <a:endParaRPr lang="zh-CN" sz="1400" b="1" dirty="0">
                        <a:effectLst/>
                        <a:latin typeface="Cambria" panose="02040503050406030204" pitchFamily="18" charset="0"/>
                        <a:ea typeface="MS Mincho" panose="02020609040205080304" pitchFamily="49" charset="-128"/>
                        <a:cs typeface="Times New Roman" panose="02020603050405020304" pitchFamily="18" charset="0"/>
                      </a:endParaRPr>
                    </a:p>
                  </a:txBody>
                  <a:tcPr marL="45720" marR="45720"/>
                </a:tc>
                <a:tc>
                  <a:txBody>
                    <a:bodyPr/>
                    <a:lstStyle/>
                    <a:p>
                      <a:pPr algn="ctr">
                        <a:lnSpc>
                          <a:spcPct val="115000"/>
                        </a:lnSpc>
                        <a:spcAft>
                          <a:spcPts val="1000"/>
                        </a:spcAft>
                      </a:pPr>
                      <a:r>
                        <a:rPr lang="en-US" sz="1400" b="1" dirty="0" err="1">
                          <a:effectLst/>
                        </a:rPr>
                        <a:t>序号</a:t>
                      </a:r>
                      <a:endParaRPr lang="zh-CN" sz="1400" b="1" dirty="0">
                        <a:effectLst/>
                        <a:latin typeface="Cambria" panose="02040503050406030204" pitchFamily="18" charset="0"/>
                        <a:ea typeface="MS Mincho" panose="02020609040205080304" pitchFamily="49" charset="-128"/>
                        <a:cs typeface="Times New Roman" panose="02020603050405020304" pitchFamily="18" charset="0"/>
                      </a:endParaRPr>
                    </a:p>
                  </a:txBody>
                  <a:tcPr marL="45720" marR="45720"/>
                </a:tc>
                <a:extLst>
                  <a:ext uri="{0D108BD9-81ED-4DB2-BD59-A6C34878D82A}">
                    <a16:rowId xmlns:a16="http://schemas.microsoft.com/office/drawing/2014/main" val="1827150083"/>
                  </a:ext>
                </a:extLst>
              </a:tr>
              <a:tr h="340064">
                <a:tc>
                  <a:txBody>
                    <a:bodyPr/>
                    <a:lstStyle/>
                    <a:p>
                      <a:pPr algn="ctr">
                        <a:lnSpc>
                          <a:spcPct val="115000"/>
                        </a:lnSpc>
                        <a:spcAft>
                          <a:spcPts val="1000"/>
                        </a:spcAft>
                      </a:pPr>
                      <a:r>
                        <a:rPr lang="en-US" sz="1400" b="1" dirty="0">
                          <a:effectLst/>
                        </a:rPr>
                        <a:t>泉汐名扬多策略组合投资1号</a:t>
                      </a:r>
                      <a:endParaRPr lang="zh-CN" sz="1400" b="1" dirty="0">
                        <a:effectLst/>
                        <a:latin typeface="Cambria" panose="02040503050406030204" pitchFamily="18" charset="0"/>
                        <a:ea typeface="MS Mincho" panose="02020609040205080304" pitchFamily="49" charset="-128"/>
                        <a:cs typeface="Times New Roman" panose="02020603050405020304" pitchFamily="18" charset="0"/>
                      </a:endParaRPr>
                    </a:p>
                  </a:txBody>
                  <a:tcPr marL="45720" marR="45720"/>
                </a:tc>
                <a:tc>
                  <a:txBody>
                    <a:bodyPr/>
                    <a:lstStyle/>
                    <a:p>
                      <a:pPr algn="ctr">
                        <a:lnSpc>
                          <a:spcPct val="115000"/>
                        </a:lnSpc>
                        <a:spcAft>
                          <a:spcPts val="1000"/>
                        </a:spcAft>
                      </a:pPr>
                      <a:r>
                        <a:rPr lang="en-US" sz="1400" b="1" dirty="0">
                          <a:effectLst/>
                        </a:rPr>
                        <a:t>0.11819</a:t>
                      </a:r>
                      <a:endParaRPr lang="zh-CN" sz="1400" b="1" dirty="0">
                        <a:effectLst/>
                        <a:latin typeface="Cambria" panose="02040503050406030204" pitchFamily="18" charset="0"/>
                        <a:ea typeface="MS Mincho" panose="02020609040205080304" pitchFamily="49" charset="-128"/>
                        <a:cs typeface="Times New Roman" panose="02020603050405020304" pitchFamily="18" charset="0"/>
                      </a:endParaRPr>
                    </a:p>
                  </a:txBody>
                  <a:tcPr marL="45720" marR="45720"/>
                </a:tc>
                <a:tc>
                  <a:txBody>
                    <a:bodyPr/>
                    <a:lstStyle/>
                    <a:p>
                      <a:pPr algn="ctr">
                        <a:lnSpc>
                          <a:spcPct val="115000"/>
                        </a:lnSpc>
                        <a:spcAft>
                          <a:spcPts val="1000"/>
                        </a:spcAft>
                      </a:pPr>
                      <a:r>
                        <a:rPr lang="en-US" sz="1400" b="1" dirty="0">
                          <a:effectLst/>
                        </a:rPr>
                        <a:t>0.11726</a:t>
                      </a:r>
                      <a:endParaRPr lang="zh-CN" sz="1400" b="1" dirty="0">
                        <a:effectLst/>
                        <a:latin typeface="Cambria" panose="02040503050406030204" pitchFamily="18" charset="0"/>
                        <a:ea typeface="MS Mincho" panose="02020609040205080304" pitchFamily="49" charset="-128"/>
                        <a:cs typeface="Times New Roman" panose="02020603050405020304" pitchFamily="18" charset="0"/>
                      </a:endParaRPr>
                    </a:p>
                  </a:txBody>
                  <a:tcPr marL="45720" marR="45720"/>
                </a:tc>
                <a:tc>
                  <a:txBody>
                    <a:bodyPr/>
                    <a:lstStyle/>
                    <a:p>
                      <a:pPr algn="ctr">
                        <a:lnSpc>
                          <a:spcPct val="115000"/>
                        </a:lnSpc>
                        <a:spcAft>
                          <a:spcPts val="1000"/>
                        </a:spcAft>
                      </a:pPr>
                      <a:r>
                        <a:rPr lang="en-US" sz="1400" b="1" dirty="0">
                          <a:effectLst/>
                        </a:rPr>
                        <a:t>0.11911</a:t>
                      </a:r>
                      <a:endParaRPr lang="zh-CN" sz="1400" b="1" dirty="0">
                        <a:effectLst/>
                        <a:latin typeface="Cambria" panose="02040503050406030204" pitchFamily="18" charset="0"/>
                        <a:ea typeface="MS Mincho" panose="02020609040205080304" pitchFamily="49" charset="-128"/>
                        <a:cs typeface="Times New Roman" panose="02020603050405020304" pitchFamily="18" charset="0"/>
                      </a:endParaRPr>
                    </a:p>
                  </a:txBody>
                  <a:tcPr marL="45720" marR="45720"/>
                </a:tc>
                <a:tc>
                  <a:txBody>
                    <a:bodyPr/>
                    <a:lstStyle/>
                    <a:p>
                      <a:pPr algn="ctr">
                        <a:lnSpc>
                          <a:spcPct val="115000"/>
                        </a:lnSpc>
                        <a:spcAft>
                          <a:spcPts val="1000"/>
                        </a:spcAft>
                      </a:pPr>
                      <a:r>
                        <a:rPr lang="en-US" sz="1400" b="1" dirty="0">
                          <a:effectLst/>
                        </a:rPr>
                        <a:t>nan</a:t>
                      </a:r>
                      <a:endParaRPr lang="zh-CN" sz="1400" b="1" dirty="0">
                        <a:effectLst/>
                        <a:latin typeface="Cambria" panose="02040503050406030204" pitchFamily="18" charset="0"/>
                        <a:ea typeface="MS Mincho" panose="02020609040205080304" pitchFamily="49" charset="-128"/>
                        <a:cs typeface="Times New Roman" panose="02020603050405020304" pitchFamily="18" charset="0"/>
                      </a:endParaRPr>
                    </a:p>
                  </a:txBody>
                  <a:tcPr marL="45720" marR="45720"/>
                </a:tc>
                <a:tc>
                  <a:txBody>
                    <a:bodyPr/>
                    <a:lstStyle/>
                    <a:p>
                      <a:pPr algn="ctr">
                        <a:lnSpc>
                          <a:spcPct val="115000"/>
                        </a:lnSpc>
                        <a:spcAft>
                          <a:spcPts val="1000"/>
                        </a:spcAft>
                      </a:pPr>
                      <a:r>
                        <a:rPr lang="en-US" sz="1400" b="1" dirty="0">
                          <a:effectLst/>
                        </a:rPr>
                        <a:t>4.91667</a:t>
                      </a:r>
                      <a:endParaRPr lang="zh-CN" sz="1400" b="1" dirty="0">
                        <a:effectLst/>
                        <a:latin typeface="Cambria" panose="02040503050406030204" pitchFamily="18" charset="0"/>
                        <a:ea typeface="MS Mincho" panose="02020609040205080304" pitchFamily="49" charset="-128"/>
                        <a:cs typeface="Times New Roman" panose="02020603050405020304" pitchFamily="18" charset="0"/>
                      </a:endParaRPr>
                    </a:p>
                  </a:txBody>
                  <a:tcPr marL="45720" marR="45720"/>
                </a:tc>
                <a:tc>
                  <a:txBody>
                    <a:bodyPr/>
                    <a:lstStyle/>
                    <a:p>
                      <a:pPr algn="ctr">
                        <a:lnSpc>
                          <a:spcPct val="115000"/>
                        </a:lnSpc>
                        <a:spcAft>
                          <a:spcPts val="1000"/>
                        </a:spcAft>
                      </a:pPr>
                      <a:r>
                        <a:rPr lang="en-US" sz="1400" b="1" dirty="0">
                          <a:effectLst/>
                        </a:rPr>
                        <a:t>20~50亿</a:t>
                      </a:r>
                      <a:endParaRPr lang="zh-CN" sz="1400" b="1" dirty="0">
                        <a:effectLst/>
                        <a:latin typeface="Cambria" panose="02040503050406030204" pitchFamily="18" charset="0"/>
                        <a:ea typeface="MS Mincho" panose="02020609040205080304" pitchFamily="49" charset="-128"/>
                        <a:cs typeface="Times New Roman" panose="02020603050405020304" pitchFamily="18" charset="0"/>
                      </a:endParaRPr>
                    </a:p>
                  </a:txBody>
                  <a:tcPr marL="45720" marR="45720"/>
                </a:tc>
                <a:tc>
                  <a:txBody>
                    <a:bodyPr/>
                    <a:lstStyle/>
                    <a:p>
                      <a:pPr algn="ctr">
                        <a:lnSpc>
                          <a:spcPct val="115000"/>
                        </a:lnSpc>
                        <a:spcAft>
                          <a:spcPts val="1000"/>
                        </a:spcAft>
                      </a:pPr>
                      <a:r>
                        <a:rPr lang="en-US" sz="1400" b="1" dirty="0">
                          <a:effectLst/>
                        </a:rPr>
                        <a:t>1/62</a:t>
                      </a:r>
                      <a:endParaRPr lang="zh-CN" sz="1400" b="1" dirty="0">
                        <a:effectLst/>
                        <a:latin typeface="Cambria" panose="02040503050406030204" pitchFamily="18" charset="0"/>
                        <a:ea typeface="MS Mincho" panose="02020609040205080304" pitchFamily="49" charset="-128"/>
                        <a:cs typeface="Times New Roman" panose="02020603050405020304" pitchFamily="18" charset="0"/>
                      </a:endParaRPr>
                    </a:p>
                  </a:txBody>
                  <a:tcPr marL="45720" marR="45720"/>
                </a:tc>
                <a:extLst>
                  <a:ext uri="{0D108BD9-81ED-4DB2-BD59-A6C34878D82A}">
                    <a16:rowId xmlns:a16="http://schemas.microsoft.com/office/drawing/2014/main" val="121231499"/>
                  </a:ext>
                </a:extLst>
              </a:tr>
              <a:tr h="340064">
                <a:tc>
                  <a:txBody>
                    <a:bodyPr/>
                    <a:lstStyle/>
                    <a:p>
                      <a:pPr algn="ctr">
                        <a:lnSpc>
                          <a:spcPct val="115000"/>
                        </a:lnSpc>
                        <a:spcAft>
                          <a:spcPts val="1000"/>
                        </a:spcAft>
                      </a:pPr>
                      <a:r>
                        <a:rPr lang="en-US" sz="1400" b="1">
                          <a:effectLst/>
                        </a:rPr>
                        <a:t>复胜正能量二号</a:t>
                      </a:r>
                      <a:endParaRPr lang="zh-CN" sz="1400" b="1">
                        <a:effectLst/>
                        <a:latin typeface="Cambria" panose="02040503050406030204" pitchFamily="18" charset="0"/>
                        <a:ea typeface="MS Mincho" panose="02020609040205080304" pitchFamily="49" charset="-128"/>
                        <a:cs typeface="Times New Roman" panose="02020603050405020304" pitchFamily="18" charset="0"/>
                      </a:endParaRPr>
                    </a:p>
                  </a:txBody>
                  <a:tcPr marL="45720" marR="45720"/>
                </a:tc>
                <a:tc>
                  <a:txBody>
                    <a:bodyPr/>
                    <a:lstStyle/>
                    <a:p>
                      <a:pPr algn="ctr">
                        <a:lnSpc>
                          <a:spcPct val="115000"/>
                        </a:lnSpc>
                        <a:spcAft>
                          <a:spcPts val="1000"/>
                        </a:spcAft>
                      </a:pPr>
                      <a:r>
                        <a:rPr lang="en-US" sz="1400" b="1" dirty="0">
                          <a:effectLst/>
                        </a:rPr>
                        <a:t>0.12034</a:t>
                      </a:r>
                      <a:endParaRPr lang="zh-CN" sz="1400" b="1" dirty="0">
                        <a:effectLst/>
                        <a:latin typeface="Cambria" panose="02040503050406030204" pitchFamily="18" charset="0"/>
                        <a:ea typeface="MS Mincho" panose="02020609040205080304" pitchFamily="49" charset="-128"/>
                        <a:cs typeface="Times New Roman" panose="02020603050405020304" pitchFamily="18" charset="0"/>
                      </a:endParaRPr>
                    </a:p>
                  </a:txBody>
                  <a:tcPr marL="45720" marR="45720"/>
                </a:tc>
                <a:tc>
                  <a:txBody>
                    <a:bodyPr/>
                    <a:lstStyle/>
                    <a:p>
                      <a:pPr algn="ctr">
                        <a:lnSpc>
                          <a:spcPct val="115000"/>
                        </a:lnSpc>
                        <a:spcAft>
                          <a:spcPts val="1000"/>
                        </a:spcAft>
                      </a:pPr>
                      <a:r>
                        <a:rPr lang="en-US" sz="1400" b="1">
                          <a:effectLst/>
                        </a:rPr>
                        <a:t>0.08336</a:t>
                      </a:r>
                      <a:endParaRPr lang="zh-CN" sz="1400" b="1">
                        <a:effectLst/>
                        <a:latin typeface="Cambria" panose="02040503050406030204" pitchFamily="18" charset="0"/>
                        <a:ea typeface="MS Mincho" panose="02020609040205080304" pitchFamily="49" charset="-128"/>
                        <a:cs typeface="Times New Roman" panose="02020603050405020304" pitchFamily="18" charset="0"/>
                      </a:endParaRPr>
                    </a:p>
                  </a:txBody>
                  <a:tcPr marL="45720" marR="45720"/>
                </a:tc>
                <a:tc>
                  <a:txBody>
                    <a:bodyPr/>
                    <a:lstStyle/>
                    <a:p>
                      <a:pPr algn="ctr">
                        <a:lnSpc>
                          <a:spcPct val="115000"/>
                        </a:lnSpc>
                        <a:spcAft>
                          <a:spcPts val="1000"/>
                        </a:spcAft>
                      </a:pPr>
                      <a:r>
                        <a:rPr lang="en-US" sz="1400" b="1" dirty="0">
                          <a:effectLst/>
                        </a:rPr>
                        <a:t>0.15732</a:t>
                      </a:r>
                      <a:endParaRPr lang="zh-CN" sz="1400" b="1" dirty="0">
                        <a:effectLst/>
                        <a:latin typeface="Cambria" panose="02040503050406030204" pitchFamily="18" charset="0"/>
                        <a:ea typeface="MS Mincho" panose="02020609040205080304" pitchFamily="49" charset="-128"/>
                        <a:cs typeface="Times New Roman" panose="02020603050405020304" pitchFamily="18" charset="0"/>
                      </a:endParaRPr>
                    </a:p>
                  </a:txBody>
                  <a:tcPr marL="45720" marR="45720"/>
                </a:tc>
                <a:tc>
                  <a:txBody>
                    <a:bodyPr/>
                    <a:lstStyle/>
                    <a:p>
                      <a:pPr algn="ctr">
                        <a:lnSpc>
                          <a:spcPct val="115000"/>
                        </a:lnSpc>
                        <a:spcAft>
                          <a:spcPts val="1000"/>
                        </a:spcAft>
                      </a:pPr>
                      <a:r>
                        <a:rPr lang="en-US" sz="1400" b="1" dirty="0">
                          <a:effectLst/>
                        </a:rPr>
                        <a:t>0.12034</a:t>
                      </a:r>
                      <a:endParaRPr lang="zh-CN" sz="1400" b="1" dirty="0">
                        <a:effectLst/>
                        <a:latin typeface="Cambria" panose="02040503050406030204" pitchFamily="18" charset="0"/>
                        <a:ea typeface="MS Mincho" panose="02020609040205080304" pitchFamily="49" charset="-128"/>
                        <a:cs typeface="Times New Roman" panose="02020603050405020304" pitchFamily="18" charset="0"/>
                      </a:endParaRPr>
                    </a:p>
                  </a:txBody>
                  <a:tcPr marL="45720" marR="45720"/>
                </a:tc>
                <a:tc>
                  <a:txBody>
                    <a:bodyPr/>
                    <a:lstStyle/>
                    <a:p>
                      <a:pPr algn="ctr">
                        <a:lnSpc>
                          <a:spcPct val="115000"/>
                        </a:lnSpc>
                        <a:spcAft>
                          <a:spcPts val="1000"/>
                        </a:spcAft>
                      </a:pPr>
                      <a:r>
                        <a:rPr lang="en-US" sz="1400" b="1" dirty="0">
                          <a:effectLst/>
                        </a:rPr>
                        <a:t>4.33333</a:t>
                      </a:r>
                      <a:endParaRPr lang="zh-CN" sz="1400" b="1" dirty="0">
                        <a:effectLst/>
                        <a:latin typeface="Cambria" panose="02040503050406030204" pitchFamily="18" charset="0"/>
                        <a:ea typeface="MS Mincho" panose="02020609040205080304" pitchFamily="49" charset="-128"/>
                        <a:cs typeface="Times New Roman" panose="02020603050405020304" pitchFamily="18" charset="0"/>
                      </a:endParaRPr>
                    </a:p>
                  </a:txBody>
                  <a:tcPr marL="45720" marR="45720"/>
                </a:tc>
                <a:tc>
                  <a:txBody>
                    <a:bodyPr/>
                    <a:lstStyle/>
                    <a:p>
                      <a:pPr algn="ctr">
                        <a:lnSpc>
                          <a:spcPct val="115000"/>
                        </a:lnSpc>
                        <a:spcAft>
                          <a:spcPts val="1000"/>
                        </a:spcAft>
                      </a:pPr>
                      <a:r>
                        <a:rPr lang="en-US" sz="1400" b="1" dirty="0">
                          <a:effectLst/>
                        </a:rPr>
                        <a:t>&gt;=100亿</a:t>
                      </a:r>
                      <a:endParaRPr lang="zh-CN" sz="1400" b="1" dirty="0">
                        <a:effectLst/>
                        <a:latin typeface="Cambria" panose="02040503050406030204" pitchFamily="18" charset="0"/>
                        <a:ea typeface="MS Mincho" panose="02020609040205080304" pitchFamily="49" charset="-128"/>
                        <a:cs typeface="Times New Roman" panose="02020603050405020304" pitchFamily="18" charset="0"/>
                      </a:endParaRPr>
                    </a:p>
                  </a:txBody>
                  <a:tcPr marL="45720" marR="45720"/>
                </a:tc>
                <a:tc>
                  <a:txBody>
                    <a:bodyPr/>
                    <a:lstStyle/>
                    <a:p>
                      <a:pPr algn="ctr">
                        <a:lnSpc>
                          <a:spcPct val="115000"/>
                        </a:lnSpc>
                        <a:spcAft>
                          <a:spcPts val="1000"/>
                        </a:spcAft>
                      </a:pPr>
                      <a:r>
                        <a:rPr lang="en-US" sz="1400" b="1">
                          <a:effectLst/>
                        </a:rPr>
                        <a:t>2/62</a:t>
                      </a:r>
                      <a:endParaRPr lang="zh-CN" sz="1400" b="1">
                        <a:effectLst/>
                        <a:latin typeface="Cambria" panose="02040503050406030204" pitchFamily="18" charset="0"/>
                        <a:ea typeface="MS Mincho" panose="02020609040205080304" pitchFamily="49" charset="-128"/>
                        <a:cs typeface="Times New Roman" panose="02020603050405020304" pitchFamily="18" charset="0"/>
                      </a:endParaRPr>
                    </a:p>
                  </a:txBody>
                  <a:tcPr marL="45720" marR="45720"/>
                </a:tc>
                <a:extLst>
                  <a:ext uri="{0D108BD9-81ED-4DB2-BD59-A6C34878D82A}">
                    <a16:rowId xmlns:a16="http://schemas.microsoft.com/office/drawing/2014/main" val="3697665709"/>
                  </a:ext>
                </a:extLst>
              </a:tr>
              <a:tr h="340064">
                <a:tc>
                  <a:txBody>
                    <a:bodyPr/>
                    <a:lstStyle/>
                    <a:p>
                      <a:pPr algn="ctr">
                        <a:lnSpc>
                          <a:spcPct val="115000"/>
                        </a:lnSpc>
                        <a:spcAft>
                          <a:spcPts val="1000"/>
                        </a:spcAft>
                      </a:pPr>
                      <a:r>
                        <a:rPr lang="en-US" sz="1400" b="1">
                          <a:effectLst/>
                        </a:rPr>
                        <a:t>兆天金牛精选2号</a:t>
                      </a:r>
                      <a:endParaRPr lang="zh-CN" sz="1400" b="1">
                        <a:effectLst/>
                        <a:latin typeface="Cambria" panose="02040503050406030204" pitchFamily="18" charset="0"/>
                        <a:ea typeface="MS Mincho" panose="02020609040205080304" pitchFamily="49" charset="-128"/>
                        <a:cs typeface="Times New Roman" panose="02020603050405020304" pitchFamily="18" charset="0"/>
                      </a:endParaRPr>
                    </a:p>
                  </a:txBody>
                  <a:tcPr marL="45720" marR="45720"/>
                </a:tc>
                <a:tc>
                  <a:txBody>
                    <a:bodyPr/>
                    <a:lstStyle/>
                    <a:p>
                      <a:pPr algn="ctr">
                        <a:lnSpc>
                          <a:spcPct val="115000"/>
                        </a:lnSpc>
                        <a:spcAft>
                          <a:spcPts val="1000"/>
                        </a:spcAft>
                      </a:pPr>
                      <a:r>
                        <a:rPr lang="en-US" sz="1400" b="1">
                          <a:effectLst/>
                        </a:rPr>
                        <a:t>0.13761</a:t>
                      </a:r>
                      <a:endParaRPr lang="zh-CN" sz="1400" b="1">
                        <a:effectLst/>
                        <a:latin typeface="Cambria" panose="02040503050406030204" pitchFamily="18" charset="0"/>
                        <a:ea typeface="MS Mincho" panose="02020609040205080304" pitchFamily="49" charset="-128"/>
                        <a:cs typeface="Times New Roman" panose="02020603050405020304" pitchFamily="18" charset="0"/>
                      </a:endParaRPr>
                    </a:p>
                  </a:txBody>
                  <a:tcPr marL="45720" marR="45720"/>
                </a:tc>
                <a:tc>
                  <a:txBody>
                    <a:bodyPr/>
                    <a:lstStyle/>
                    <a:p>
                      <a:pPr algn="ctr">
                        <a:lnSpc>
                          <a:spcPct val="115000"/>
                        </a:lnSpc>
                        <a:spcAft>
                          <a:spcPts val="1000"/>
                        </a:spcAft>
                      </a:pPr>
                      <a:r>
                        <a:rPr lang="en-US" sz="1400" b="1">
                          <a:effectLst/>
                        </a:rPr>
                        <a:t>0.13619</a:t>
                      </a:r>
                      <a:endParaRPr lang="zh-CN" sz="1400" b="1">
                        <a:effectLst/>
                        <a:latin typeface="Cambria" panose="02040503050406030204" pitchFamily="18" charset="0"/>
                        <a:ea typeface="MS Mincho" panose="02020609040205080304" pitchFamily="49" charset="-128"/>
                        <a:cs typeface="Times New Roman" panose="02020603050405020304" pitchFamily="18" charset="0"/>
                      </a:endParaRPr>
                    </a:p>
                  </a:txBody>
                  <a:tcPr marL="45720" marR="45720"/>
                </a:tc>
                <a:tc>
                  <a:txBody>
                    <a:bodyPr/>
                    <a:lstStyle/>
                    <a:p>
                      <a:pPr algn="ctr">
                        <a:lnSpc>
                          <a:spcPct val="115000"/>
                        </a:lnSpc>
                        <a:spcAft>
                          <a:spcPts val="1000"/>
                        </a:spcAft>
                      </a:pPr>
                      <a:r>
                        <a:rPr lang="en-US" sz="1400" b="1">
                          <a:effectLst/>
                        </a:rPr>
                        <a:t>0.13902</a:t>
                      </a:r>
                      <a:endParaRPr lang="zh-CN" sz="1400" b="1">
                        <a:effectLst/>
                        <a:latin typeface="Cambria" panose="02040503050406030204" pitchFamily="18" charset="0"/>
                        <a:ea typeface="MS Mincho" panose="02020609040205080304" pitchFamily="49" charset="-128"/>
                        <a:cs typeface="Times New Roman" panose="02020603050405020304" pitchFamily="18" charset="0"/>
                      </a:endParaRPr>
                    </a:p>
                  </a:txBody>
                  <a:tcPr marL="45720" marR="45720"/>
                </a:tc>
                <a:tc>
                  <a:txBody>
                    <a:bodyPr/>
                    <a:lstStyle/>
                    <a:p>
                      <a:pPr algn="ctr">
                        <a:lnSpc>
                          <a:spcPct val="115000"/>
                        </a:lnSpc>
                        <a:spcAft>
                          <a:spcPts val="1000"/>
                        </a:spcAft>
                      </a:pPr>
                      <a:r>
                        <a:rPr lang="en-US" sz="1400" b="1" dirty="0">
                          <a:effectLst/>
                        </a:rPr>
                        <a:t>0.13761</a:t>
                      </a:r>
                      <a:endParaRPr lang="zh-CN" sz="1400" b="1" dirty="0">
                        <a:effectLst/>
                        <a:latin typeface="Cambria" panose="02040503050406030204" pitchFamily="18" charset="0"/>
                        <a:ea typeface="MS Mincho" panose="02020609040205080304" pitchFamily="49" charset="-128"/>
                        <a:cs typeface="Times New Roman" panose="02020603050405020304" pitchFamily="18" charset="0"/>
                      </a:endParaRPr>
                    </a:p>
                  </a:txBody>
                  <a:tcPr marL="45720" marR="45720"/>
                </a:tc>
                <a:tc>
                  <a:txBody>
                    <a:bodyPr/>
                    <a:lstStyle/>
                    <a:p>
                      <a:pPr algn="ctr">
                        <a:lnSpc>
                          <a:spcPct val="115000"/>
                        </a:lnSpc>
                        <a:spcAft>
                          <a:spcPts val="1000"/>
                        </a:spcAft>
                      </a:pPr>
                      <a:r>
                        <a:rPr lang="en-US" sz="1400" b="1" dirty="0">
                          <a:effectLst/>
                        </a:rPr>
                        <a:t>6.83333</a:t>
                      </a:r>
                      <a:endParaRPr lang="zh-CN" sz="1400" b="1" dirty="0">
                        <a:effectLst/>
                        <a:latin typeface="Cambria" panose="02040503050406030204" pitchFamily="18" charset="0"/>
                        <a:ea typeface="MS Mincho" panose="02020609040205080304" pitchFamily="49" charset="-128"/>
                        <a:cs typeface="Times New Roman" panose="02020603050405020304" pitchFamily="18" charset="0"/>
                      </a:endParaRPr>
                    </a:p>
                  </a:txBody>
                  <a:tcPr marL="45720" marR="45720"/>
                </a:tc>
                <a:tc>
                  <a:txBody>
                    <a:bodyPr/>
                    <a:lstStyle/>
                    <a:p>
                      <a:pPr algn="ctr">
                        <a:lnSpc>
                          <a:spcPct val="115000"/>
                        </a:lnSpc>
                        <a:spcAft>
                          <a:spcPts val="1000"/>
                        </a:spcAft>
                      </a:pPr>
                      <a:r>
                        <a:rPr lang="en-US" sz="1400" b="1">
                          <a:effectLst/>
                        </a:rPr>
                        <a:t>5~10亿</a:t>
                      </a:r>
                      <a:endParaRPr lang="zh-CN" sz="1400" b="1">
                        <a:effectLst/>
                        <a:latin typeface="Cambria" panose="02040503050406030204" pitchFamily="18" charset="0"/>
                        <a:ea typeface="MS Mincho" panose="02020609040205080304" pitchFamily="49" charset="-128"/>
                        <a:cs typeface="Times New Roman" panose="02020603050405020304" pitchFamily="18" charset="0"/>
                      </a:endParaRPr>
                    </a:p>
                  </a:txBody>
                  <a:tcPr marL="45720" marR="45720"/>
                </a:tc>
                <a:tc>
                  <a:txBody>
                    <a:bodyPr/>
                    <a:lstStyle/>
                    <a:p>
                      <a:pPr algn="ctr">
                        <a:lnSpc>
                          <a:spcPct val="115000"/>
                        </a:lnSpc>
                        <a:spcAft>
                          <a:spcPts val="1000"/>
                        </a:spcAft>
                      </a:pPr>
                      <a:r>
                        <a:rPr lang="en-US" sz="1400" b="1">
                          <a:effectLst/>
                        </a:rPr>
                        <a:t>3/62</a:t>
                      </a:r>
                      <a:endParaRPr lang="zh-CN" sz="1400" b="1">
                        <a:effectLst/>
                        <a:latin typeface="Cambria" panose="02040503050406030204" pitchFamily="18" charset="0"/>
                        <a:ea typeface="MS Mincho" panose="02020609040205080304" pitchFamily="49" charset="-128"/>
                        <a:cs typeface="Times New Roman" panose="02020603050405020304" pitchFamily="18" charset="0"/>
                      </a:endParaRPr>
                    </a:p>
                  </a:txBody>
                  <a:tcPr marL="45720" marR="45720"/>
                </a:tc>
                <a:extLst>
                  <a:ext uri="{0D108BD9-81ED-4DB2-BD59-A6C34878D82A}">
                    <a16:rowId xmlns:a16="http://schemas.microsoft.com/office/drawing/2014/main" val="1876449929"/>
                  </a:ext>
                </a:extLst>
              </a:tr>
              <a:tr h="340064">
                <a:tc>
                  <a:txBody>
                    <a:bodyPr/>
                    <a:lstStyle/>
                    <a:p>
                      <a:pPr algn="ctr">
                        <a:lnSpc>
                          <a:spcPct val="115000"/>
                        </a:lnSpc>
                        <a:spcAft>
                          <a:spcPts val="1000"/>
                        </a:spcAft>
                      </a:pPr>
                      <a:r>
                        <a:rPr lang="en-US" sz="1400" b="1">
                          <a:effectLst/>
                        </a:rPr>
                        <a:t>仙人掌盈沣远航一号</a:t>
                      </a:r>
                      <a:endParaRPr lang="zh-CN" sz="1400" b="1">
                        <a:effectLst/>
                        <a:latin typeface="Cambria" panose="02040503050406030204" pitchFamily="18" charset="0"/>
                        <a:ea typeface="MS Mincho" panose="02020609040205080304" pitchFamily="49" charset="-128"/>
                        <a:cs typeface="Times New Roman" panose="02020603050405020304" pitchFamily="18" charset="0"/>
                      </a:endParaRPr>
                    </a:p>
                  </a:txBody>
                  <a:tcPr marL="45720" marR="45720"/>
                </a:tc>
                <a:tc>
                  <a:txBody>
                    <a:bodyPr/>
                    <a:lstStyle/>
                    <a:p>
                      <a:pPr algn="ctr">
                        <a:lnSpc>
                          <a:spcPct val="115000"/>
                        </a:lnSpc>
                        <a:spcAft>
                          <a:spcPts val="1000"/>
                        </a:spcAft>
                      </a:pPr>
                      <a:r>
                        <a:rPr lang="en-US" sz="1400" b="1">
                          <a:effectLst/>
                        </a:rPr>
                        <a:t>0.13819</a:t>
                      </a:r>
                      <a:endParaRPr lang="zh-CN" sz="1400" b="1">
                        <a:effectLst/>
                        <a:latin typeface="Cambria" panose="02040503050406030204" pitchFamily="18" charset="0"/>
                        <a:ea typeface="MS Mincho" panose="02020609040205080304" pitchFamily="49" charset="-128"/>
                        <a:cs typeface="Times New Roman" panose="02020603050405020304" pitchFamily="18" charset="0"/>
                      </a:endParaRPr>
                    </a:p>
                  </a:txBody>
                  <a:tcPr marL="45720" marR="45720"/>
                </a:tc>
                <a:tc>
                  <a:txBody>
                    <a:bodyPr/>
                    <a:lstStyle/>
                    <a:p>
                      <a:pPr algn="ctr">
                        <a:lnSpc>
                          <a:spcPct val="115000"/>
                        </a:lnSpc>
                        <a:spcAft>
                          <a:spcPts val="1000"/>
                        </a:spcAft>
                      </a:pPr>
                      <a:r>
                        <a:rPr lang="en-US" sz="1400" b="1">
                          <a:effectLst/>
                        </a:rPr>
                        <a:t>0.10099</a:t>
                      </a:r>
                      <a:endParaRPr lang="zh-CN" sz="1400" b="1">
                        <a:effectLst/>
                        <a:latin typeface="Cambria" panose="02040503050406030204" pitchFamily="18" charset="0"/>
                        <a:ea typeface="MS Mincho" panose="02020609040205080304" pitchFamily="49" charset="-128"/>
                        <a:cs typeface="Times New Roman" panose="02020603050405020304" pitchFamily="18" charset="0"/>
                      </a:endParaRPr>
                    </a:p>
                  </a:txBody>
                  <a:tcPr marL="45720" marR="45720"/>
                </a:tc>
                <a:tc>
                  <a:txBody>
                    <a:bodyPr/>
                    <a:lstStyle/>
                    <a:p>
                      <a:pPr algn="ctr">
                        <a:lnSpc>
                          <a:spcPct val="115000"/>
                        </a:lnSpc>
                        <a:spcAft>
                          <a:spcPts val="1000"/>
                        </a:spcAft>
                      </a:pPr>
                      <a:r>
                        <a:rPr lang="en-US" sz="1400" b="1">
                          <a:effectLst/>
                        </a:rPr>
                        <a:t>0.17539</a:t>
                      </a:r>
                      <a:endParaRPr lang="zh-CN" sz="1400" b="1">
                        <a:effectLst/>
                        <a:latin typeface="Cambria" panose="02040503050406030204" pitchFamily="18" charset="0"/>
                        <a:ea typeface="MS Mincho" panose="02020609040205080304" pitchFamily="49" charset="-128"/>
                        <a:cs typeface="Times New Roman" panose="02020603050405020304" pitchFamily="18" charset="0"/>
                      </a:endParaRPr>
                    </a:p>
                  </a:txBody>
                  <a:tcPr marL="45720" marR="45720"/>
                </a:tc>
                <a:tc>
                  <a:txBody>
                    <a:bodyPr/>
                    <a:lstStyle/>
                    <a:p>
                      <a:pPr algn="ctr">
                        <a:lnSpc>
                          <a:spcPct val="115000"/>
                        </a:lnSpc>
                        <a:spcAft>
                          <a:spcPts val="1000"/>
                        </a:spcAft>
                      </a:pPr>
                      <a:r>
                        <a:rPr lang="en-US" sz="1400" b="1">
                          <a:effectLst/>
                        </a:rPr>
                        <a:t>0.13819</a:t>
                      </a:r>
                      <a:endParaRPr lang="zh-CN" sz="1400" b="1">
                        <a:effectLst/>
                        <a:latin typeface="Cambria" panose="02040503050406030204" pitchFamily="18" charset="0"/>
                        <a:ea typeface="MS Mincho" panose="02020609040205080304" pitchFamily="49" charset="-128"/>
                        <a:cs typeface="Times New Roman" panose="02020603050405020304" pitchFamily="18" charset="0"/>
                      </a:endParaRPr>
                    </a:p>
                  </a:txBody>
                  <a:tcPr marL="45720" marR="45720"/>
                </a:tc>
                <a:tc>
                  <a:txBody>
                    <a:bodyPr/>
                    <a:lstStyle/>
                    <a:p>
                      <a:pPr algn="ctr">
                        <a:lnSpc>
                          <a:spcPct val="115000"/>
                        </a:lnSpc>
                        <a:spcAft>
                          <a:spcPts val="1000"/>
                        </a:spcAft>
                      </a:pPr>
                      <a:r>
                        <a:rPr lang="en-US" sz="1400" b="1">
                          <a:effectLst/>
                        </a:rPr>
                        <a:t>5.08333</a:t>
                      </a:r>
                      <a:endParaRPr lang="zh-CN" sz="1400" b="1">
                        <a:effectLst/>
                        <a:latin typeface="Cambria" panose="02040503050406030204" pitchFamily="18" charset="0"/>
                        <a:ea typeface="MS Mincho" panose="02020609040205080304" pitchFamily="49" charset="-128"/>
                        <a:cs typeface="Times New Roman" panose="02020603050405020304" pitchFamily="18" charset="0"/>
                      </a:endParaRPr>
                    </a:p>
                  </a:txBody>
                  <a:tcPr marL="45720" marR="45720"/>
                </a:tc>
                <a:tc>
                  <a:txBody>
                    <a:bodyPr/>
                    <a:lstStyle/>
                    <a:p>
                      <a:pPr algn="ctr">
                        <a:lnSpc>
                          <a:spcPct val="115000"/>
                        </a:lnSpc>
                        <a:spcAft>
                          <a:spcPts val="1000"/>
                        </a:spcAft>
                      </a:pPr>
                      <a:r>
                        <a:rPr lang="en-US" sz="1400" b="1">
                          <a:effectLst/>
                        </a:rPr>
                        <a:t>20~50亿</a:t>
                      </a:r>
                      <a:endParaRPr lang="zh-CN" sz="1400" b="1">
                        <a:effectLst/>
                        <a:latin typeface="Cambria" panose="02040503050406030204" pitchFamily="18" charset="0"/>
                        <a:ea typeface="MS Mincho" panose="02020609040205080304" pitchFamily="49" charset="-128"/>
                        <a:cs typeface="Times New Roman" panose="02020603050405020304" pitchFamily="18" charset="0"/>
                      </a:endParaRPr>
                    </a:p>
                  </a:txBody>
                  <a:tcPr marL="45720" marR="45720"/>
                </a:tc>
                <a:tc>
                  <a:txBody>
                    <a:bodyPr/>
                    <a:lstStyle/>
                    <a:p>
                      <a:pPr algn="ctr">
                        <a:lnSpc>
                          <a:spcPct val="115000"/>
                        </a:lnSpc>
                        <a:spcAft>
                          <a:spcPts val="1000"/>
                        </a:spcAft>
                      </a:pPr>
                      <a:r>
                        <a:rPr lang="en-US" sz="1400" b="1">
                          <a:effectLst/>
                        </a:rPr>
                        <a:t>4/62</a:t>
                      </a:r>
                      <a:endParaRPr lang="zh-CN" sz="1400" b="1">
                        <a:effectLst/>
                        <a:latin typeface="Cambria" panose="02040503050406030204" pitchFamily="18" charset="0"/>
                        <a:ea typeface="MS Mincho" panose="02020609040205080304" pitchFamily="49" charset="-128"/>
                        <a:cs typeface="Times New Roman" panose="02020603050405020304" pitchFamily="18" charset="0"/>
                      </a:endParaRPr>
                    </a:p>
                  </a:txBody>
                  <a:tcPr marL="45720" marR="45720"/>
                </a:tc>
                <a:extLst>
                  <a:ext uri="{0D108BD9-81ED-4DB2-BD59-A6C34878D82A}">
                    <a16:rowId xmlns:a16="http://schemas.microsoft.com/office/drawing/2014/main" val="1060530582"/>
                  </a:ext>
                </a:extLst>
              </a:tr>
              <a:tr h="340064">
                <a:tc>
                  <a:txBody>
                    <a:bodyPr/>
                    <a:lstStyle/>
                    <a:p>
                      <a:pPr algn="ctr">
                        <a:lnSpc>
                          <a:spcPct val="115000"/>
                        </a:lnSpc>
                        <a:spcAft>
                          <a:spcPts val="1000"/>
                        </a:spcAft>
                      </a:pPr>
                      <a:r>
                        <a:rPr lang="en-US" sz="1400" b="1">
                          <a:effectLst/>
                        </a:rPr>
                        <a:t>山楂树二期</a:t>
                      </a:r>
                      <a:endParaRPr lang="zh-CN" sz="1400" b="1">
                        <a:effectLst/>
                        <a:latin typeface="Cambria" panose="02040503050406030204" pitchFamily="18" charset="0"/>
                        <a:ea typeface="MS Mincho" panose="02020609040205080304" pitchFamily="49" charset="-128"/>
                        <a:cs typeface="Times New Roman" panose="02020603050405020304" pitchFamily="18" charset="0"/>
                      </a:endParaRPr>
                    </a:p>
                  </a:txBody>
                  <a:tcPr marL="45720" marR="45720"/>
                </a:tc>
                <a:tc>
                  <a:txBody>
                    <a:bodyPr/>
                    <a:lstStyle/>
                    <a:p>
                      <a:pPr algn="ctr">
                        <a:lnSpc>
                          <a:spcPct val="115000"/>
                        </a:lnSpc>
                        <a:spcAft>
                          <a:spcPts val="1000"/>
                        </a:spcAft>
                      </a:pPr>
                      <a:r>
                        <a:rPr lang="en-US" sz="1400" b="1">
                          <a:effectLst/>
                        </a:rPr>
                        <a:t>0.17166</a:t>
                      </a:r>
                      <a:endParaRPr lang="zh-CN" sz="1400" b="1">
                        <a:effectLst/>
                        <a:latin typeface="Cambria" panose="02040503050406030204" pitchFamily="18" charset="0"/>
                        <a:ea typeface="MS Mincho" panose="02020609040205080304" pitchFamily="49" charset="-128"/>
                        <a:cs typeface="Times New Roman" panose="02020603050405020304" pitchFamily="18" charset="0"/>
                      </a:endParaRPr>
                    </a:p>
                  </a:txBody>
                  <a:tcPr marL="45720" marR="45720"/>
                </a:tc>
                <a:tc>
                  <a:txBody>
                    <a:bodyPr/>
                    <a:lstStyle/>
                    <a:p>
                      <a:pPr algn="ctr">
                        <a:lnSpc>
                          <a:spcPct val="115000"/>
                        </a:lnSpc>
                        <a:spcAft>
                          <a:spcPts val="1000"/>
                        </a:spcAft>
                      </a:pPr>
                      <a:r>
                        <a:rPr lang="en-US" sz="1400" b="1">
                          <a:effectLst/>
                        </a:rPr>
                        <a:t>0.12986</a:t>
                      </a:r>
                      <a:endParaRPr lang="zh-CN" sz="1400" b="1">
                        <a:effectLst/>
                        <a:latin typeface="Cambria" panose="02040503050406030204" pitchFamily="18" charset="0"/>
                        <a:ea typeface="MS Mincho" panose="02020609040205080304" pitchFamily="49" charset="-128"/>
                        <a:cs typeface="Times New Roman" panose="02020603050405020304" pitchFamily="18" charset="0"/>
                      </a:endParaRPr>
                    </a:p>
                  </a:txBody>
                  <a:tcPr marL="45720" marR="45720"/>
                </a:tc>
                <a:tc>
                  <a:txBody>
                    <a:bodyPr/>
                    <a:lstStyle/>
                    <a:p>
                      <a:pPr algn="ctr">
                        <a:lnSpc>
                          <a:spcPct val="115000"/>
                        </a:lnSpc>
                        <a:spcAft>
                          <a:spcPts val="1000"/>
                        </a:spcAft>
                      </a:pPr>
                      <a:r>
                        <a:rPr lang="en-US" sz="1400" b="1">
                          <a:effectLst/>
                        </a:rPr>
                        <a:t>0.21346</a:t>
                      </a:r>
                      <a:endParaRPr lang="zh-CN" sz="1400" b="1">
                        <a:effectLst/>
                        <a:latin typeface="Cambria" panose="02040503050406030204" pitchFamily="18" charset="0"/>
                        <a:ea typeface="MS Mincho" panose="02020609040205080304" pitchFamily="49" charset="-128"/>
                        <a:cs typeface="Times New Roman" panose="02020603050405020304" pitchFamily="18" charset="0"/>
                      </a:endParaRPr>
                    </a:p>
                  </a:txBody>
                  <a:tcPr marL="45720" marR="45720"/>
                </a:tc>
                <a:tc>
                  <a:txBody>
                    <a:bodyPr/>
                    <a:lstStyle/>
                    <a:p>
                      <a:pPr algn="ctr">
                        <a:lnSpc>
                          <a:spcPct val="115000"/>
                        </a:lnSpc>
                        <a:spcAft>
                          <a:spcPts val="1000"/>
                        </a:spcAft>
                      </a:pPr>
                      <a:r>
                        <a:rPr lang="en-US" sz="1400" b="1">
                          <a:effectLst/>
                        </a:rPr>
                        <a:t>0.17166</a:t>
                      </a:r>
                      <a:endParaRPr lang="zh-CN" sz="1400" b="1">
                        <a:effectLst/>
                        <a:latin typeface="Cambria" panose="02040503050406030204" pitchFamily="18" charset="0"/>
                        <a:ea typeface="MS Mincho" panose="02020609040205080304" pitchFamily="49" charset="-128"/>
                        <a:cs typeface="Times New Roman" panose="02020603050405020304" pitchFamily="18" charset="0"/>
                      </a:endParaRPr>
                    </a:p>
                  </a:txBody>
                  <a:tcPr marL="45720" marR="45720"/>
                </a:tc>
                <a:tc>
                  <a:txBody>
                    <a:bodyPr/>
                    <a:lstStyle/>
                    <a:p>
                      <a:pPr algn="ctr">
                        <a:lnSpc>
                          <a:spcPct val="115000"/>
                        </a:lnSpc>
                        <a:spcAft>
                          <a:spcPts val="1000"/>
                        </a:spcAft>
                      </a:pPr>
                      <a:r>
                        <a:rPr lang="en-US" sz="1400" b="1">
                          <a:effectLst/>
                        </a:rPr>
                        <a:t>6.91667</a:t>
                      </a:r>
                      <a:endParaRPr lang="zh-CN" sz="1400" b="1">
                        <a:effectLst/>
                        <a:latin typeface="Cambria" panose="02040503050406030204" pitchFamily="18" charset="0"/>
                        <a:ea typeface="MS Mincho" panose="02020609040205080304" pitchFamily="49" charset="-128"/>
                        <a:cs typeface="Times New Roman" panose="02020603050405020304" pitchFamily="18" charset="0"/>
                      </a:endParaRPr>
                    </a:p>
                  </a:txBody>
                  <a:tcPr marL="45720" marR="45720"/>
                </a:tc>
                <a:tc>
                  <a:txBody>
                    <a:bodyPr/>
                    <a:lstStyle/>
                    <a:p>
                      <a:pPr algn="ctr">
                        <a:lnSpc>
                          <a:spcPct val="115000"/>
                        </a:lnSpc>
                        <a:spcAft>
                          <a:spcPts val="1000"/>
                        </a:spcAft>
                      </a:pPr>
                      <a:r>
                        <a:rPr lang="en-US" sz="1400" b="1">
                          <a:effectLst/>
                        </a:rPr>
                        <a:t>0~5亿</a:t>
                      </a:r>
                      <a:endParaRPr lang="zh-CN" sz="1400" b="1">
                        <a:effectLst/>
                        <a:latin typeface="Cambria" panose="02040503050406030204" pitchFamily="18" charset="0"/>
                        <a:ea typeface="MS Mincho" panose="02020609040205080304" pitchFamily="49" charset="-128"/>
                        <a:cs typeface="Times New Roman" panose="02020603050405020304" pitchFamily="18" charset="0"/>
                      </a:endParaRPr>
                    </a:p>
                  </a:txBody>
                  <a:tcPr marL="45720" marR="45720"/>
                </a:tc>
                <a:tc>
                  <a:txBody>
                    <a:bodyPr/>
                    <a:lstStyle/>
                    <a:p>
                      <a:pPr algn="ctr">
                        <a:lnSpc>
                          <a:spcPct val="115000"/>
                        </a:lnSpc>
                        <a:spcAft>
                          <a:spcPts val="1000"/>
                        </a:spcAft>
                      </a:pPr>
                      <a:r>
                        <a:rPr lang="en-US" sz="1400" b="1">
                          <a:effectLst/>
                        </a:rPr>
                        <a:t>5/62</a:t>
                      </a:r>
                      <a:endParaRPr lang="zh-CN" sz="1400" b="1">
                        <a:effectLst/>
                        <a:latin typeface="Cambria" panose="02040503050406030204" pitchFamily="18" charset="0"/>
                        <a:ea typeface="MS Mincho" panose="02020609040205080304" pitchFamily="49" charset="-128"/>
                        <a:cs typeface="Times New Roman" panose="02020603050405020304" pitchFamily="18" charset="0"/>
                      </a:endParaRPr>
                    </a:p>
                  </a:txBody>
                  <a:tcPr marL="45720" marR="45720"/>
                </a:tc>
                <a:extLst>
                  <a:ext uri="{0D108BD9-81ED-4DB2-BD59-A6C34878D82A}">
                    <a16:rowId xmlns:a16="http://schemas.microsoft.com/office/drawing/2014/main" val="923619027"/>
                  </a:ext>
                </a:extLst>
              </a:tr>
              <a:tr h="340064">
                <a:tc>
                  <a:txBody>
                    <a:bodyPr/>
                    <a:lstStyle/>
                    <a:p>
                      <a:pPr algn="ctr">
                        <a:lnSpc>
                          <a:spcPct val="115000"/>
                        </a:lnSpc>
                        <a:spcAft>
                          <a:spcPts val="1000"/>
                        </a:spcAft>
                      </a:pPr>
                      <a:r>
                        <a:rPr lang="en-US" sz="1400" b="1">
                          <a:effectLst/>
                        </a:rPr>
                        <a:t>泽源6号</a:t>
                      </a:r>
                      <a:endParaRPr lang="zh-CN" sz="1400" b="1">
                        <a:effectLst/>
                        <a:latin typeface="Cambria" panose="02040503050406030204" pitchFamily="18" charset="0"/>
                        <a:ea typeface="MS Mincho" panose="02020609040205080304" pitchFamily="49" charset="-128"/>
                        <a:cs typeface="Times New Roman" panose="02020603050405020304" pitchFamily="18" charset="0"/>
                      </a:endParaRPr>
                    </a:p>
                  </a:txBody>
                  <a:tcPr marL="45720" marR="45720"/>
                </a:tc>
                <a:tc>
                  <a:txBody>
                    <a:bodyPr/>
                    <a:lstStyle/>
                    <a:p>
                      <a:pPr algn="ctr">
                        <a:lnSpc>
                          <a:spcPct val="115000"/>
                        </a:lnSpc>
                        <a:spcAft>
                          <a:spcPts val="1000"/>
                        </a:spcAft>
                      </a:pPr>
                      <a:r>
                        <a:rPr lang="en-US" sz="1400" b="1">
                          <a:effectLst/>
                        </a:rPr>
                        <a:t>0.17411</a:t>
                      </a:r>
                      <a:endParaRPr lang="zh-CN" sz="1400" b="1">
                        <a:effectLst/>
                        <a:latin typeface="Cambria" panose="02040503050406030204" pitchFamily="18" charset="0"/>
                        <a:ea typeface="MS Mincho" panose="02020609040205080304" pitchFamily="49" charset="-128"/>
                        <a:cs typeface="Times New Roman" panose="02020603050405020304" pitchFamily="18" charset="0"/>
                      </a:endParaRPr>
                    </a:p>
                  </a:txBody>
                  <a:tcPr marL="45720" marR="45720"/>
                </a:tc>
                <a:tc>
                  <a:txBody>
                    <a:bodyPr/>
                    <a:lstStyle/>
                    <a:p>
                      <a:pPr algn="ctr">
                        <a:lnSpc>
                          <a:spcPct val="115000"/>
                        </a:lnSpc>
                        <a:spcAft>
                          <a:spcPts val="1000"/>
                        </a:spcAft>
                      </a:pPr>
                      <a:r>
                        <a:rPr lang="en-US" sz="1400" b="1">
                          <a:effectLst/>
                        </a:rPr>
                        <a:t>0.19846</a:t>
                      </a:r>
                      <a:endParaRPr lang="zh-CN" sz="1400" b="1">
                        <a:effectLst/>
                        <a:latin typeface="Cambria" panose="02040503050406030204" pitchFamily="18" charset="0"/>
                        <a:ea typeface="MS Mincho" panose="02020609040205080304" pitchFamily="49" charset="-128"/>
                        <a:cs typeface="Times New Roman" panose="02020603050405020304" pitchFamily="18" charset="0"/>
                      </a:endParaRPr>
                    </a:p>
                  </a:txBody>
                  <a:tcPr marL="45720" marR="45720"/>
                </a:tc>
                <a:tc>
                  <a:txBody>
                    <a:bodyPr/>
                    <a:lstStyle/>
                    <a:p>
                      <a:pPr algn="ctr">
                        <a:lnSpc>
                          <a:spcPct val="115000"/>
                        </a:lnSpc>
                        <a:spcAft>
                          <a:spcPts val="1000"/>
                        </a:spcAft>
                      </a:pPr>
                      <a:r>
                        <a:rPr lang="en-US" sz="1400" b="1">
                          <a:effectLst/>
                        </a:rPr>
                        <a:t>0.14975</a:t>
                      </a:r>
                      <a:endParaRPr lang="zh-CN" sz="1400" b="1">
                        <a:effectLst/>
                        <a:latin typeface="Cambria" panose="02040503050406030204" pitchFamily="18" charset="0"/>
                        <a:ea typeface="MS Mincho" panose="02020609040205080304" pitchFamily="49" charset="-128"/>
                        <a:cs typeface="Times New Roman" panose="02020603050405020304" pitchFamily="18" charset="0"/>
                      </a:endParaRPr>
                    </a:p>
                  </a:txBody>
                  <a:tcPr marL="45720" marR="45720"/>
                </a:tc>
                <a:tc>
                  <a:txBody>
                    <a:bodyPr/>
                    <a:lstStyle/>
                    <a:p>
                      <a:pPr algn="ctr">
                        <a:lnSpc>
                          <a:spcPct val="115000"/>
                        </a:lnSpc>
                        <a:spcAft>
                          <a:spcPts val="1000"/>
                        </a:spcAft>
                      </a:pPr>
                      <a:r>
                        <a:rPr lang="en-US" sz="1400" b="1">
                          <a:effectLst/>
                        </a:rPr>
                        <a:t>0.17411</a:t>
                      </a:r>
                      <a:endParaRPr lang="zh-CN" sz="1400" b="1">
                        <a:effectLst/>
                        <a:latin typeface="Cambria" panose="02040503050406030204" pitchFamily="18" charset="0"/>
                        <a:ea typeface="MS Mincho" panose="02020609040205080304" pitchFamily="49" charset="-128"/>
                        <a:cs typeface="Times New Roman" panose="02020603050405020304" pitchFamily="18" charset="0"/>
                      </a:endParaRPr>
                    </a:p>
                  </a:txBody>
                  <a:tcPr marL="45720" marR="45720"/>
                </a:tc>
                <a:tc>
                  <a:txBody>
                    <a:bodyPr/>
                    <a:lstStyle/>
                    <a:p>
                      <a:pPr algn="ctr">
                        <a:lnSpc>
                          <a:spcPct val="115000"/>
                        </a:lnSpc>
                        <a:spcAft>
                          <a:spcPts val="1000"/>
                        </a:spcAft>
                      </a:pPr>
                      <a:r>
                        <a:rPr lang="en-US" sz="1400" b="1" dirty="0">
                          <a:effectLst/>
                        </a:rPr>
                        <a:t>5.83333</a:t>
                      </a:r>
                      <a:endParaRPr lang="zh-CN" sz="1400" b="1" dirty="0">
                        <a:effectLst/>
                        <a:latin typeface="Cambria" panose="02040503050406030204" pitchFamily="18" charset="0"/>
                        <a:ea typeface="MS Mincho" panose="02020609040205080304" pitchFamily="49" charset="-128"/>
                        <a:cs typeface="Times New Roman" panose="02020603050405020304" pitchFamily="18" charset="0"/>
                      </a:endParaRPr>
                    </a:p>
                  </a:txBody>
                  <a:tcPr marL="45720" marR="45720"/>
                </a:tc>
                <a:tc>
                  <a:txBody>
                    <a:bodyPr/>
                    <a:lstStyle/>
                    <a:p>
                      <a:pPr algn="ctr">
                        <a:lnSpc>
                          <a:spcPct val="115000"/>
                        </a:lnSpc>
                        <a:spcAft>
                          <a:spcPts val="1000"/>
                        </a:spcAft>
                      </a:pPr>
                      <a:r>
                        <a:rPr lang="en-US" sz="1400" b="1">
                          <a:effectLst/>
                        </a:rPr>
                        <a:t>50~100亿</a:t>
                      </a:r>
                      <a:endParaRPr lang="zh-CN" sz="1400" b="1">
                        <a:effectLst/>
                        <a:latin typeface="Cambria" panose="02040503050406030204" pitchFamily="18" charset="0"/>
                        <a:ea typeface="MS Mincho" panose="02020609040205080304" pitchFamily="49" charset="-128"/>
                        <a:cs typeface="Times New Roman" panose="02020603050405020304" pitchFamily="18" charset="0"/>
                      </a:endParaRPr>
                    </a:p>
                  </a:txBody>
                  <a:tcPr marL="45720" marR="45720"/>
                </a:tc>
                <a:tc>
                  <a:txBody>
                    <a:bodyPr/>
                    <a:lstStyle/>
                    <a:p>
                      <a:pPr algn="ctr">
                        <a:lnSpc>
                          <a:spcPct val="115000"/>
                        </a:lnSpc>
                        <a:spcAft>
                          <a:spcPts val="1000"/>
                        </a:spcAft>
                      </a:pPr>
                      <a:r>
                        <a:rPr lang="en-US" sz="1400" b="1">
                          <a:effectLst/>
                        </a:rPr>
                        <a:t>6/62</a:t>
                      </a:r>
                      <a:endParaRPr lang="zh-CN" sz="1400" b="1">
                        <a:effectLst/>
                        <a:latin typeface="Cambria" panose="02040503050406030204" pitchFamily="18" charset="0"/>
                        <a:ea typeface="MS Mincho" panose="02020609040205080304" pitchFamily="49" charset="-128"/>
                        <a:cs typeface="Times New Roman" panose="02020603050405020304" pitchFamily="18" charset="0"/>
                      </a:endParaRPr>
                    </a:p>
                  </a:txBody>
                  <a:tcPr marL="45720" marR="45720"/>
                </a:tc>
                <a:extLst>
                  <a:ext uri="{0D108BD9-81ED-4DB2-BD59-A6C34878D82A}">
                    <a16:rowId xmlns:a16="http://schemas.microsoft.com/office/drawing/2014/main" val="1566577675"/>
                  </a:ext>
                </a:extLst>
              </a:tr>
              <a:tr h="340064">
                <a:tc>
                  <a:txBody>
                    <a:bodyPr/>
                    <a:lstStyle/>
                    <a:p>
                      <a:pPr algn="ctr">
                        <a:lnSpc>
                          <a:spcPct val="115000"/>
                        </a:lnSpc>
                        <a:spcAft>
                          <a:spcPts val="1000"/>
                        </a:spcAft>
                      </a:pPr>
                      <a:r>
                        <a:rPr lang="en-US" sz="1400" b="1">
                          <a:effectLst/>
                        </a:rPr>
                        <a:t>陕国投-健顺云</a:t>
                      </a:r>
                      <a:endParaRPr lang="zh-CN" sz="1400" b="1">
                        <a:effectLst/>
                        <a:latin typeface="Cambria" panose="02040503050406030204" pitchFamily="18" charset="0"/>
                        <a:ea typeface="MS Mincho" panose="02020609040205080304" pitchFamily="49" charset="-128"/>
                        <a:cs typeface="Times New Roman" panose="02020603050405020304" pitchFamily="18" charset="0"/>
                      </a:endParaRPr>
                    </a:p>
                  </a:txBody>
                  <a:tcPr marL="45720" marR="45720"/>
                </a:tc>
                <a:tc>
                  <a:txBody>
                    <a:bodyPr/>
                    <a:lstStyle/>
                    <a:p>
                      <a:pPr algn="ctr">
                        <a:lnSpc>
                          <a:spcPct val="115000"/>
                        </a:lnSpc>
                        <a:spcAft>
                          <a:spcPts val="1000"/>
                        </a:spcAft>
                      </a:pPr>
                      <a:r>
                        <a:rPr lang="en-US" sz="1400" b="1">
                          <a:effectLst/>
                        </a:rPr>
                        <a:t>0.20636</a:t>
                      </a:r>
                      <a:endParaRPr lang="zh-CN" sz="1400" b="1">
                        <a:effectLst/>
                        <a:latin typeface="Cambria" panose="02040503050406030204" pitchFamily="18" charset="0"/>
                        <a:ea typeface="MS Mincho" panose="02020609040205080304" pitchFamily="49" charset="-128"/>
                        <a:cs typeface="Times New Roman" panose="02020603050405020304" pitchFamily="18" charset="0"/>
                      </a:endParaRPr>
                    </a:p>
                  </a:txBody>
                  <a:tcPr marL="45720" marR="45720"/>
                </a:tc>
                <a:tc>
                  <a:txBody>
                    <a:bodyPr/>
                    <a:lstStyle/>
                    <a:p>
                      <a:pPr algn="ctr">
                        <a:lnSpc>
                          <a:spcPct val="115000"/>
                        </a:lnSpc>
                        <a:spcAft>
                          <a:spcPts val="1000"/>
                        </a:spcAft>
                      </a:pPr>
                      <a:r>
                        <a:rPr lang="en-US" sz="1400" b="1">
                          <a:effectLst/>
                        </a:rPr>
                        <a:t>0.12949</a:t>
                      </a:r>
                      <a:endParaRPr lang="zh-CN" sz="1400" b="1">
                        <a:effectLst/>
                        <a:latin typeface="Cambria" panose="02040503050406030204" pitchFamily="18" charset="0"/>
                        <a:ea typeface="MS Mincho" panose="02020609040205080304" pitchFamily="49" charset="-128"/>
                        <a:cs typeface="Times New Roman" panose="02020603050405020304" pitchFamily="18" charset="0"/>
                      </a:endParaRPr>
                    </a:p>
                  </a:txBody>
                  <a:tcPr marL="45720" marR="45720"/>
                </a:tc>
                <a:tc>
                  <a:txBody>
                    <a:bodyPr/>
                    <a:lstStyle/>
                    <a:p>
                      <a:pPr algn="ctr">
                        <a:lnSpc>
                          <a:spcPct val="115000"/>
                        </a:lnSpc>
                        <a:spcAft>
                          <a:spcPts val="1000"/>
                        </a:spcAft>
                      </a:pPr>
                      <a:r>
                        <a:rPr lang="en-US" sz="1400" b="1">
                          <a:effectLst/>
                        </a:rPr>
                        <a:t>0.28323</a:t>
                      </a:r>
                      <a:endParaRPr lang="zh-CN" sz="1400" b="1">
                        <a:effectLst/>
                        <a:latin typeface="Cambria" panose="02040503050406030204" pitchFamily="18" charset="0"/>
                        <a:ea typeface="MS Mincho" panose="02020609040205080304" pitchFamily="49" charset="-128"/>
                        <a:cs typeface="Times New Roman" panose="02020603050405020304" pitchFamily="18" charset="0"/>
                      </a:endParaRPr>
                    </a:p>
                  </a:txBody>
                  <a:tcPr marL="45720" marR="45720"/>
                </a:tc>
                <a:tc>
                  <a:txBody>
                    <a:bodyPr/>
                    <a:lstStyle/>
                    <a:p>
                      <a:pPr algn="ctr">
                        <a:lnSpc>
                          <a:spcPct val="115000"/>
                        </a:lnSpc>
                        <a:spcAft>
                          <a:spcPts val="1000"/>
                        </a:spcAft>
                      </a:pPr>
                      <a:r>
                        <a:rPr lang="en-US" sz="1400" b="1">
                          <a:effectLst/>
                        </a:rPr>
                        <a:t>nan</a:t>
                      </a:r>
                      <a:endParaRPr lang="zh-CN" sz="1400" b="1">
                        <a:effectLst/>
                        <a:latin typeface="Cambria" panose="02040503050406030204" pitchFamily="18" charset="0"/>
                        <a:ea typeface="MS Mincho" panose="02020609040205080304" pitchFamily="49" charset="-128"/>
                        <a:cs typeface="Times New Roman" panose="02020603050405020304" pitchFamily="18" charset="0"/>
                      </a:endParaRPr>
                    </a:p>
                  </a:txBody>
                  <a:tcPr marL="45720" marR="45720"/>
                </a:tc>
                <a:tc>
                  <a:txBody>
                    <a:bodyPr/>
                    <a:lstStyle/>
                    <a:p>
                      <a:pPr algn="ctr">
                        <a:lnSpc>
                          <a:spcPct val="115000"/>
                        </a:lnSpc>
                        <a:spcAft>
                          <a:spcPts val="1000"/>
                        </a:spcAft>
                      </a:pPr>
                      <a:r>
                        <a:rPr lang="en-US" sz="1400" b="1">
                          <a:effectLst/>
                        </a:rPr>
                        <a:t>7.25</a:t>
                      </a:r>
                      <a:endParaRPr lang="zh-CN" sz="1400" b="1">
                        <a:effectLst/>
                        <a:latin typeface="Cambria" panose="02040503050406030204" pitchFamily="18" charset="0"/>
                        <a:ea typeface="MS Mincho" panose="02020609040205080304" pitchFamily="49" charset="-128"/>
                        <a:cs typeface="Times New Roman" panose="02020603050405020304" pitchFamily="18" charset="0"/>
                      </a:endParaRPr>
                    </a:p>
                  </a:txBody>
                  <a:tcPr marL="45720" marR="45720"/>
                </a:tc>
                <a:tc>
                  <a:txBody>
                    <a:bodyPr/>
                    <a:lstStyle/>
                    <a:p>
                      <a:pPr algn="ctr">
                        <a:lnSpc>
                          <a:spcPct val="115000"/>
                        </a:lnSpc>
                        <a:spcAft>
                          <a:spcPts val="1000"/>
                        </a:spcAft>
                      </a:pPr>
                      <a:r>
                        <a:rPr lang="en-US" sz="1400" b="1">
                          <a:effectLst/>
                        </a:rPr>
                        <a:t>50~100亿</a:t>
                      </a:r>
                      <a:endParaRPr lang="zh-CN" sz="1400" b="1">
                        <a:effectLst/>
                        <a:latin typeface="Cambria" panose="02040503050406030204" pitchFamily="18" charset="0"/>
                        <a:ea typeface="MS Mincho" panose="02020609040205080304" pitchFamily="49" charset="-128"/>
                        <a:cs typeface="Times New Roman" panose="02020603050405020304" pitchFamily="18" charset="0"/>
                      </a:endParaRPr>
                    </a:p>
                  </a:txBody>
                  <a:tcPr marL="45720" marR="45720"/>
                </a:tc>
                <a:tc>
                  <a:txBody>
                    <a:bodyPr/>
                    <a:lstStyle/>
                    <a:p>
                      <a:pPr algn="ctr">
                        <a:lnSpc>
                          <a:spcPct val="115000"/>
                        </a:lnSpc>
                        <a:spcAft>
                          <a:spcPts val="1000"/>
                        </a:spcAft>
                      </a:pPr>
                      <a:r>
                        <a:rPr lang="en-US" sz="1400" b="1">
                          <a:effectLst/>
                        </a:rPr>
                        <a:t>7/62</a:t>
                      </a:r>
                      <a:endParaRPr lang="zh-CN" sz="1400" b="1">
                        <a:effectLst/>
                        <a:latin typeface="Cambria" panose="02040503050406030204" pitchFamily="18" charset="0"/>
                        <a:ea typeface="MS Mincho" panose="02020609040205080304" pitchFamily="49" charset="-128"/>
                        <a:cs typeface="Times New Roman" panose="02020603050405020304" pitchFamily="18" charset="0"/>
                      </a:endParaRPr>
                    </a:p>
                  </a:txBody>
                  <a:tcPr marL="45720" marR="45720"/>
                </a:tc>
                <a:extLst>
                  <a:ext uri="{0D108BD9-81ED-4DB2-BD59-A6C34878D82A}">
                    <a16:rowId xmlns:a16="http://schemas.microsoft.com/office/drawing/2014/main" val="3614260114"/>
                  </a:ext>
                </a:extLst>
              </a:tr>
              <a:tr h="340064">
                <a:tc>
                  <a:txBody>
                    <a:bodyPr/>
                    <a:lstStyle/>
                    <a:p>
                      <a:pPr algn="ctr">
                        <a:lnSpc>
                          <a:spcPct val="115000"/>
                        </a:lnSpc>
                        <a:spcAft>
                          <a:spcPts val="1000"/>
                        </a:spcAft>
                      </a:pPr>
                      <a:r>
                        <a:rPr lang="en-US" sz="1400" b="1">
                          <a:effectLst/>
                        </a:rPr>
                        <a:t>中原理财-六禾光辉岁月1期</a:t>
                      </a:r>
                      <a:endParaRPr lang="zh-CN" sz="1400" b="1">
                        <a:effectLst/>
                        <a:latin typeface="Cambria" panose="02040503050406030204" pitchFamily="18" charset="0"/>
                        <a:ea typeface="MS Mincho" panose="02020609040205080304" pitchFamily="49" charset="-128"/>
                        <a:cs typeface="Times New Roman" panose="02020603050405020304" pitchFamily="18" charset="0"/>
                      </a:endParaRPr>
                    </a:p>
                  </a:txBody>
                  <a:tcPr marL="45720" marR="45720"/>
                </a:tc>
                <a:tc>
                  <a:txBody>
                    <a:bodyPr/>
                    <a:lstStyle/>
                    <a:p>
                      <a:pPr algn="ctr">
                        <a:lnSpc>
                          <a:spcPct val="115000"/>
                        </a:lnSpc>
                        <a:spcAft>
                          <a:spcPts val="1000"/>
                        </a:spcAft>
                      </a:pPr>
                      <a:r>
                        <a:rPr lang="en-US" sz="1400" b="1">
                          <a:effectLst/>
                        </a:rPr>
                        <a:t>0.22637</a:t>
                      </a:r>
                      <a:endParaRPr lang="zh-CN" sz="1400" b="1">
                        <a:effectLst/>
                        <a:latin typeface="Cambria" panose="02040503050406030204" pitchFamily="18" charset="0"/>
                        <a:ea typeface="MS Mincho" panose="02020609040205080304" pitchFamily="49" charset="-128"/>
                        <a:cs typeface="Times New Roman" panose="02020603050405020304" pitchFamily="18" charset="0"/>
                      </a:endParaRPr>
                    </a:p>
                  </a:txBody>
                  <a:tcPr marL="45720" marR="45720"/>
                </a:tc>
                <a:tc>
                  <a:txBody>
                    <a:bodyPr/>
                    <a:lstStyle/>
                    <a:p>
                      <a:pPr algn="ctr">
                        <a:lnSpc>
                          <a:spcPct val="115000"/>
                        </a:lnSpc>
                        <a:spcAft>
                          <a:spcPts val="1000"/>
                        </a:spcAft>
                      </a:pPr>
                      <a:r>
                        <a:rPr lang="en-US" sz="1400" b="1">
                          <a:effectLst/>
                        </a:rPr>
                        <a:t>0.24417</a:t>
                      </a:r>
                      <a:endParaRPr lang="zh-CN" sz="1400" b="1">
                        <a:effectLst/>
                        <a:latin typeface="Cambria" panose="02040503050406030204" pitchFamily="18" charset="0"/>
                        <a:ea typeface="MS Mincho" panose="02020609040205080304" pitchFamily="49" charset="-128"/>
                        <a:cs typeface="Times New Roman" panose="02020603050405020304" pitchFamily="18" charset="0"/>
                      </a:endParaRPr>
                    </a:p>
                  </a:txBody>
                  <a:tcPr marL="45720" marR="45720"/>
                </a:tc>
                <a:tc>
                  <a:txBody>
                    <a:bodyPr/>
                    <a:lstStyle/>
                    <a:p>
                      <a:pPr algn="ctr">
                        <a:lnSpc>
                          <a:spcPct val="115000"/>
                        </a:lnSpc>
                        <a:spcAft>
                          <a:spcPts val="1000"/>
                        </a:spcAft>
                      </a:pPr>
                      <a:r>
                        <a:rPr lang="en-US" sz="1400" b="1">
                          <a:effectLst/>
                        </a:rPr>
                        <a:t>0.20856</a:t>
                      </a:r>
                      <a:endParaRPr lang="zh-CN" sz="1400" b="1">
                        <a:effectLst/>
                        <a:latin typeface="Cambria" panose="02040503050406030204" pitchFamily="18" charset="0"/>
                        <a:ea typeface="MS Mincho" panose="02020609040205080304" pitchFamily="49" charset="-128"/>
                        <a:cs typeface="Times New Roman" panose="02020603050405020304" pitchFamily="18" charset="0"/>
                      </a:endParaRPr>
                    </a:p>
                  </a:txBody>
                  <a:tcPr marL="45720" marR="45720"/>
                </a:tc>
                <a:tc>
                  <a:txBody>
                    <a:bodyPr/>
                    <a:lstStyle/>
                    <a:p>
                      <a:pPr algn="ctr">
                        <a:lnSpc>
                          <a:spcPct val="115000"/>
                        </a:lnSpc>
                        <a:spcAft>
                          <a:spcPts val="1000"/>
                        </a:spcAft>
                      </a:pPr>
                      <a:r>
                        <a:rPr lang="en-US" sz="1400" b="1" dirty="0">
                          <a:effectLst/>
                        </a:rPr>
                        <a:t>0.22637</a:t>
                      </a:r>
                      <a:endParaRPr lang="zh-CN" sz="1400" b="1" dirty="0">
                        <a:effectLst/>
                        <a:latin typeface="Cambria" panose="02040503050406030204" pitchFamily="18" charset="0"/>
                        <a:ea typeface="MS Mincho" panose="02020609040205080304" pitchFamily="49" charset="-128"/>
                        <a:cs typeface="Times New Roman" panose="02020603050405020304" pitchFamily="18" charset="0"/>
                      </a:endParaRPr>
                    </a:p>
                  </a:txBody>
                  <a:tcPr marL="45720" marR="45720"/>
                </a:tc>
                <a:tc>
                  <a:txBody>
                    <a:bodyPr/>
                    <a:lstStyle/>
                    <a:p>
                      <a:pPr algn="ctr">
                        <a:lnSpc>
                          <a:spcPct val="115000"/>
                        </a:lnSpc>
                        <a:spcAft>
                          <a:spcPts val="1000"/>
                        </a:spcAft>
                      </a:pPr>
                      <a:r>
                        <a:rPr lang="en-US" sz="1400" b="1">
                          <a:effectLst/>
                        </a:rPr>
                        <a:t>13.25</a:t>
                      </a:r>
                      <a:endParaRPr lang="zh-CN" sz="1400" b="1">
                        <a:effectLst/>
                        <a:latin typeface="Cambria" panose="02040503050406030204" pitchFamily="18" charset="0"/>
                        <a:ea typeface="MS Mincho" panose="02020609040205080304" pitchFamily="49" charset="-128"/>
                        <a:cs typeface="Times New Roman" panose="02020603050405020304" pitchFamily="18" charset="0"/>
                      </a:endParaRPr>
                    </a:p>
                  </a:txBody>
                  <a:tcPr marL="45720" marR="45720"/>
                </a:tc>
                <a:tc>
                  <a:txBody>
                    <a:bodyPr/>
                    <a:lstStyle/>
                    <a:p>
                      <a:pPr algn="ctr">
                        <a:lnSpc>
                          <a:spcPct val="115000"/>
                        </a:lnSpc>
                        <a:spcAft>
                          <a:spcPts val="1000"/>
                        </a:spcAft>
                      </a:pPr>
                      <a:r>
                        <a:rPr lang="en-US" sz="1400" b="1">
                          <a:effectLst/>
                        </a:rPr>
                        <a:t>5~10亿</a:t>
                      </a:r>
                      <a:endParaRPr lang="zh-CN" sz="1400" b="1">
                        <a:effectLst/>
                        <a:latin typeface="Cambria" panose="02040503050406030204" pitchFamily="18" charset="0"/>
                        <a:ea typeface="MS Mincho" panose="02020609040205080304" pitchFamily="49" charset="-128"/>
                        <a:cs typeface="Times New Roman" panose="02020603050405020304" pitchFamily="18" charset="0"/>
                      </a:endParaRPr>
                    </a:p>
                  </a:txBody>
                  <a:tcPr marL="45720" marR="45720"/>
                </a:tc>
                <a:tc>
                  <a:txBody>
                    <a:bodyPr/>
                    <a:lstStyle/>
                    <a:p>
                      <a:pPr algn="ctr">
                        <a:lnSpc>
                          <a:spcPct val="115000"/>
                        </a:lnSpc>
                        <a:spcAft>
                          <a:spcPts val="1000"/>
                        </a:spcAft>
                      </a:pPr>
                      <a:r>
                        <a:rPr lang="en-US" sz="1400" b="1">
                          <a:effectLst/>
                        </a:rPr>
                        <a:t>8/62</a:t>
                      </a:r>
                      <a:endParaRPr lang="zh-CN" sz="1400" b="1">
                        <a:effectLst/>
                        <a:latin typeface="Cambria" panose="02040503050406030204" pitchFamily="18" charset="0"/>
                        <a:ea typeface="MS Mincho" panose="02020609040205080304" pitchFamily="49" charset="-128"/>
                        <a:cs typeface="Times New Roman" panose="02020603050405020304" pitchFamily="18" charset="0"/>
                      </a:endParaRPr>
                    </a:p>
                  </a:txBody>
                  <a:tcPr marL="45720" marR="45720"/>
                </a:tc>
                <a:extLst>
                  <a:ext uri="{0D108BD9-81ED-4DB2-BD59-A6C34878D82A}">
                    <a16:rowId xmlns:a16="http://schemas.microsoft.com/office/drawing/2014/main" val="73955088"/>
                  </a:ext>
                </a:extLst>
              </a:tr>
              <a:tr h="340064">
                <a:tc>
                  <a:txBody>
                    <a:bodyPr/>
                    <a:lstStyle/>
                    <a:p>
                      <a:pPr algn="ctr">
                        <a:lnSpc>
                          <a:spcPct val="115000"/>
                        </a:lnSpc>
                        <a:spcAft>
                          <a:spcPts val="1000"/>
                        </a:spcAft>
                      </a:pPr>
                      <a:r>
                        <a:rPr lang="en-US" sz="1400" b="1" dirty="0" err="1">
                          <a:effectLst/>
                        </a:rPr>
                        <a:t>弢瑞楚正进取一号基金</a:t>
                      </a:r>
                      <a:endParaRPr lang="zh-CN" sz="1400" b="1" dirty="0">
                        <a:effectLst/>
                        <a:latin typeface="Cambria" panose="02040503050406030204" pitchFamily="18" charset="0"/>
                        <a:ea typeface="MS Mincho" panose="02020609040205080304" pitchFamily="49" charset="-128"/>
                        <a:cs typeface="Times New Roman" panose="02020603050405020304" pitchFamily="18" charset="0"/>
                      </a:endParaRPr>
                    </a:p>
                  </a:txBody>
                  <a:tcPr marL="45720" marR="45720"/>
                </a:tc>
                <a:tc>
                  <a:txBody>
                    <a:bodyPr/>
                    <a:lstStyle/>
                    <a:p>
                      <a:pPr algn="ctr">
                        <a:lnSpc>
                          <a:spcPct val="115000"/>
                        </a:lnSpc>
                        <a:spcAft>
                          <a:spcPts val="1000"/>
                        </a:spcAft>
                      </a:pPr>
                      <a:r>
                        <a:rPr lang="en-US" sz="1400" b="1">
                          <a:effectLst/>
                        </a:rPr>
                        <a:t>0.24232</a:t>
                      </a:r>
                      <a:endParaRPr lang="zh-CN" sz="1400" b="1">
                        <a:effectLst/>
                        <a:latin typeface="Cambria" panose="02040503050406030204" pitchFamily="18" charset="0"/>
                        <a:ea typeface="MS Mincho" panose="02020609040205080304" pitchFamily="49" charset="-128"/>
                        <a:cs typeface="Times New Roman" panose="02020603050405020304" pitchFamily="18" charset="0"/>
                      </a:endParaRPr>
                    </a:p>
                  </a:txBody>
                  <a:tcPr marL="45720" marR="45720"/>
                </a:tc>
                <a:tc>
                  <a:txBody>
                    <a:bodyPr/>
                    <a:lstStyle/>
                    <a:p>
                      <a:pPr algn="ctr">
                        <a:lnSpc>
                          <a:spcPct val="115000"/>
                        </a:lnSpc>
                        <a:spcAft>
                          <a:spcPts val="1000"/>
                        </a:spcAft>
                      </a:pPr>
                      <a:r>
                        <a:rPr lang="en-US" sz="1400" b="1">
                          <a:effectLst/>
                        </a:rPr>
                        <a:t>0.23678</a:t>
                      </a:r>
                      <a:endParaRPr lang="zh-CN" sz="1400" b="1">
                        <a:effectLst/>
                        <a:latin typeface="Cambria" panose="02040503050406030204" pitchFamily="18" charset="0"/>
                        <a:ea typeface="MS Mincho" panose="02020609040205080304" pitchFamily="49" charset="-128"/>
                        <a:cs typeface="Times New Roman" panose="02020603050405020304" pitchFamily="18" charset="0"/>
                      </a:endParaRPr>
                    </a:p>
                  </a:txBody>
                  <a:tcPr marL="45720" marR="45720"/>
                </a:tc>
                <a:tc>
                  <a:txBody>
                    <a:bodyPr/>
                    <a:lstStyle/>
                    <a:p>
                      <a:pPr algn="ctr">
                        <a:lnSpc>
                          <a:spcPct val="115000"/>
                        </a:lnSpc>
                        <a:spcAft>
                          <a:spcPts val="1000"/>
                        </a:spcAft>
                      </a:pPr>
                      <a:r>
                        <a:rPr lang="en-US" sz="1400" b="1">
                          <a:effectLst/>
                        </a:rPr>
                        <a:t>0.24786</a:t>
                      </a:r>
                      <a:endParaRPr lang="zh-CN" sz="1400" b="1">
                        <a:effectLst/>
                        <a:latin typeface="Cambria" panose="02040503050406030204" pitchFamily="18" charset="0"/>
                        <a:ea typeface="MS Mincho" panose="02020609040205080304" pitchFamily="49" charset="-128"/>
                        <a:cs typeface="Times New Roman" panose="02020603050405020304" pitchFamily="18" charset="0"/>
                      </a:endParaRPr>
                    </a:p>
                  </a:txBody>
                  <a:tcPr marL="45720" marR="45720"/>
                </a:tc>
                <a:tc>
                  <a:txBody>
                    <a:bodyPr/>
                    <a:lstStyle/>
                    <a:p>
                      <a:pPr algn="ctr">
                        <a:lnSpc>
                          <a:spcPct val="115000"/>
                        </a:lnSpc>
                        <a:spcAft>
                          <a:spcPts val="1000"/>
                        </a:spcAft>
                      </a:pPr>
                      <a:r>
                        <a:rPr lang="en-US" sz="1400" b="1">
                          <a:effectLst/>
                        </a:rPr>
                        <a:t>0.24232</a:t>
                      </a:r>
                      <a:endParaRPr lang="zh-CN" sz="1400" b="1">
                        <a:effectLst/>
                        <a:latin typeface="Cambria" panose="02040503050406030204" pitchFamily="18" charset="0"/>
                        <a:ea typeface="MS Mincho" panose="02020609040205080304" pitchFamily="49" charset="-128"/>
                        <a:cs typeface="Times New Roman" panose="02020603050405020304" pitchFamily="18" charset="0"/>
                      </a:endParaRPr>
                    </a:p>
                  </a:txBody>
                  <a:tcPr marL="45720" marR="45720"/>
                </a:tc>
                <a:tc>
                  <a:txBody>
                    <a:bodyPr/>
                    <a:lstStyle/>
                    <a:p>
                      <a:pPr algn="ctr">
                        <a:lnSpc>
                          <a:spcPct val="115000"/>
                        </a:lnSpc>
                        <a:spcAft>
                          <a:spcPts val="1000"/>
                        </a:spcAft>
                      </a:pPr>
                      <a:r>
                        <a:rPr lang="en-US" sz="1400" b="1">
                          <a:effectLst/>
                        </a:rPr>
                        <a:t>6.08333</a:t>
                      </a:r>
                      <a:endParaRPr lang="zh-CN" sz="1400" b="1">
                        <a:effectLst/>
                        <a:latin typeface="Cambria" panose="02040503050406030204" pitchFamily="18" charset="0"/>
                        <a:ea typeface="MS Mincho" panose="02020609040205080304" pitchFamily="49" charset="-128"/>
                        <a:cs typeface="Times New Roman" panose="02020603050405020304" pitchFamily="18" charset="0"/>
                      </a:endParaRPr>
                    </a:p>
                  </a:txBody>
                  <a:tcPr marL="45720" marR="45720"/>
                </a:tc>
                <a:tc>
                  <a:txBody>
                    <a:bodyPr/>
                    <a:lstStyle/>
                    <a:p>
                      <a:pPr algn="ctr">
                        <a:lnSpc>
                          <a:spcPct val="115000"/>
                        </a:lnSpc>
                        <a:spcAft>
                          <a:spcPts val="1000"/>
                        </a:spcAft>
                      </a:pPr>
                      <a:r>
                        <a:rPr lang="en-US" sz="1400" b="1">
                          <a:effectLst/>
                        </a:rPr>
                        <a:t>5~10亿</a:t>
                      </a:r>
                      <a:endParaRPr lang="zh-CN" sz="1400" b="1">
                        <a:effectLst/>
                        <a:latin typeface="Cambria" panose="02040503050406030204" pitchFamily="18" charset="0"/>
                        <a:ea typeface="MS Mincho" panose="02020609040205080304" pitchFamily="49" charset="-128"/>
                        <a:cs typeface="Times New Roman" panose="02020603050405020304" pitchFamily="18" charset="0"/>
                      </a:endParaRPr>
                    </a:p>
                  </a:txBody>
                  <a:tcPr marL="45720" marR="45720"/>
                </a:tc>
                <a:tc>
                  <a:txBody>
                    <a:bodyPr/>
                    <a:lstStyle/>
                    <a:p>
                      <a:pPr algn="ctr">
                        <a:lnSpc>
                          <a:spcPct val="115000"/>
                        </a:lnSpc>
                        <a:spcAft>
                          <a:spcPts val="1000"/>
                        </a:spcAft>
                      </a:pPr>
                      <a:r>
                        <a:rPr lang="en-US" sz="1400" b="1">
                          <a:effectLst/>
                        </a:rPr>
                        <a:t>9/62</a:t>
                      </a:r>
                      <a:endParaRPr lang="zh-CN" sz="1400" b="1">
                        <a:effectLst/>
                        <a:latin typeface="Cambria" panose="02040503050406030204" pitchFamily="18" charset="0"/>
                        <a:ea typeface="MS Mincho" panose="02020609040205080304" pitchFamily="49" charset="-128"/>
                        <a:cs typeface="Times New Roman" panose="02020603050405020304" pitchFamily="18" charset="0"/>
                      </a:endParaRPr>
                    </a:p>
                  </a:txBody>
                  <a:tcPr marL="45720" marR="45720"/>
                </a:tc>
                <a:extLst>
                  <a:ext uri="{0D108BD9-81ED-4DB2-BD59-A6C34878D82A}">
                    <a16:rowId xmlns:a16="http://schemas.microsoft.com/office/drawing/2014/main" val="7934366"/>
                  </a:ext>
                </a:extLst>
              </a:tr>
              <a:tr h="340064">
                <a:tc>
                  <a:txBody>
                    <a:bodyPr/>
                    <a:lstStyle/>
                    <a:p>
                      <a:pPr algn="ctr">
                        <a:lnSpc>
                          <a:spcPct val="115000"/>
                        </a:lnSpc>
                        <a:spcAft>
                          <a:spcPts val="1000"/>
                        </a:spcAft>
                      </a:pPr>
                      <a:r>
                        <a:rPr lang="en-US" sz="1400" b="1" dirty="0">
                          <a:effectLst/>
                        </a:rPr>
                        <a:t>丹羿-锐进1号</a:t>
                      </a:r>
                      <a:endParaRPr lang="zh-CN" sz="1400" b="1" dirty="0">
                        <a:effectLst/>
                        <a:latin typeface="Cambria" panose="02040503050406030204" pitchFamily="18" charset="0"/>
                        <a:ea typeface="MS Mincho" panose="02020609040205080304" pitchFamily="49" charset="-128"/>
                        <a:cs typeface="Times New Roman" panose="02020603050405020304" pitchFamily="18" charset="0"/>
                      </a:endParaRPr>
                    </a:p>
                  </a:txBody>
                  <a:tcPr marL="45720" marR="45720"/>
                </a:tc>
                <a:tc>
                  <a:txBody>
                    <a:bodyPr/>
                    <a:lstStyle/>
                    <a:p>
                      <a:pPr algn="ctr">
                        <a:lnSpc>
                          <a:spcPct val="115000"/>
                        </a:lnSpc>
                        <a:spcAft>
                          <a:spcPts val="1000"/>
                        </a:spcAft>
                      </a:pPr>
                      <a:r>
                        <a:rPr lang="en-US" sz="1400" b="1" dirty="0">
                          <a:effectLst/>
                        </a:rPr>
                        <a:t>0.25242</a:t>
                      </a:r>
                      <a:endParaRPr lang="zh-CN" sz="1400" b="1" dirty="0">
                        <a:effectLst/>
                        <a:latin typeface="Cambria" panose="02040503050406030204" pitchFamily="18" charset="0"/>
                        <a:ea typeface="MS Mincho" panose="02020609040205080304" pitchFamily="49" charset="-128"/>
                        <a:cs typeface="Times New Roman" panose="02020603050405020304" pitchFamily="18" charset="0"/>
                      </a:endParaRPr>
                    </a:p>
                  </a:txBody>
                  <a:tcPr marL="45720" marR="45720"/>
                </a:tc>
                <a:tc>
                  <a:txBody>
                    <a:bodyPr/>
                    <a:lstStyle/>
                    <a:p>
                      <a:pPr algn="ctr">
                        <a:lnSpc>
                          <a:spcPct val="115000"/>
                        </a:lnSpc>
                        <a:spcAft>
                          <a:spcPts val="1000"/>
                        </a:spcAft>
                      </a:pPr>
                      <a:r>
                        <a:rPr lang="en-US" sz="1400" b="1" dirty="0">
                          <a:effectLst/>
                        </a:rPr>
                        <a:t>0.24965</a:t>
                      </a:r>
                      <a:endParaRPr lang="zh-CN" sz="1400" b="1" dirty="0">
                        <a:effectLst/>
                        <a:latin typeface="Cambria" panose="02040503050406030204" pitchFamily="18" charset="0"/>
                        <a:ea typeface="MS Mincho" panose="02020609040205080304" pitchFamily="49" charset="-128"/>
                        <a:cs typeface="Times New Roman" panose="02020603050405020304" pitchFamily="18" charset="0"/>
                      </a:endParaRPr>
                    </a:p>
                  </a:txBody>
                  <a:tcPr marL="45720" marR="45720"/>
                </a:tc>
                <a:tc>
                  <a:txBody>
                    <a:bodyPr/>
                    <a:lstStyle/>
                    <a:p>
                      <a:pPr algn="ctr">
                        <a:lnSpc>
                          <a:spcPct val="115000"/>
                        </a:lnSpc>
                        <a:spcAft>
                          <a:spcPts val="1000"/>
                        </a:spcAft>
                      </a:pPr>
                      <a:r>
                        <a:rPr lang="en-US" sz="1400" b="1" dirty="0">
                          <a:effectLst/>
                        </a:rPr>
                        <a:t>0.25519</a:t>
                      </a:r>
                      <a:endParaRPr lang="zh-CN" sz="1400" b="1" dirty="0">
                        <a:effectLst/>
                        <a:latin typeface="Cambria" panose="02040503050406030204" pitchFamily="18" charset="0"/>
                        <a:ea typeface="MS Mincho" panose="02020609040205080304" pitchFamily="49" charset="-128"/>
                        <a:cs typeface="Times New Roman" panose="02020603050405020304" pitchFamily="18" charset="0"/>
                      </a:endParaRPr>
                    </a:p>
                  </a:txBody>
                  <a:tcPr marL="45720" marR="45720"/>
                </a:tc>
                <a:tc>
                  <a:txBody>
                    <a:bodyPr/>
                    <a:lstStyle/>
                    <a:p>
                      <a:pPr algn="ctr">
                        <a:lnSpc>
                          <a:spcPct val="115000"/>
                        </a:lnSpc>
                        <a:spcAft>
                          <a:spcPts val="1000"/>
                        </a:spcAft>
                      </a:pPr>
                      <a:r>
                        <a:rPr lang="en-US" sz="1400" b="1" dirty="0">
                          <a:effectLst/>
                        </a:rPr>
                        <a:t>0.25242</a:t>
                      </a:r>
                      <a:endParaRPr lang="zh-CN" sz="1400" b="1" dirty="0">
                        <a:effectLst/>
                        <a:latin typeface="Cambria" panose="02040503050406030204" pitchFamily="18" charset="0"/>
                        <a:ea typeface="MS Mincho" panose="02020609040205080304" pitchFamily="49" charset="-128"/>
                        <a:cs typeface="Times New Roman" panose="02020603050405020304" pitchFamily="18" charset="0"/>
                      </a:endParaRPr>
                    </a:p>
                  </a:txBody>
                  <a:tcPr marL="45720" marR="45720"/>
                </a:tc>
                <a:tc>
                  <a:txBody>
                    <a:bodyPr/>
                    <a:lstStyle/>
                    <a:p>
                      <a:pPr algn="ctr">
                        <a:lnSpc>
                          <a:spcPct val="115000"/>
                        </a:lnSpc>
                        <a:spcAft>
                          <a:spcPts val="1000"/>
                        </a:spcAft>
                      </a:pPr>
                      <a:r>
                        <a:rPr lang="en-US" sz="1400" b="1" dirty="0">
                          <a:effectLst/>
                        </a:rPr>
                        <a:t>4.33333</a:t>
                      </a:r>
                      <a:endParaRPr lang="zh-CN" sz="1400" b="1" dirty="0">
                        <a:effectLst/>
                        <a:latin typeface="Cambria" panose="02040503050406030204" pitchFamily="18" charset="0"/>
                        <a:ea typeface="MS Mincho" panose="02020609040205080304" pitchFamily="49" charset="-128"/>
                        <a:cs typeface="Times New Roman" panose="02020603050405020304" pitchFamily="18" charset="0"/>
                      </a:endParaRPr>
                    </a:p>
                  </a:txBody>
                  <a:tcPr marL="45720" marR="45720"/>
                </a:tc>
                <a:tc>
                  <a:txBody>
                    <a:bodyPr/>
                    <a:lstStyle/>
                    <a:p>
                      <a:pPr algn="ctr">
                        <a:lnSpc>
                          <a:spcPct val="115000"/>
                        </a:lnSpc>
                        <a:spcAft>
                          <a:spcPts val="1000"/>
                        </a:spcAft>
                      </a:pPr>
                      <a:r>
                        <a:rPr lang="en-US" sz="1400" b="1" dirty="0">
                          <a:effectLst/>
                        </a:rPr>
                        <a:t>50~100亿</a:t>
                      </a:r>
                      <a:endParaRPr lang="zh-CN" sz="1400" b="1" dirty="0">
                        <a:effectLst/>
                        <a:latin typeface="Cambria" panose="02040503050406030204" pitchFamily="18" charset="0"/>
                        <a:ea typeface="MS Mincho" panose="02020609040205080304" pitchFamily="49" charset="-128"/>
                        <a:cs typeface="Times New Roman" panose="02020603050405020304" pitchFamily="18" charset="0"/>
                      </a:endParaRPr>
                    </a:p>
                  </a:txBody>
                  <a:tcPr marL="45720" marR="45720"/>
                </a:tc>
                <a:tc>
                  <a:txBody>
                    <a:bodyPr/>
                    <a:lstStyle/>
                    <a:p>
                      <a:pPr algn="ctr">
                        <a:lnSpc>
                          <a:spcPct val="115000"/>
                        </a:lnSpc>
                        <a:spcAft>
                          <a:spcPts val="1000"/>
                        </a:spcAft>
                      </a:pPr>
                      <a:r>
                        <a:rPr lang="en-US" sz="1400" b="1" dirty="0">
                          <a:effectLst/>
                        </a:rPr>
                        <a:t>10/62</a:t>
                      </a:r>
                      <a:endParaRPr lang="zh-CN" sz="1400" b="1" dirty="0">
                        <a:effectLst/>
                        <a:latin typeface="Cambria" panose="02040503050406030204" pitchFamily="18" charset="0"/>
                        <a:ea typeface="MS Mincho" panose="02020609040205080304" pitchFamily="49" charset="-128"/>
                        <a:cs typeface="Times New Roman" panose="02020603050405020304" pitchFamily="18" charset="0"/>
                      </a:endParaRPr>
                    </a:p>
                  </a:txBody>
                  <a:tcPr marL="45720" marR="45720"/>
                </a:tc>
                <a:extLst>
                  <a:ext uri="{0D108BD9-81ED-4DB2-BD59-A6C34878D82A}">
                    <a16:rowId xmlns:a16="http://schemas.microsoft.com/office/drawing/2014/main" val="678741072"/>
                  </a:ext>
                </a:extLst>
              </a:tr>
              <a:tr h="340064">
                <a:tc>
                  <a:txBody>
                    <a:bodyPr/>
                    <a:lstStyle/>
                    <a:p>
                      <a:pPr marL="0" algn="ctr" defTabSz="914400" rtl="0" eaLnBrk="1" latinLnBrk="0" hangingPunct="1">
                        <a:lnSpc>
                          <a:spcPct val="115000"/>
                        </a:lnSpc>
                        <a:spcAft>
                          <a:spcPts val="1000"/>
                        </a:spcAft>
                      </a:pPr>
                      <a:r>
                        <a:rPr lang="en-US" sz="1400" b="1" kern="1200" dirty="0" err="1">
                          <a:solidFill>
                            <a:schemeClr val="lt1"/>
                          </a:solidFill>
                          <a:effectLst/>
                          <a:latin typeface="+mn-lt"/>
                          <a:ea typeface="+mn-ea"/>
                          <a:cs typeface="+mn-cs"/>
                        </a:rPr>
                        <a:t>磐耀三期</a:t>
                      </a:r>
                      <a:endParaRPr lang="zh-CN" altLang="en-US" sz="1400" b="1" kern="1200" dirty="0">
                        <a:solidFill>
                          <a:schemeClr val="lt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400" b="1" kern="1200" dirty="0">
                          <a:solidFill>
                            <a:schemeClr val="tx1"/>
                          </a:solidFill>
                          <a:effectLst/>
                          <a:latin typeface="+mn-lt"/>
                          <a:ea typeface="+mn-ea"/>
                          <a:cs typeface="+mn-cs"/>
                        </a:rPr>
                        <a:t>0.27709</a:t>
                      </a:r>
                      <a:endParaRPr lang="zh-CN" altLang="en-US" sz="1400" b="1" kern="1200" dirty="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400" b="1" kern="1200" dirty="0">
                          <a:solidFill>
                            <a:schemeClr val="tx1"/>
                          </a:solidFill>
                          <a:effectLst/>
                          <a:latin typeface="+mn-lt"/>
                          <a:ea typeface="+mn-ea"/>
                          <a:cs typeface="+mn-cs"/>
                        </a:rPr>
                        <a:t>0.32304</a:t>
                      </a:r>
                      <a:endParaRPr lang="zh-CN" altLang="en-US" sz="1400" b="1" kern="1200" dirty="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400" b="1" kern="1200" dirty="0">
                          <a:solidFill>
                            <a:schemeClr val="tx1"/>
                          </a:solidFill>
                          <a:effectLst/>
                          <a:latin typeface="+mn-lt"/>
                          <a:ea typeface="+mn-ea"/>
                          <a:cs typeface="+mn-cs"/>
                        </a:rPr>
                        <a:t>0.23115</a:t>
                      </a:r>
                      <a:endParaRPr lang="zh-CN" altLang="en-US" sz="1400" b="1" kern="1200" dirty="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400" b="1" kern="1200" dirty="0">
                          <a:solidFill>
                            <a:schemeClr val="tx1"/>
                          </a:solidFill>
                          <a:effectLst/>
                          <a:latin typeface="+mn-lt"/>
                          <a:ea typeface="+mn-ea"/>
                          <a:cs typeface="+mn-cs"/>
                        </a:rPr>
                        <a:t>nan</a:t>
                      </a:r>
                      <a:endParaRPr lang="zh-CN" altLang="en-US" sz="1400" b="1" kern="1200" dirty="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400" b="1" kern="1200" dirty="0">
                          <a:solidFill>
                            <a:schemeClr val="tx1"/>
                          </a:solidFill>
                          <a:effectLst/>
                          <a:latin typeface="+mn-lt"/>
                          <a:ea typeface="+mn-ea"/>
                          <a:cs typeface="+mn-cs"/>
                        </a:rPr>
                        <a:t>7.0</a:t>
                      </a:r>
                      <a:endParaRPr lang="zh-CN" altLang="en-US" sz="1400" b="1" kern="1200" dirty="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400" b="1" kern="1200" dirty="0">
                          <a:solidFill>
                            <a:schemeClr val="tx1"/>
                          </a:solidFill>
                          <a:effectLst/>
                          <a:latin typeface="+mn-lt"/>
                          <a:ea typeface="+mn-ea"/>
                          <a:cs typeface="+mn-cs"/>
                        </a:rPr>
                        <a:t>50~100亿</a:t>
                      </a:r>
                      <a:endParaRPr lang="zh-CN" altLang="en-US" sz="1400" b="1" kern="1200" dirty="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400" b="1" kern="1200" dirty="0">
                          <a:solidFill>
                            <a:schemeClr val="tx1"/>
                          </a:solidFill>
                          <a:effectLst/>
                          <a:latin typeface="+mn-lt"/>
                          <a:ea typeface="+mn-ea"/>
                          <a:cs typeface="+mn-cs"/>
                        </a:rPr>
                        <a:t>11/62</a:t>
                      </a:r>
                      <a:endParaRPr lang="zh-CN" altLang="en-US" sz="1400" b="1" kern="1200" dirty="0">
                        <a:solidFill>
                          <a:schemeClr val="tx1"/>
                        </a:solidFill>
                        <a:effectLst/>
                        <a:latin typeface="+mn-lt"/>
                        <a:ea typeface="+mn-ea"/>
                        <a:cs typeface="+mn-cs"/>
                      </a:endParaRPr>
                    </a:p>
                  </a:txBody>
                  <a:tcPr marL="68580" marR="68580" marT="0" marB="0"/>
                </a:tc>
                <a:extLst>
                  <a:ext uri="{0D108BD9-81ED-4DB2-BD59-A6C34878D82A}">
                    <a16:rowId xmlns:a16="http://schemas.microsoft.com/office/drawing/2014/main" val="3346447945"/>
                  </a:ext>
                </a:extLst>
              </a:tr>
            </a:tbl>
          </a:graphicData>
        </a:graphic>
      </p:graphicFrame>
      <p:sp>
        <p:nvSpPr>
          <p:cNvPr id="10" name="文本框 9">
            <a:extLst>
              <a:ext uri="{FF2B5EF4-FFF2-40B4-BE49-F238E27FC236}">
                <a16:creationId xmlns:a16="http://schemas.microsoft.com/office/drawing/2014/main" id="{C10B915D-CAC0-4D72-910F-5AF6329F6FC8}"/>
              </a:ext>
            </a:extLst>
          </p:cNvPr>
          <p:cNvSpPr txBox="1"/>
          <p:nvPr/>
        </p:nvSpPr>
        <p:spPr>
          <a:xfrm>
            <a:off x="200317" y="936185"/>
            <a:ext cx="6097554" cy="392928"/>
          </a:xfrm>
          <a:prstGeom prst="rect">
            <a:avLst/>
          </a:prstGeom>
          <a:noFill/>
        </p:spPr>
        <p:txBody>
          <a:bodyPr wrap="square">
            <a:spAutoFit/>
          </a:bodyPr>
          <a:lstStyle/>
          <a:p>
            <a:pPr indent="266700">
              <a:lnSpc>
                <a:spcPct val="120000"/>
              </a:lnSpc>
              <a:spcAft>
                <a:spcPts val="1000"/>
              </a:spcAft>
            </a:pPr>
            <a:r>
              <a:rPr lang="zh-CN" altLang="en-US" sz="1800" dirty="0">
                <a:effectLst/>
                <a:latin typeface="微软雅黑" panose="020B0503020204020204" pitchFamily="34" charset="-122"/>
                <a:ea typeface="微软雅黑" panose="020B0503020204020204" pitchFamily="34" charset="-122"/>
                <a:cs typeface="Times New Roman" panose="02020603050405020304" pitchFamily="18" charset="0"/>
              </a:rPr>
              <a:t>以跟踪池中</a:t>
            </a:r>
            <a:r>
              <a:rPr lang="en-US" altLang="zh-CN" sz="1800" dirty="0">
                <a:effectLst/>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1800" dirty="0">
                <a:effectLst/>
                <a:latin typeface="微软雅黑" panose="020B0503020204020204" pitchFamily="34" charset="-122"/>
                <a:ea typeface="微软雅黑" panose="020B0503020204020204" pitchFamily="34" charset="-122"/>
                <a:cs typeface="Times New Roman" panose="02020603050405020304" pitchFamily="18" charset="0"/>
              </a:rPr>
              <a:t>股票成长的定期打分结果为例：</a:t>
            </a:r>
            <a:endParaRPr lang="zh-CN" altLang="zh-CN" sz="1800" dirty="0">
              <a:effectLst/>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24629085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标题 1">
            <a:extLst>
              <a:ext uri="{FF2B5EF4-FFF2-40B4-BE49-F238E27FC236}">
                <a16:creationId xmlns:a16="http://schemas.microsoft.com/office/drawing/2014/main" id="{9D57B31B-7BC2-4B72-8EC3-70076F707B15}"/>
              </a:ext>
            </a:extLst>
          </p:cNvPr>
          <p:cNvSpPr txBox="1">
            <a:spLocks/>
          </p:cNvSpPr>
          <p:nvPr/>
        </p:nvSpPr>
        <p:spPr>
          <a:xfrm>
            <a:off x="316457" y="284835"/>
            <a:ext cx="9720155" cy="432000"/>
          </a:xfrm>
          <a:prstGeom prst="rect">
            <a:avLst/>
          </a:prstGeom>
          <a:noFill/>
        </p:spPr>
        <p:txBody>
          <a:bodyPr wrap="none" lIns="0" tIns="0" rIns="0" bIns="0" rtlCol="0" anchor="ctr" anchorCtr="0">
            <a:noAutofit/>
          </a:bodyPr>
          <a:lstStyle>
            <a:lvl1pPr algn="l" defTabSz="914400" rtl="0" eaLnBrk="1" latinLnBrk="0" hangingPunct="1">
              <a:lnSpc>
                <a:spcPct val="90000"/>
              </a:lnSpc>
              <a:spcBef>
                <a:spcPct val="0"/>
              </a:spcBef>
              <a:buNone/>
              <a:defRPr lang="zh-CN" altLang="en-US" sz="2800" kern="1200" dirty="0">
                <a:solidFill>
                  <a:schemeClr val="bg1">
                    <a:lumMod val="9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defRPr>
            </a:lvl1pPr>
          </a:lstStyle>
          <a:p>
            <a:pPr>
              <a:lnSpc>
                <a:spcPct val="100000"/>
              </a:lnSpc>
              <a:defRPr/>
            </a:pPr>
            <a:r>
              <a:rPr lang="zh-CN" altLang="en-US" sz="3200" spc="300" dirty="0">
                <a:solidFill>
                  <a:schemeClr val="bg1"/>
                </a:solidFill>
                <a:latin typeface="Arial" panose="020B0604020202020204" pitchFamily="34" charset="0"/>
                <a:cs typeface="+mj-cs"/>
              </a:rPr>
              <a:t>二、跟踪池产品的综合打分评价</a:t>
            </a:r>
          </a:p>
        </p:txBody>
      </p:sp>
      <p:graphicFrame>
        <p:nvGraphicFramePr>
          <p:cNvPr id="3" name="表格 2">
            <a:extLst>
              <a:ext uri="{FF2B5EF4-FFF2-40B4-BE49-F238E27FC236}">
                <a16:creationId xmlns:a16="http://schemas.microsoft.com/office/drawing/2014/main" id="{2F65B4F3-680A-4218-BC06-DA92D27CC57F}"/>
              </a:ext>
            </a:extLst>
          </p:cNvPr>
          <p:cNvGraphicFramePr>
            <a:graphicFrameLocks noGrp="1"/>
          </p:cNvGraphicFramePr>
          <p:nvPr>
            <p:extLst>
              <p:ext uri="{D42A27DB-BD31-4B8C-83A1-F6EECF244321}">
                <p14:modId xmlns:p14="http://schemas.microsoft.com/office/powerpoint/2010/main" val="186044605"/>
              </p:ext>
            </p:extLst>
          </p:nvPr>
        </p:nvGraphicFramePr>
        <p:xfrm>
          <a:off x="3" y="922932"/>
          <a:ext cx="12191997" cy="5650233"/>
        </p:xfrm>
        <a:graphic>
          <a:graphicData uri="http://schemas.openxmlformats.org/drawingml/2006/table">
            <a:tbl>
              <a:tblPr firstRow="1" firstCol="1" bandRow="1">
                <a:tableStyleId>{5C22544A-7EE6-4342-B048-85BDC9FD1C3A}</a:tableStyleId>
              </a:tblPr>
              <a:tblGrid>
                <a:gridCol w="1838131">
                  <a:extLst>
                    <a:ext uri="{9D8B030D-6E8A-4147-A177-3AD203B41FA5}">
                      <a16:colId xmlns:a16="http://schemas.microsoft.com/office/drawing/2014/main" val="650264765"/>
                    </a:ext>
                  </a:extLst>
                </a:gridCol>
                <a:gridCol w="1782147">
                  <a:extLst>
                    <a:ext uri="{9D8B030D-6E8A-4147-A177-3AD203B41FA5}">
                      <a16:colId xmlns:a16="http://schemas.microsoft.com/office/drawing/2014/main" val="2270339541"/>
                    </a:ext>
                  </a:extLst>
                </a:gridCol>
                <a:gridCol w="1446244">
                  <a:extLst>
                    <a:ext uri="{9D8B030D-6E8A-4147-A177-3AD203B41FA5}">
                      <a16:colId xmlns:a16="http://schemas.microsoft.com/office/drawing/2014/main" val="3977321206"/>
                    </a:ext>
                  </a:extLst>
                </a:gridCol>
                <a:gridCol w="1474237">
                  <a:extLst>
                    <a:ext uri="{9D8B030D-6E8A-4147-A177-3AD203B41FA5}">
                      <a16:colId xmlns:a16="http://schemas.microsoft.com/office/drawing/2014/main" val="1776215885"/>
                    </a:ext>
                  </a:extLst>
                </a:gridCol>
                <a:gridCol w="2295331">
                  <a:extLst>
                    <a:ext uri="{9D8B030D-6E8A-4147-A177-3AD203B41FA5}">
                      <a16:colId xmlns:a16="http://schemas.microsoft.com/office/drawing/2014/main" val="744516094"/>
                    </a:ext>
                  </a:extLst>
                </a:gridCol>
                <a:gridCol w="1147665">
                  <a:extLst>
                    <a:ext uri="{9D8B030D-6E8A-4147-A177-3AD203B41FA5}">
                      <a16:colId xmlns:a16="http://schemas.microsoft.com/office/drawing/2014/main" val="1440053249"/>
                    </a:ext>
                  </a:extLst>
                </a:gridCol>
                <a:gridCol w="1492898">
                  <a:extLst>
                    <a:ext uri="{9D8B030D-6E8A-4147-A177-3AD203B41FA5}">
                      <a16:colId xmlns:a16="http://schemas.microsoft.com/office/drawing/2014/main" val="1487747728"/>
                    </a:ext>
                  </a:extLst>
                </a:gridCol>
                <a:gridCol w="715344">
                  <a:extLst>
                    <a:ext uri="{9D8B030D-6E8A-4147-A177-3AD203B41FA5}">
                      <a16:colId xmlns:a16="http://schemas.microsoft.com/office/drawing/2014/main" val="1518448495"/>
                    </a:ext>
                  </a:extLst>
                </a:gridCol>
              </a:tblGrid>
              <a:tr h="682901">
                <a:tc>
                  <a:txBody>
                    <a:bodyPr/>
                    <a:lstStyle/>
                    <a:p>
                      <a:pPr algn="ctr">
                        <a:lnSpc>
                          <a:spcPct val="115000"/>
                        </a:lnSpc>
                        <a:spcAft>
                          <a:spcPts val="1000"/>
                        </a:spcAft>
                      </a:pPr>
                      <a:r>
                        <a:rPr lang="en-US" sz="1400" b="1" dirty="0" err="1">
                          <a:effectLst/>
                        </a:rPr>
                        <a:t>产品简称</a:t>
                      </a:r>
                      <a:endParaRPr lang="zh-CN" sz="1400" b="1" dirty="0">
                        <a:effectLst/>
                        <a:latin typeface="Cambria" panose="02040503050406030204" pitchFamily="18" charset="0"/>
                        <a:ea typeface="MS Mincho" panose="02020609040205080304" pitchFamily="49" charset="-128"/>
                        <a:cs typeface="Times New Roman" panose="02020603050405020304" pitchFamily="18" charset="0"/>
                      </a:endParaRPr>
                    </a:p>
                  </a:txBody>
                  <a:tcPr marL="45720" marR="45720"/>
                </a:tc>
                <a:tc>
                  <a:txBody>
                    <a:bodyPr/>
                    <a:lstStyle/>
                    <a:p>
                      <a:pPr algn="ctr">
                        <a:lnSpc>
                          <a:spcPct val="115000"/>
                        </a:lnSpc>
                        <a:spcAft>
                          <a:spcPts val="1000"/>
                        </a:spcAft>
                      </a:pPr>
                      <a:r>
                        <a:rPr lang="en-US" sz="1400" b="1" dirty="0" err="1">
                          <a:effectLst/>
                        </a:rPr>
                        <a:t>朝阳永续优选打分</a:t>
                      </a:r>
                      <a:r>
                        <a:rPr lang="en-US" sz="1400" b="1" dirty="0">
                          <a:effectLst/>
                        </a:rPr>
                        <a:t>(</a:t>
                      </a:r>
                      <a:r>
                        <a:rPr lang="en-US" sz="1400" b="1" dirty="0" err="1">
                          <a:effectLst/>
                        </a:rPr>
                        <a:t>空缺值填充</a:t>
                      </a:r>
                      <a:r>
                        <a:rPr lang="en-US" sz="1400" b="1" dirty="0">
                          <a:effectLst/>
                        </a:rPr>
                        <a:t>)（</a:t>
                      </a:r>
                      <a:r>
                        <a:rPr lang="en-US" sz="1400" b="1" dirty="0" err="1">
                          <a:effectLst/>
                        </a:rPr>
                        <a:t>三年+今年以来_normal</a:t>
                      </a:r>
                      <a:r>
                        <a:rPr lang="en-US" sz="1400" b="1" dirty="0">
                          <a:effectLst/>
                        </a:rPr>
                        <a:t>）</a:t>
                      </a:r>
                      <a:endParaRPr lang="zh-CN" sz="1400" b="1" dirty="0">
                        <a:effectLst/>
                        <a:latin typeface="Cambria" panose="02040503050406030204" pitchFamily="18" charset="0"/>
                        <a:ea typeface="MS Mincho" panose="02020609040205080304" pitchFamily="49" charset="-128"/>
                        <a:cs typeface="Times New Roman" panose="02020603050405020304" pitchFamily="18" charset="0"/>
                      </a:endParaRPr>
                    </a:p>
                  </a:txBody>
                  <a:tcPr marL="45720" marR="45720"/>
                </a:tc>
                <a:tc>
                  <a:txBody>
                    <a:bodyPr/>
                    <a:lstStyle/>
                    <a:p>
                      <a:pPr algn="ctr">
                        <a:lnSpc>
                          <a:spcPct val="115000"/>
                        </a:lnSpc>
                        <a:spcAft>
                          <a:spcPts val="1000"/>
                        </a:spcAft>
                      </a:pPr>
                      <a:r>
                        <a:rPr lang="en-US" sz="1400" b="1" dirty="0" err="1">
                          <a:effectLst/>
                        </a:rPr>
                        <a:t>收益率打分</a:t>
                      </a:r>
                      <a:r>
                        <a:rPr lang="en-US" sz="1400" b="1" dirty="0">
                          <a:effectLst/>
                        </a:rPr>
                        <a:t>(</a:t>
                      </a:r>
                      <a:r>
                        <a:rPr lang="en-US" sz="1400" b="1" dirty="0" err="1">
                          <a:effectLst/>
                        </a:rPr>
                        <a:t>空缺值填充</a:t>
                      </a:r>
                      <a:r>
                        <a:rPr lang="en-US" sz="1400" b="1" dirty="0">
                          <a:effectLst/>
                        </a:rPr>
                        <a:t>)（</a:t>
                      </a:r>
                      <a:r>
                        <a:rPr lang="en-US" sz="1400" b="1" dirty="0" err="1">
                          <a:effectLst/>
                        </a:rPr>
                        <a:t>三年+今年以来_normal</a:t>
                      </a:r>
                      <a:r>
                        <a:rPr lang="en-US" sz="1400" b="1" dirty="0">
                          <a:effectLst/>
                        </a:rPr>
                        <a:t>）</a:t>
                      </a:r>
                      <a:endParaRPr lang="zh-CN" sz="1400" b="1" dirty="0">
                        <a:effectLst/>
                        <a:latin typeface="Cambria" panose="02040503050406030204" pitchFamily="18" charset="0"/>
                        <a:ea typeface="MS Mincho" panose="02020609040205080304" pitchFamily="49" charset="-128"/>
                        <a:cs typeface="Times New Roman" panose="02020603050405020304" pitchFamily="18" charset="0"/>
                      </a:endParaRPr>
                    </a:p>
                  </a:txBody>
                  <a:tcPr marL="45720" marR="45720"/>
                </a:tc>
                <a:tc>
                  <a:txBody>
                    <a:bodyPr/>
                    <a:lstStyle/>
                    <a:p>
                      <a:pPr algn="ctr">
                        <a:lnSpc>
                          <a:spcPct val="115000"/>
                        </a:lnSpc>
                        <a:spcAft>
                          <a:spcPts val="1000"/>
                        </a:spcAft>
                      </a:pPr>
                      <a:r>
                        <a:rPr lang="en-US" sz="1400" b="1" dirty="0" err="1">
                          <a:effectLst/>
                        </a:rPr>
                        <a:t>Sharpe比率打分</a:t>
                      </a:r>
                      <a:r>
                        <a:rPr lang="en-US" sz="1400" b="1" dirty="0">
                          <a:effectLst/>
                        </a:rPr>
                        <a:t>(</a:t>
                      </a:r>
                      <a:r>
                        <a:rPr lang="en-US" sz="1400" b="1" dirty="0" err="1">
                          <a:effectLst/>
                        </a:rPr>
                        <a:t>空缺值填充</a:t>
                      </a:r>
                      <a:r>
                        <a:rPr lang="en-US" sz="1400" b="1" dirty="0">
                          <a:effectLst/>
                        </a:rPr>
                        <a:t>)（</a:t>
                      </a:r>
                      <a:r>
                        <a:rPr lang="en-US" sz="1400" b="1" dirty="0" err="1">
                          <a:effectLst/>
                        </a:rPr>
                        <a:t>三年+今年以来_normal</a:t>
                      </a:r>
                      <a:r>
                        <a:rPr lang="en-US" sz="1400" b="1" dirty="0">
                          <a:effectLst/>
                        </a:rPr>
                        <a:t>）</a:t>
                      </a:r>
                      <a:endParaRPr lang="zh-CN" sz="1400" b="1" dirty="0">
                        <a:effectLst/>
                        <a:latin typeface="Cambria" panose="02040503050406030204" pitchFamily="18" charset="0"/>
                        <a:ea typeface="MS Mincho" panose="02020609040205080304" pitchFamily="49" charset="-128"/>
                        <a:cs typeface="Times New Roman" panose="02020603050405020304" pitchFamily="18" charset="0"/>
                      </a:endParaRPr>
                    </a:p>
                  </a:txBody>
                  <a:tcPr marL="45720" marR="45720"/>
                </a:tc>
                <a:tc>
                  <a:txBody>
                    <a:bodyPr/>
                    <a:lstStyle/>
                    <a:p>
                      <a:pPr algn="ctr">
                        <a:lnSpc>
                          <a:spcPct val="115000"/>
                        </a:lnSpc>
                        <a:spcAft>
                          <a:spcPts val="1000"/>
                        </a:spcAft>
                      </a:pPr>
                      <a:r>
                        <a:rPr lang="en-US" sz="1400" b="1" dirty="0" err="1">
                          <a:effectLst/>
                        </a:rPr>
                        <a:t>朝阳永续优选打分（三年+今年以来_normal</a:t>
                      </a:r>
                      <a:r>
                        <a:rPr lang="en-US" sz="1400" b="1" dirty="0">
                          <a:effectLst/>
                        </a:rPr>
                        <a:t>）</a:t>
                      </a:r>
                      <a:endParaRPr lang="zh-CN" sz="1400" b="1" dirty="0">
                        <a:effectLst/>
                        <a:latin typeface="Cambria" panose="02040503050406030204" pitchFamily="18" charset="0"/>
                        <a:ea typeface="MS Mincho" panose="02020609040205080304" pitchFamily="49" charset="-128"/>
                        <a:cs typeface="Times New Roman" panose="02020603050405020304" pitchFamily="18" charset="0"/>
                      </a:endParaRPr>
                    </a:p>
                  </a:txBody>
                  <a:tcPr marL="45720" marR="45720"/>
                </a:tc>
                <a:tc>
                  <a:txBody>
                    <a:bodyPr/>
                    <a:lstStyle/>
                    <a:p>
                      <a:pPr algn="ctr">
                        <a:lnSpc>
                          <a:spcPct val="115000"/>
                        </a:lnSpc>
                        <a:spcAft>
                          <a:spcPts val="1000"/>
                        </a:spcAft>
                      </a:pPr>
                      <a:r>
                        <a:rPr lang="en-US" sz="1400" b="1" dirty="0" err="1">
                          <a:effectLst/>
                        </a:rPr>
                        <a:t>存续时间</a:t>
                      </a:r>
                      <a:r>
                        <a:rPr lang="en-US" sz="1400" b="1" dirty="0">
                          <a:effectLst/>
                        </a:rPr>
                        <a:t>=</a:t>
                      </a:r>
                      <a:r>
                        <a:rPr lang="en-US" sz="1400" b="1" dirty="0" err="1">
                          <a:effectLst/>
                        </a:rPr>
                        <a:t>净值成立日期月份差</a:t>
                      </a:r>
                      <a:r>
                        <a:rPr lang="en-US" sz="1400" b="1" dirty="0">
                          <a:effectLst/>
                        </a:rPr>
                        <a:t>/12</a:t>
                      </a:r>
                      <a:endParaRPr lang="zh-CN" sz="1400" b="1" dirty="0">
                        <a:effectLst/>
                        <a:latin typeface="Cambria" panose="02040503050406030204" pitchFamily="18" charset="0"/>
                        <a:ea typeface="MS Mincho" panose="02020609040205080304" pitchFamily="49" charset="-128"/>
                        <a:cs typeface="Times New Roman" panose="02020603050405020304" pitchFamily="18" charset="0"/>
                      </a:endParaRPr>
                    </a:p>
                  </a:txBody>
                  <a:tcPr marL="45720" marR="45720"/>
                </a:tc>
                <a:tc>
                  <a:txBody>
                    <a:bodyPr/>
                    <a:lstStyle/>
                    <a:p>
                      <a:pPr algn="ctr">
                        <a:lnSpc>
                          <a:spcPct val="115000"/>
                        </a:lnSpc>
                        <a:spcAft>
                          <a:spcPts val="1000"/>
                        </a:spcAft>
                      </a:pPr>
                      <a:r>
                        <a:rPr lang="en-US" sz="1400" b="1" dirty="0" err="1">
                          <a:effectLst/>
                        </a:rPr>
                        <a:t>管理规模</a:t>
                      </a:r>
                      <a:endParaRPr lang="zh-CN" sz="1400" b="1" dirty="0">
                        <a:effectLst/>
                        <a:latin typeface="Cambria" panose="02040503050406030204" pitchFamily="18" charset="0"/>
                        <a:ea typeface="MS Mincho" panose="02020609040205080304" pitchFamily="49" charset="-128"/>
                        <a:cs typeface="Times New Roman" panose="02020603050405020304" pitchFamily="18" charset="0"/>
                      </a:endParaRPr>
                    </a:p>
                  </a:txBody>
                  <a:tcPr marL="45720" marR="45720"/>
                </a:tc>
                <a:tc>
                  <a:txBody>
                    <a:bodyPr/>
                    <a:lstStyle/>
                    <a:p>
                      <a:pPr algn="ctr">
                        <a:lnSpc>
                          <a:spcPct val="115000"/>
                        </a:lnSpc>
                        <a:spcAft>
                          <a:spcPts val="1000"/>
                        </a:spcAft>
                      </a:pPr>
                      <a:r>
                        <a:rPr lang="en-US" sz="1400" b="1" dirty="0" err="1">
                          <a:effectLst/>
                        </a:rPr>
                        <a:t>序号</a:t>
                      </a:r>
                      <a:endParaRPr lang="zh-CN" sz="1400" b="1" dirty="0">
                        <a:effectLst/>
                        <a:latin typeface="Cambria" panose="02040503050406030204" pitchFamily="18" charset="0"/>
                        <a:ea typeface="MS Mincho" panose="02020609040205080304" pitchFamily="49" charset="-128"/>
                        <a:cs typeface="Times New Roman" panose="02020603050405020304" pitchFamily="18" charset="0"/>
                      </a:endParaRPr>
                    </a:p>
                  </a:txBody>
                  <a:tcPr marL="45720" marR="45720"/>
                </a:tc>
                <a:extLst>
                  <a:ext uri="{0D108BD9-81ED-4DB2-BD59-A6C34878D82A}">
                    <a16:rowId xmlns:a16="http://schemas.microsoft.com/office/drawing/2014/main" val="940985055"/>
                  </a:ext>
                </a:extLst>
              </a:tr>
              <a:tr h="279918">
                <a:tc>
                  <a:txBody>
                    <a:bodyPr/>
                    <a:lstStyle/>
                    <a:p>
                      <a:pPr marL="0" algn="ctr" defTabSz="914400" rtl="0" eaLnBrk="1" latinLnBrk="0" hangingPunct="1">
                        <a:lnSpc>
                          <a:spcPct val="115000"/>
                        </a:lnSpc>
                        <a:spcAft>
                          <a:spcPts val="1000"/>
                        </a:spcAft>
                      </a:pPr>
                      <a:r>
                        <a:rPr lang="en-US" sz="1400" b="1" kern="1200" dirty="0">
                          <a:solidFill>
                            <a:schemeClr val="lt1"/>
                          </a:solidFill>
                          <a:effectLst/>
                          <a:latin typeface="+mn-lt"/>
                          <a:ea typeface="+mn-ea"/>
                          <a:cs typeface="+mn-cs"/>
                        </a:rPr>
                        <a:t>德毅恒升2号</a:t>
                      </a:r>
                      <a:endParaRPr lang="zh-CN" altLang="en-US" sz="1400" b="1" kern="1200" dirty="0">
                        <a:solidFill>
                          <a:schemeClr val="lt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400" b="1" kern="1200" dirty="0">
                          <a:solidFill>
                            <a:schemeClr val="tx1"/>
                          </a:solidFill>
                          <a:effectLst/>
                          <a:latin typeface="+mn-lt"/>
                          <a:ea typeface="+mn-ea"/>
                          <a:cs typeface="+mn-cs"/>
                        </a:rPr>
                        <a:t>0.28922</a:t>
                      </a:r>
                      <a:endParaRPr lang="zh-CN" altLang="en-US" sz="1400" b="1" kern="1200" dirty="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400" b="1" kern="1200">
                          <a:solidFill>
                            <a:schemeClr val="tx1"/>
                          </a:solidFill>
                          <a:effectLst/>
                          <a:latin typeface="+mn-lt"/>
                          <a:ea typeface="+mn-ea"/>
                          <a:cs typeface="+mn-cs"/>
                        </a:rPr>
                        <a:t>0.25718</a:t>
                      </a:r>
                      <a:endParaRPr lang="zh-CN" altLang="en-US" sz="14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400" b="1" kern="1200">
                          <a:solidFill>
                            <a:schemeClr val="tx1"/>
                          </a:solidFill>
                          <a:effectLst/>
                          <a:latin typeface="+mn-lt"/>
                          <a:ea typeface="+mn-ea"/>
                          <a:cs typeface="+mn-cs"/>
                        </a:rPr>
                        <a:t>0.32126</a:t>
                      </a:r>
                      <a:endParaRPr lang="zh-CN" altLang="en-US" sz="14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400" b="1" kern="1200">
                          <a:solidFill>
                            <a:schemeClr val="tx1"/>
                          </a:solidFill>
                          <a:effectLst/>
                          <a:latin typeface="+mn-lt"/>
                          <a:ea typeface="+mn-ea"/>
                          <a:cs typeface="+mn-cs"/>
                        </a:rPr>
                        <a:t>0.28922</a:t>
                      </a:r>
                      <a:endParaRPr lang="zh-CN" altLang="en-US" sz="14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400" b="1" kern="1200">
                          <a:solidFill>
                            <a:schemeClr val="tx1"/>
                          </a:solidFill>
                          <a:effectLst/>
                          <a:latin typeface="+mn-lt"/>
                          <a:ea typeface="+mn-ea"/>
                          <a:cs typeface="+mn-cs"/>
                        </a:rPr>
                        <a:t>4.0</a:t>
                      </a:r>
                      <a:endParaRPr lang="zh-CN" altLang="en-US" sz="14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400" b="1" kern="1200">
                          <a:solidFill>
                            <a:schemeClr val="tx1"/>
                          </a:solidFill>
                          <a:effectLst/>
                          <a:latin typeface="+mn-lt"/>
                          <a:ea typeface="+mn-ea"/>
                          <a:cs typeface="+mn-cs"/>
                        </a:rPr>
                        <a:t>10~20亿</a:t>
                      </a:r>
                      <a:endParaRPr lang="zh-CN" altLang="en-US" sz="14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400" b="1" kern="1200">
                          <a:solidFill>
                            <a:schemeClr val="tx1"/>
                          </a:solidFill>
                          <a:effectLst/>
                          <a:latin typeface="+mn-lt"/>
                          <a:ea typeface="+mn-ea"/>
                          <a:cs typeface="+mn-cs"/>
                        </a:rPr>
                        <a:t>12/62</a:t>
                      </a:r>
                      <a:endParaRPr lang="zh-CN" altLang="en-US" sz="1400" b="1" kern="1200">
                        <a:solidFill>
                          <a:schemeClr val="tx1"/>
                        </a:solidFill>
                        <a:effectLst/>
                        <a:latin typeface="+mn-lt"/>
                        <a:ea typeface="+mn-ea"/>
                        <a:cs typeface="+mn-cs"/>
                      </a:endParaRPr>
                    </a:p>
                  </a:txBody>
                  <a:tcPr marL="68580" marR="68580" marT="0" marB="0"/>
                </a:tc>
                <a:extLst>
                  <a:ext uri="{0D108BD9-81ED-4DB2-BD59-A6C34878D82A}">
                    <a16:rowId xmlns:a16="http://schemas.microsoft.com/office/drawing/2014/main" val="293569356"/>
                  </a:ext>
                </a:extLst>
              </a:tr>
              <a:tr h="279918">
                <a:tc>
                  <a:txBody>
                    <a:bodyPr/>
                    <a:lstStyle/>
                    <a:p>
                      <a:pPr marL="0" algn="ctr" defTabSz="914400" rtl="0" eaLnBrk="1" latinLnBrk="0" hangingPunct="1">
                        <a:lnSpc>
                          <a:spcPct val="115000"/>
                        </a:lnSpc>
                        <a:spcAft>
                          <a:spcPts val="1000"/>
                        </a:spcAft>
                      </a:pPr>
                      <a:r>
                        <a:rPr lang="en-US" sz="1400" b="1" kern="1200">
                          <a:solidFill>
                            <a:schemeClr val="lt1"/>
                          </a:solidFill>
                          <a:effectLst/>
                          <a:latin typeface="+mn-lt"/>
                          <a:ea typeface="+mn-ea"/>
                          <a:cs typeface="+mn-cs"/>
                        </a:rPr>
                        <a:t>理成圣远1号A期</a:t>
                      </a:r>
                      <a:endParaRPr lang="zh-CN" altLang="en-US" sz="1400" b="1" kern="1200">
                        <a:solidFill>
                          <a:schemeClr val="lt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400" b="1" kern="1200">
                          <a:solidFill>
                            <a:schemeClr val="tx1"/>
                          </a:solidFill>
                          <a:effectLst/>
                          <a:latin typeface="+mn-lt"/>
                          <a:ea typeface="+mn-ea"/>
                          <a:cs typeface="+mn-cs"/>
                        </a:rPr>
                        <a:t>0.30342</a:t>
                      </a:r>
                      <a:endParaRPr lang="zh-CN" altLang="en-US" sz="14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400" b="1" kern="1200">
                          <a:solidFill>
                            <a:schemeClr val="tx1"/>
                          </a:solidFill>
                          <a:effectLst/>
                          <a:latin typeface="+mn-lt"/>
                          <a:ea typeface="+mn-ea"/>
                          <a:cs typeface="+mn-cs"/>
                        </a:rPr>
                        <a:t>0.23364</a:t>
                      </a:r>
                      <a:endParaRPr lang="zh-CN" altLang="en-US" sz="14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400" b="1" kern="1200">
                          <a:solidFill>
                            <a:schemeClr val="tx1"/>
                          </a:solidFill>
                          <a:effectLst/>
                          <a:latin typeface="+mn-lt"/>
                          <a:ea typeface="+mn-ea"/>
                          <a:cs typeface="+mn-cs"/>
                        </a:rPr>
                        <a:t>0.3732</a:t>
                      </a:r>
                      <a:endParaRPr lang="zh-CN" altLang="en-US" sz="14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400" b="1" kern="1200">
                          <a:solidFill>
                            <a:schemeClr val="tx1"/>
                          </a:solidFill>
                          <a:effectLst/>
                          <a:latin typeface="+mn-lt"/>
                          <a:ea typeface="+mn-ea"/>
                          <a:cs typeface="+mn-cs"/>
                        </a:rPr>
                        <a:t>0.30342</a:t>
                      </a:r>
                      <a:endParaRPr lang="zh-CN" altLang="en-US" sz="14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400" b="1" kern="1200">
                          <a:solidFill>
                            <a:schemeClr val="tx1"/>
                          </a:solidFill>
                          <a:effectLst/>
                          <a:latin typeface="+mn-lt"/>
                          <a:ea typeface="+mn-ea"/>
                          <a:cs typeface="+mn-cs"/>
                        </a:rPr>
                        <a:t>3.5</a:t>
                      </a:r>
                      <a:endParaRPr lang="zh-CN" altLang="en-US" sz="14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400" b="1" kern="1200">
                          <a:solidFill>
                            <a:schemeClr val="tx1"/>
                          </a:solidFill>
                          <a:effectLst/>
                          <a:latin typeface="+mn-lt"/>
                          <a:ea typeface="+mn-ea"/>
                          <a:cs typeface="+mn-cs"/>
                        </a:rPr>
                        <a:t>50~100亿</a:t>
                      </a:r>
                      <a:endParaRPr lang="zh-CN" altLang="en-US" sz="14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400" b="1" kern="1200">
                          <a:solidFill>
                            <a:schemeClr val="tx1"/>
                          </a:solidFill>
                          <a:effectLst/>
                          <a:latin typeface="+mn-lt"/>
                          <a:ea typeface="+mn-ea"/>
                          <a:cs typeface="+mn-cs"/>
                        </a:rPr>
                        <a:t>13/62</a:t>
                      </a:r>
                      <a:endParaRPr lang="zh-CN" altLang="en-US" sz="1400" b="1" kern="1200">
                        <a:solidFill>
                          <a:schemeClr val="tx1"/>
                        </a:solidFill>
                        <a:effectLst/>
                        <a:latin typeface="+mn-lt"/>
                        <a:ea typeface="+mn-ea"/>
                        <a:cs typeface="+mn-cs"/>
                      </a:endParaRPr>
                    </a:p>
                  </a:txBody>
                  <a:tcPr marL="68580" marR="68580" marT="0" marB="0"/>
                </a:tc>
                <a:extLst>
                  <a:ext uri="{0D108BD9-81ED-4DB2-BD59-A6C34878D82A}">
                    <a16:rowId xmlns:a16="http://schemas.microsoft.com/office/drawing/2014/main" val="399869456"/>
                  </a:ext>
                </a:extLst>
              </a:tr>
              <a:tr h="279918">
                <a:tc>
                  <a:txBody>
                    <a:bodyPr/>
                    <a:lstStyle/>
                    <a:p>
                      <a:pPr marL="0" algn="ctr" defTabSz="914400" rtl="0" eaLnBrk="1" latinLnBrk="0" hangingPunct="1">
                        <a:lnSpc>
                          <a:spcPct val="115000"/>
                        </a:lnSpc>
                        <a:spcAft>
                          <a:spcPts val="1000"/>
                        </a:spcAft>
                      </a:pPr>
                      <a:r>
                        <a:rPr lang="en-US" sz="1400" b="1" kern="1200">
                          <a:solidFill>
                            <a:schemeClr val="lt1"/>
                          </a:solidFill>
                          <a:effectLst/>
                          <a:latin typeface="+mn-lt"/>
                          <a:ea typeface="+mn-ea"/>
                          <a:cs typeface="+mn-cs"/>
                        </a:rPr>
                        <a:t>申九全天候1号</a:t>
                      </a:r>
                      <a:endParaRPr lang="zh-CN" altLang="en-US" sz="1400" b="1" kern="1200">
                        <a:solidFill>
                          <a:schemeClr val="lt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400" b="1" kern="1200">
                          <a:solidFill>
                            <a:schemeClr val="tx1"/>
                          </a:solidFill>
                          <a:effectLst/>
                          <a:latin typeface="+mn-lt"/>
                          <a:ea typeface="+mn-ea"/>
                          <a:cs typeface="+mn-cs"/>
                        </a:rPr>
                        <a:t>0.30999</a:t>
                      </a:r>
                      <a:endParaRPr lang="zh-CN" altLang="en-US" sz="14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400" b="1" kern="1200" dirty="0">
                          <a:solidFill>
                            <a:schemeClr val="tx1"/>
                          </a:solidFill>
                          <a:effectLst/>
                          <a:latin typeface="+mn-lt"/>
                          <a:ea typeface="+mn-ea"/>
                          <a:cs typeface="+mn-cs"/>
                        </a:rPr>
                        <a:t>0.28809</a:t>
                      </a:r>
                      <a:endParaRPr lang="zh-CN" altLang="en-US" sz="1400" b="1" kern="1200" dirty="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400" b="1" kern="1200">
                          <a:solidFill>
                            <a:schemeClr val="tx1"/>
                          </a:solidFill>
                          <a:effectLst/>
                          <a:latin typeface="+mn-lt"/>
                          <a:ea typeface="+mn-ea"/>
                          <a:cs typeface="+mn-cs"/>
                        </a:rPr>
                        <a:t>0.33189</a:t>
                      </a:r>
                      <a:endParaRPr lang="zh-CN" altLang="en-US" sz="14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400" b="1" kern="1200">
                          <a:solidFill>
                            <a:schemeClr val="tx1"/>
                          </a:solidFill>
                          <a:effectLst/>
                          <a:latin typeface="+mn-lt"/>
                          <a:ea typeface="+mn-ea"/>
                          <a:cs typeface="+mn-cs"/>
                        </a:rPr>
                        <a:t>nan</a:t>
                      </a:r>
                      <a:endParaRPr lang="zh-CN" altLang="en-US" sz="14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400" b="1" kern="1200">
                          <a:solidFill>
                            <a:schemeClr val="tx1"/>
                          </a:solidFill>
                          <a:effectLst/>
                          <a:latin typeface="+mn-lt"/>
                          <a:ea typeface="+mn-ea"/>
                          <a:cs typeface="+mn-cs"/>
                        </a:rPr>
                        <a:t>2.5</a:t>
                      </a:r>
                      <a:endParaRPr lang="zh-CN" altLang="en-US" sz="14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400" b="1" kern="1200">
                          <a:solidFill>
                            <a:schemeClr val="tx1"/>
                          </a:solidFill>
                          <a:effectLst/>
                          <a:latin typeface="+mn-lt"/>
                          <a:ea typeface="+mn-ea"/>
                          <a:cs typeface="+mn-cs"/>
                        </a:rPr>
                        <a:t>10~20亿</a:t>
                      </a:r>
                      <a:endParaRPr lang="zh-CN" altLang="en-US" sz="14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400" b="1" kern="1200">
                          <a:solidFill>
                            <a:schemeClr val="tx1"/>
                          </a:solidFill>
                          <a:effectLst/>
                          <a:latin typeface="+mn-lt"/>
                          <a:ea typeface="+mn-ea"/>
                          <a:cs typeface="+mn-cs"/>
                        </a:rPr>
                        <a:t>14/62</a:t>
                      </a:r>
                      <a:endParaRPr lang="zh-CN" altLang="en-US" sz="1400" b="1" kern="1200">
                        <a:solidFill>
                          <a:schemeClr val="tx1"/>
                        </a:solidFill>
                        <a:effectLst/>
                        <a:latin typeface="+mn-lt"/>
                        <a:ea typeface="+mn-ea"/>
                        <a:cs typeface="+mn-cs"/>
                      </a:endParaRPr>
                    </a:p>
                  </a:txBody>
                  <a:tcPr marL="68580" marR="68580" marT="0" marB="0"/>
                </a:tc>
                <a:extLst>
                  <a:ext uri="{0D108BD9-81ED-4DB2-BD59-A6C34878D82A}">
                    <a16:rowId xmlns:a16="http://schemas.microsoft.com/office/drawing/2014/main" val="3215477143"/>
                  </a:ext>
                </a:extLst>
              </a:tr>
              <a:tr h="279918">
                <a:tc>
                  <a:txBody>
                    <a:bodyPr/>
                    <a:lstStyle/>
                    <a:p>
                      <a:pPr marL="0" algn="ctr" defTabSz="914400" rtl="0" eaLnBrk="1" latinLnBrk="0" hangingPunct="1">
                        <a:lnSpc>
                          <a:spcPct val="115000"/>
                        </a:lnSpc>
                        <a:spcAft>
                          <a:spcPts val="1000"/>
                        </a:spcAft>
                      </a:pPr>
                      <a:r>
                        <a:rPr lang="en-US" sz="1400" b="1" kern="1200">
                          <a:solidFill>
                            <a:schemeClr val="lt1"/>
                          </a:solidFill>
                          <a:effectLst/>
                          <a:latin typeface="+mn-lt"/>
                          <a:ea typeface="+mn-ea"/>
                          <a:cs typeface="+mn-cs"/>
                        </a:rPr>
                        <a:t>观富价值一号</a:t>
                      </a:r>
                      <a:endParaRPr lang="zh-CN" altLang="en-US" sz="1400" b="1" kern="1200">
                        <a:solidFill>
                          <a:schemeClr val="lt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400" b="1" kern="1200">
                          <a:solidFill>
                            <a:schemeClr val="tx1"/>
                          </a:solidFill>
                          <a:effectLst/>
                          <a:latin typeface="+mn-lt"/>
                          <a:ea typeface="+mn-ea"/>
                          <a:cs typeface="+mn-cs"/>
                        </a:rPr>
                        <a:t>0.31215</a:t>
                      </a:r>
                      <a:endParaRPr lang="zh-CN" altLang="en-US" sz="14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400" b="1" kern="1200">
                          <a:solidFill>
                            <a:schemeClr val="tx1"/>
                          </a:solidFill>
                          <a:effectLst/>
                          <a:latin typeface="+mn-lt"/>
                          <a:ea typeface="+mn-ea"/>
                          <a:cs typeface="+mn-cs"/>
                        </a:rPr>
                        <a:t>0.34346</a:t>
                      </a:r>
                      <a:endParaRPr lang="zh-CN" altLang="en-US" sz="14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400" b="1" kern="1200">
                          <a:solidFill>
                            <a:schemeClr val="tx1"/>
                          </a:solidFill>
                          <a:effectLst/>
                          <a:latin typeface="+mn-lt"/>
                          <a:ea typeface="+mn-ea"/>
                          <a:cs typeface="+mn-cs"/>
                        </a:rPr>
                        <a:t>0.28084</a:t>
                      </a:r>
                      <a:endParaRPr lang="zh-CN" altLang="en-US" sz="14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400" b="1" kern="1200">
                          <a:solidFill>
                            <a:schemeClr val="tx1"/>
                          </a:solidFill>
                          <a:effectLst/>
                          <a:latin typeface="+mn-lt"/>
                          <a:ea typeface="+mn-ea"/>
                          <a:cs typeface="+mn-cs"/>
                        </a:rPr>
                        <a:t>0.31215</a:t>
                      </a:r>
                      <a:endParaRPr lang="zh-CN" altLang="en-US" sz="14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400" b="1" kern="1200">
                          <a:solidFill>
                            <a:schemeClr val="tx1"/>
                          </a:solidFill>
                          <a:effectLst/>
                          <a:latin typeface="+mn-lt"/>
                          <a:ea typeface="+mn-ea"/>
                          <a:cs typeface="+mn-cs"/>
                        </a:rPr>
                        <a:t>6.83333</a:t>
                      </a:r>
                      <a:endParaRPr lang="zh-CN" altLang="en-US" sz="14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400" b="1" kern="1200">
                          <a:solidFill>
                            <a:schemeClr val="tx1"/>
                          </a:solidFill>
                          <a:effectLst/>
                          <a:latin typeface="+mn-lt"/>
                          <a:ea typeface="+mn-ea"/>
                          <a:cs typeface="+mn-cs"/>
                        </a:rPr>
                        <a:t>20~50亿</a:t>
                      </a:r>
                      <a:endParaRPr lang="zh-CN" altLang="en-US" sz="14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400" b="1" kern="1200">
                          <a:solidFill>
                            <a:schemeClr val="tx1"/>
                          </a:solidFill>
                          <a:effectLst/>
                          <a:latin typeface="+mn-lt"/>
                          <a:ea typeface="+mn-ea"/>
                          <a:cs typeface="+mn-cs"/>
                        </a:rPr>
                        <a:t>15/62</a:t>
                      </a:r>
                      <a:endParaRPr lang="zh-CN" altLang="en-US" sz="1400" b="1" kern="1200">
                        <a:solidFill>
                          <a:schemeClr val="tx1"/>
                        </a:solidFill>
                        <a:effectLst/>
                        <a:latin typeface="+mn-lt"/>
                        <a:ea typeface="+mn-ea"/>
                        <a:cs typeface="+mn-cs"/>
                      </a:endParaRPr>
                    </a:p>
                  </a:txBody>
                  <a:tcPr marL="68580" marR="68580" marT="0" marB="0"/>
                </a:tc>
                <a:extLst>
                  <a:ext uri="{0D108BD9-81ED-4DB2-BD59-A6C34878D82A}">
                    <a16:rowId xmlns:a16="http://schemas.microsoft.com/office/drawing/2014/main" val="139202212"/>
                  </a:ext>
                </a:extLst>
              </a:tr>
              <a:tr h="279918">
                <a:tc>
                  <a:txBody>
                    <a:bodyPr/>
                    <a:lstStyle/>
                    <a:p>
                      <a:pPr marL="0" algn="ctr" defTabSz="914400" rtl="0" eaLnBrk="1" latinLnBrk="0" hangingPunct="1">
                        <a:lnSpc>
                          <a:spcPct val="115000"/>
                        </a:lnSpc>
                        <a:spcAft>
                          <a:spcPts val="1000"/>
                        </a:spcAft>
                      </a:pPr>
                      <a:r>
                        <a:rPr lang="en-US" sz="1400" b="1" kern="1200">
                          <a:solidFill>
                            <a:schemeClr val="lt1"/>
                          </a:solidFill>
                          <a:effectLst/>
                          <a:latin typeface="+mn-lt"/>
                          <a:ea typeface="+mn-ea"/>
                          <a:cs typeface="+mn-cs"/>
                        </a:rPr>
                        <a:t>昶元1号</a:t>
                      </a:r>
                      <a:endParaRPr lang="zh-CN" altLang="en-US" sz="1400" b="1" kern="1200">
                        <a:solidFill>
                          <a:schemeClr val="lt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400" b="1" kern="1200" dirty="0">
                          <a:solidFill>
                            <a:schemeClr val="tx1"/>
                          </a:solidFill>
                          <a:effectLst/>
                          <a:latin typeface="+mn-lt"/>
                          <a:ea typeface="+mn-ea"/>
                          <a:cs typeface="+mn-cs"/>
                        </a:rPr>
                        <a:t>0.31715</a:t>
                      </a:r>
                      <a:endParaRPr lang="zh-CN" altLang="en-US" sz="1400" b="1" kern="1200" dirty="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400" b="1" kern="1200">
                          <a:solidFill>
                            <a:schemeClr val="tx1"/>
                          </a:solidFill>
                          <a:effectLst/>
                          <a:latin typeface="+mn-lt"/>
                          <a:ea typeface="+mn-ea"/>
                          <a:cs typeface="+mn-cs"/>
                        </a:rPr>
                        <a:t>0.27895</a:t>
                      </a:r>
                      <a:endParaRPr lang="zh-CN" altLang="en-US" sz="14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400" b="1" kern="1200">
                          <a:solidFill>
                            <a:schemeClr val="tx1"/>
                          </a:solidFill>
                          <a:effectLst/>
                          <a:latin typeface="+mn-lt"/>
                          <a:ea typeface="+mn-ea"/>
                          <a:cs typeface="+mn-cs"/>
                        </a:rPr>
                        <a:t>0.35536</a:t>
                      </a:r>
                      <a:endParaRPr lang="zh-CN" altLang="en-US" sz="14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400" b="1" kern="1200" dirty="0">
                          <a:solidFill>
                            <a:schemeClr val="tx1"/>
                          </a:solidFill>
                          <a:effectLst/>
                          <a:latin typeface="+mn-lt"/>
                          <a:ea typeface="+mn-ea"/>
                          <a:cs typeface="+mn-cs"/>
                        </a:rPr>
                        <a:t>0.31715</a:t>
                      </a:r>
                      <a:endParaRPr lang="zh-CN" altLang="en-US" sz="1400" b="1" kern="1200" dirty="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400" b="1" kern="1200">
                          <a:solidFill>
                            <a:schemeClr val="tx1"/>
                          </a:solidFill>
                          <a:effectLst/>
                          <a:latin typeface="+mn-lt"/>
                          <a:ea typeface="+mn-ea"/>
                          <a:cs typeface="+mn-cs"/>
                        </a:rPr>
                        <a:t>5.83333</a:t>
                      </a:r>
                      <a:endParaRPr lang="zh-CN" altLang="en-US" sz="14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400" b="1" kern="1200">
                          <a:solidFill>
                            <a:schemeClr val="tx1"/>
                          </a:solidFill>
                          <a:effectLst/>
                          <a:latin typeface="+mn-lt"/>
                          <a:ea typeface="+mn-ea"/>
                          <a:cs typeface="+mn-cs"/>
                        </a:rPr>
                        <a:t>0~5亿</a:t>
                      </a:r>
                      <a:endParaRPr lang="zh-CN" altLang="en-US" sz="14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400" b="1" kern="1200" dirty="0">
                          <a:solidFill>
                            <a:schemeClr val="tx1"/>
                          </a:solidFill>
                          <a:effectLst/>
                          <a:latin typeface="+mn-lt"/>
                          <a:ea typeface="+mn-ea"/>
                          <a:cs typeface="+mn-cs"/>
                        </a:rPr>
                        <a:t>16/62</a:t>
                      </a:r>
                      <a:endParaRPr lang="zh-CN" altLang="en-US" sz="1400" b="1" kern="1200" dirty="0">
                        <a:solidFill>
                          <a:schemeClr val="tx1"/>
                        </a:solidFill>
                        <a:effectLst/>
                        <a:latin typeface="+mn-lt"/>
                        <a:ea typeface="+mn-ea"/>
                        <a:cs typeface="+mn-cs"/>
                      </a:endParaRPr>
                    </a:p>
                  </a:txBody>
                  <a:tcPr marL="68580" marR="68580" marT="0" marB="0"/>
                </a:tc>
                <a:extLst>
                  <a:ext uri="{0D108BD9-81ED-4DB2-BD59-A6C34878D82A}">
                    <a16:rowId xmlns:a16="http://schemas.microsoft.com/office/drawing/2014/main" val="749208651"/>
                  </a:ext>
                </a:extLst>
              </a:tr>
              <a:tr h="279918">
                <a:tc>
                  <a:txBody>
                    <a:bodyPr/>
                    <a:lstStyle/>
                    <a:p>
                      <a:pPr marL="0" algn="ctr" defTabSz="914400" rtl="0" eaLnBrk="1" latinLnBrk="0" hangingPunct="1">
                        <a:lnSpc>
                          <a:spcPct val="115000"/>
                        </a:lnSpc>
                        <a:spcAft>
                          <a:spcPts val="1000"/>
                        </a:spcAft>
                      </a:pPr>
                      <a:r>
                        <a:rPr lang="en-US" sz="1400" b="1" kern="1200">
                          <a:solidFill>
                            <a:schemeClr val="lt1"/>
                          </a:solidFill>
                          <a:effectLst/>
                          <a:latin typeface="+mn-lt"/>
                          <a:ea typeface="+mn-ea"/>
                          <a:cs typeface="+mn-cs"/>
                        </a:rPr>
                        <a:t>森旭资产-前瞻8号基金</a:t>
                      </a:r>
                      <a:endParaRPr lang="zh-CN" altLang="en-US" sz="1400" b="1" kern="1200">
                        <a:solidFill>
                          <a:schemeClr val="lt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400" b="1" kern="1200">
                          <a:solidFill>
                            <a:schemeClr val="tx1"/>
                          </a:solidFill>
                          <a:effectLst/>
                          <a:latin typeface="+mn-lt"/>
                          <a:ea typeface="+mn-ea"/>
                          <a:cs typeface="+mn-cs"/>
                        </a:rPr>
                        <a:t>0.3175</a:t>
                      </a:r>
                      <a:endParaRPr lang="zh-CN" altLang="en-US" sz="14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400" b="1" kern="1200">
                          <a:solidFill>
                            <a:schemeClr val="tx1"/>
                          </a:solidFill>
                          <a:effectLst/>
                          <a:latin typeface="+mn-lt"/>
                          <a:ea typeface="+mn-ea"/>
                          <a:cs typeface="+mn-cs"/>
                        </a:rPr>
                        <a:t>0.33373</a:t>
                      </a:r>
                      <a:endParaRPr lang="zh-CN" altLang="en-US" sz="14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400" b="1" kern="1200">
                          <a:solidFill>
                            <a:schemeClr val="tx1"/>
                          </a:solidFill>
                          <a:effectLst/>
                          <a:latin typeface="+mn-lt"/>
                          <a:ea typeface="+mn-ea"/>
                          <a:cs typeface="+mn-cs"/>
                        </a:rPr>
                        <a:t>0.30126</a:t>
                      </a:r>
                      <a:endParaRPr lang="zh-CN" altLang="en-US" sz="14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400" b="1" kern="1200">
                          <a:solidFill>
                            <a:schemeClr val="tx1"/>
                          </a:solidFill>
                          <a:effectLst/>
                          <a:latin typeface="+mn-lt"/>
                          <a:ea typeface="+mn-ea"/>
                          <a:cs typeface="+mn-cs"/>
                        </a:rPr>
                        <a:t>0.3175</a:t>
                      </a:r>
                      <a:endParaRPr lang="zh-CN" altLang="en-US" sz="14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400" b="1" kern="1200">
                          <a:solidFill>
                            <a:schemeClr val="tx1"/>
                          </a:solidFill>
                          <a:effectLst/>
                          <a:latin typeface="+mn-lt"/>
                          <a:ea typeface="+mn-ea"/>
                          <a:cs typeface="+mn-cs"/>
                        </a:rPr>
                        <a:t>6.91667</a:t>
                      </a:r>
                      <a:endParaRPr lang="zh-CN" altLang="en-US" sz="14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400" b="1" kern="1200">
                          <a:solidFill>
                            <a:schemeClr val="tx1"/>
                          </a:solidFill>
                          <a:effectLst/>
                          <a:latin typeface="+mn-lt"/>
                          <a:ea typeface="+mn-ea"/>
                          <a:cs typeface="+mn-cs"/>
                        </a:rPr>
                        <a:t>0~5亿</a:t>
                      </a:r>
                      <a:endParaRPr lang="zh-CN" altLang="en-US" sz="14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400" b="1" kern="1200">
                          <a:solidFill>
                            <a:schemeClr val="tx1"/>
                          </a:solidFill>
                          <a:effectLst/>
                          <a:latin typeface="+mn-lt"/>
                          <a:ea typeface="+mn-ea"/>
                          <a:cs typeface="+mn-cs"/>
                        </a:rPr>
                        <a:t>17/62</a:t>
                      </a:r>
                      <a:endParaRPr lang="zh-CN" altLang="en-US" sz="1400" b="1" kern="1200">
                        <a:solidFill>
                          <a:schemeClr val="tx1"/>
                        </a:solidFill>
                        <a:effectLst/>
                        <a:latin typeface="+mn-lt"/>
                        <a:ea typeface="+mn-ea"/>
                        <a:cs typeface="+mn-cs"/>
                      </a:endParaRPr>
                    </a:p>
                  </a:txBody>
                  <a:tcPr marL="68580" marR="68580" marT="0" marB="0"/>
                </a:tc>
                <a:extLst>
                  <a:ext uri="{0D108BD9-81ED-4DB2-BD59-A6C34878D82A}">
                    <a16:rowId xmlns:a16="http://schemas.microsoft.com/office/drawing/2014/main" val="1474472383"/>
                  </a:ext>
                </a:extLst>
              </a:tr>
              <a:tr h="279918">
                <a:tc>
                  <a:txBody>
                    <a:bodyPr/>
                    <a:lstStyle/>
                    <a:p>
                      <a:pPr marL="0" algn="ctr" defTabSz="914400" rtl="0" eaLnBrk="1" latinLnBrk="0" hangingPunct="1">
                        <a:lnSpc>
                          <a:spcPct val="115000"/>
                        </a:lnSpc>
                        <a:spcAft>
                          <a:spcPts val="1000"/>
                        </a:spcAft>
                      </a:pPr>
                      <a:r>
                        <a:rPr lang="en-US" sz="1400" b="1" kern="1200">
                          <a:solidFill>
                            <a:schemeClr val="lt1"/>
                          </a:solidFill>
                          <a:effectLst/>
                          <a:latin typeface="+mn-lt"/>
                          <a:ea typeface="+mn-ea"/>
                          <a:cs typeface="+mn-cs"/>
                        </a:rPr>
                        <a:t>淞银财富-清和泉优选1期</a:t>
                      </a:r>
                      <a:endParaRPr lang="zh-CN" altLang="en-US" sz="1400" b="1" kern="1200">
                        <a:solidFill>
                          <a:schemeClr val="lt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400" b="1" kern="1200">
                          <a:solidFill>
                            <a:schemeClr val="tx1"/>
                          </a:solidFill>
                          <a:effectLst/>
                          <a:latin typeface="+mn-lt"/>
                          <a:ea typeface="+mn-ea"/>
                          <a:cs typeface="+mn-cs"/>
                        </a:rPr>
                        <a:t>0.31856</a:t>
                      </a:r>
                      <a:endParaRPr lang="zh-CN" altLang="en-US" sz="14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400" b="1" kern="1200">
                          <a:solidFill>
                            <a:schemeClr val="tx1"/>
                          </a:solidFill>
                          <a:effectLst/>
                          <a:latin typeface="+mn-lt"/>
                          <a:ea typeface="+mn-ea"/>
                          <a:cs typeface="+mn-cs"/>
                        </a:rPr>
                        <a:t>0.33675</a:t>
                      </a:r>
                      <a:endParaRPr lang="zh-CN" altLang="en-US" sz="14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400" b="1" kern="1200">
                          <a:solidFill>
                            <a:schemeClr val="tx1"/>
                          </a:solidFill>
                          <a:effectLst/>
                          <a:latin typeface="+mn-lt"/>
                          <a:ea typeface="+mn-ea"/>
                          <a:cs typeface="+mn-cs"/>
                        </a:rPr>
                        <a:t>0.30037</a:t>
                      </a:r>
                      <a:endParaRPr lang="zh-CN" altLang="en-US" sz="14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400" b="1" kern="1200" dirty="0">
                          <a:solidFill>
                            <a:schemeClr val="tx1"/>
                          </a:solidFill>
                          <a:effectLst/>
                          <a:latin typeface="+mn-lt"/>
                          <a:ea typeface="+mn-ea"/>
                          <a:cs typeface="+mn-cs"/>
                        </a:rPr>
                        <a:t>nan</a:t>
                      </a:r>
                      <a:endParaRPr lang="zh-CN" altLang="en-US" sz="1400" b="1" kern="1200" dirty="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400" b="1" kern="1200">
                          <a:solidFill>
                            <a:schemeClr val="tx1"/>
                          </a:solidFill>
                          <a:effectLst/>
                          <a:latin typeface="+mn-lt"/>
                          <a:ea typeface="+mn-ea"/>
                          <a:cs typeface="+mn-cs"/>
                        </a:rPr>
                        <a:t>6.66667</a:t>
                      </a:r>
                      <a:endParaRPr lang="zh-CN" altLang="en-US" sz="14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400" b="1" kern="1200">
                          <a:solidFill>
                            <a:schemeClr val="tx1"/>
                          </a:solidFill>
                          <a:effectLst/>
                          <a:latin typeface="+mn-lt"/>
                          <a:ea typeface="+mn-ea"/>
                          <a:cs typeface="+mn-cs"/>
                        </a:rPr>
                        <a:t>&gt;=100亿</a:t>
                      </a:r>
                      <a:endParaRPr lang="zh-CN" altLang="en-US" sz="14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400" b="1" kern="1200">
                          <a:solidFill>
                            <a:schemeClr val="tx1"/>
                          </a:solidFill>
                          <a:effectLst/>
                          <a:latin typeface="+mn-lt"/>
                          <a:ea typeface="+mn-ea"/>
                          <a:cs typeface="+mn-cs"/>
                        </a:rPr>
                        <a:t>18/62</a:t>
                      </a:r>
                      <a:endParaRPr lang="zh-CN" altLang="en-US" sz="1400" b="1" kern="1200">
                        <a:solidFill>
                          <a:schemeClr val="tx1"/>
                        </a:solidFill>
                        <a:effectLst/>
                        <a:latin typeface="+mn-lt"/>
                        <a:ea typeface="+mn-ea"/>
                        <a:cs typeface="+mn-cs"/>
                      </a:endParaRPr>
                    </a:p>
                  </a:txBody>
                  <a:tcPr marL="68580" marR="68580" marT="0" marB="0"/>
                </a:tc>
                <a:extLst>
                  <a:ext uri="{0D108BD9-81ED-4DB2-BD59-A6C34878D82A}">
                    <a16:rowId xmlns:a16="http://schemas.microsoft.com/office/drawing/2014/main" val="2494448068"/>
                  </a:ext>
                </a:extLst>
              </a:tr>
              <a:tr h="279918">
                <a:tc>
                  <a:txBody>
                    <a:bodyPr/>
                    <a:lstStyle/>
                    <a:p>
                      <a:pPr marL="0" algn="ctr" defTabSz="914400" rtl="0" eaLnBrk="1" latinLnBrk="0" hangingPunct="1">
                        <a:lnSpc>
                          <a:spcPct val="115000"/>
                        </a:lnSpc>
                        <a:spcAft>
                          <a:spcPts val="1000"/>
                        </a:spcAft>
                      </a:pPr>
                      <a:r>
                        <a:rPr lang="en-US" sz="1400" b="1" kern="1200">
                          <a:solidFill>
                            <a:schemeClr val="lt1"/>
                          </a:solidFill>
                          <a:effectLst/>
                          <a:latin typeface="+mn-lt"/>
                          <a:ea typeface="+mn-ea"/>
                          <a:cs typeface="+mn-cs"/>
                        </a:rPr>
                        <a:t>辰翔锐进1号</a:t>
                      </a:r>
                      <a:endParaRPr lang="zh-CN" altLang="en-US" sz="1400" b="1" kern="1200">
                        <a:solidFill>
                          <a:schemeClr val="lt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400" b="1" kern="1200">
                          <a:solidFill>
                            <a:schemeClr val="tx1"/>
                          </a:solidFill>
                          <a:effectLst/>
                          <a:latin typeface="+mn-lt"/>
                          <a:ea typeface="+mn-ea"/>
                          <a:cs typeface="+mn-cs"/>
                        </a:rPr>
                        <a:t>0.32828</a:t>
                      </a:r>
                      <a:endParaRPr lang="zh-CN" altLang="en-US" sz="14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400" b="1" kern="1200">
                          <a:solidFill>
                            <a:schemeClr val="tx1"/>
                          </a:solidFill>
                          <a:effectLst/>
                          <a:latin typeface="+mn-lt"/>
                          <a:ea typeface="+mn-ea"/>
                          <a:cs typeface="+mn-cs"/>
                        </a:rPr>
                        <a:t>0.26575</a:t>
                      </a:r>
                      <a:endParaRPr lang="zh-CN" altLang="en-US" sz="14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400" b="1" kern="1200">
                          <a:solidFill>
                            <a:schemeClr val="tx1"/>
                          </a:solidFill>
                          <a:effectLst/>
                          <a:latin typeface="+mn-lt"/>
                          <a:ea typeface="+mn-ea"/>
                          <a:cs typeface="+mn-cs"/>
                        </a:rPr>
                        <a:t>0.39081</a:t>
                      </a:r>
                      <a:endParaRPr lang="zh-CN" altLang="en-US" sz="14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400" b="1" kern="1200">
                          <a:solidFill>
                            <a:schemeClr val="tx1"/>
                          </a:solidFill>
                          <a:effectLst/>
                          <a:latin typeface="+mn-lt"/>
                          <a:ea typeface="+mn-ea"/>
                          <a:cs typeface="+mn-cs"/>
                        </a:rPr>
                        <a:t>0.32828</a:t>
                      </a:r>
                      <a:endParaRPr lang="zh-CN" altLang="en-US" sz="14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400" b="1" kern="1200" dirty="0">
                          <a:solidFill>
                            <a:schemeClr val="tx1"/>
                          </a:solidFill>
                          <a:effectLst/>
                          <a:latin typeface="+mn-lt"/>
                          <a:ea typeface="+mn-ea"/>
                          <a:cs typeface="+mn-cs"/>
                        </a:rPr>
                        <a:t>4.33333</a:t>
                      </a:r>
                      <a:endParaRPr lang="zh-CN" altLang="en-US" sz="1400" b="1" kern="1200" dirty="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400" b="1" kern="1200">
                          <a:solidFill>
                            <a:schemeClr val="tx1"/>
                          </a:solidFill>
                          <a:effectLst/>
                          <a:latin typeface="+mn-lt"/>
                          <a:ea typeface="+mn-ea"/>
                          <a:cs typeface="+mn-cs"/>
                        </a:rPr>
                        <a:t>10~20亿</a:t>
                      </a:r>
                      <a:endParaRPr lang="zh-CN" altLang="en-US" sz="14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400" b="1" kern="1200">
                          <a:solidFill>
                            <a:schemeClr val="tx1"/>
                          </a:solidFill>
                          <a:effectLst/>
                          <a:latin typeface="+mn-lt"/>
                          <a:ea typeface="+mn-ea"/>
                          <a:cs typeface="+mn-cs"/>
                        </a:rPr>
                        <a:t>19/62</a:t>
                      </a:r>
                      <a:endParaRPr lang="zh-CN" altLang="en-US" sz="1400" b="1" kern="1200">
                        <a:solidFill>
                          <a:schemeClr val="tx1"/>
                        </a:solidFill>
                        <a:effectLst/>
                        <a:latin typeface="+mn-lt"/>
                        <a:ea typeface="+mn-ea"/>
                        <a:cs typeface="+mn-cs"/>
                      </a:endParaRPr>
                    </a:p>
                  </a:txBody>
                  <a:tcPr marL="68580" marR="68580" marT="0" marB="0"/>
                </a:tc>
                <a:extLst>
                  <a:ext uri="{0D108BD9-81ED-4DB2-BD59-A6C34878D82A}">
                    <a16:rowId xmlns:a16="http://schemas.microsoft.com/office/drawing/2014/main" val="2525090582"/>
                  </a:ext>
                </a:extLst>
              </a:tr>
              <a:tr h="279918">
                <a:tc>
                  <a:txBody>
                    <a:bodyPr/>
                    <a:lstStyle/>
                    <a:p>
                      <a:pPr marL="0" algn="ctr" defTabSz="914400" rtl="0" eaLnBrk="1" latinLnBrk="0" hangingPunct="1">
                        <a:lnSpc>
                          <a:spcPct val="115000"/>
                        </a:lnSpc>
                        <a:spcAft>
                          <a:spcPts val="1000"/>
                        </a:spcAft>
                      </a:pPr>
                      <a:r>
                        <a:rPr lang="en-US" sz="1400" b="1" kern="1200">
                          <a:solidFill>
                            <a:schemeClr val="lt1"/>
                          </a:solidFill>
                          <a:effectLst/>
                          <a:latin typeface="+mn-lt"/>
                          <a:ea typeface="+mn-ea"/>
                          <a:cs typeface="+mn-cs"/>
                        </a:rPr>
                        <a:t>观富策略1号基金</a:t>
                      </a:r>
                      <a:endParaRPr lang="zh-CN" altLang="en-US" sz="1400" b="1" kern="1200">
                        <a:solidFill>
                          <a:schemeClr val="lt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400" b="1" kern="1200">
                          <a:solidFill>
                            <a:schemeClr val="tx1"/>
                          </a:solidFill>
                          <a:effectLst/>
                          <a:latin typeface="+mn-lt"/>
                          <a:ea typeface="+mn-ea"/>
                          <a:cs typeface="+mn-cs"/>
                        </a:rPr>
                        <a:t>0.32864</a:t>
                      </a:r>
                      <a:endParaRPr lang="zh-CN" altLang="en-US" sz="14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400" b="1" kern="1200">
                          <a:solidFill>
                            <a:schemeClr val="tx1"/>
                          </a:solidFill>
                          <a:effectLst/>
                          <a:latin typeface="+mn-lt"/>
                          <a:ea typeface="+mn-ea"/>
                          <a:cs typeface="+mn-cs"/>
                        </a:rPr>
                        <a:t>0.34941</a:t>
                      </a:r>
                      <a:endParaRPr lang="zh-CN" altLang="en-US" sz="14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400" b="1" kern="1200">
                          <a:solidFill>
                            <a:schemeClr val="tx1"/>
                          </a:solidFill>
                          <a:effectLst/>
                          <a:latin typeface="+mn-lt"/>
                          <a:ea typeface="+mn-ea"/>
                          <a:cs typeface="+mn-cs"/>
                        </a:rPr>
                        <a:t>0.30788</a:t>
                      </a:r>
                      <a:endParaRPr lang="zh-CN" altLang="en-US" sz="14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400" b="1" kern="1200">
                          <a:solidFill>
                            <a:schemeClr val="tx1"/>
                          </a:solidFill>
                          <a:effectLst/>
                          <a:latin typeface="+mn-lt"/>
                          <a:ea typeface="+mn-ea"/>
                          <a:cs typeface="+mn-cs"/>
                        </a:rPr>
                        <a:t>0.32864</a:t>
                      </a:r>
                      <a:endParaRPr lang="zh-CN" altLang="en-US" sz="14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400" b="1" kern="1200">
                          <a:solidFill>
                            <a:schemeClr val="tx1"/>
                          </a:solidFill>
                          <a:effectLst/>
                          <a:latin typeface="+mn-lt"/>
                          <a:ea typeface="+mn-ea"/>
                          <a:cs typeface="+mn-cs"/>
                        </a:rPr>
                        <a:t>6.41667</a:t>
                      </a:r>
                      <a:endParaRPr lang="zh-CN" altLang="en-US" sz="14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400" b="1" kern="1200">
                          <a:solidFill>
                            <a:schemeClr val="tx1"/>
                          </a:solidFill>
                          <a:effectLst/>
                          <a:latin typeface="+mn-lt"/>
                          <a:ea typeface="+mn-ea"/>
                          <a:cs typeface="+mn-cs"/>
                        </a:rPr>
                        <a:t>20~50亿</a:t>
                      </a:r>
                      <a:endParaRPr lang="zh-CN" altLang="en-US" sz="14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400" b="1" kern="1200">
                          <a:solidFill>
                            <a:schemeClr val="tx1"/>
                          </a:solidFill>
                          <a:effectLst/>
                          <a:latin typeface="+mn-lt"/>
                          <a:ea typeface="+mn-ea"/>
                          <a:cs typeface="+mn-cs"/>
                        </a:rPr>
                        <a:t>20/62</a:t>
                      </a:r>
                      <a:endParaRPr lang="zh-CN" altLang="en-US" sz="1400" b="1" kern="1200">
                        <a:solidFill>
                          <a:schemeClr val="tx1"/>
                        </a:solidFill>
                        <a:effectLst/>
                        <a:latin typeface="+mn-lt"/>
                        <a:ea typeface="+mn-ea"/>
                        <a:cs typeface="+mn-cs"/>
                      </a:endParaRPr>
                    </a:p>
                  </a:txBody>
                  <a:tcPr marL="68580" marR="68580" marT="0" marB="0"/>
                </a:tc>
                <a:extLst>
                  <a:ext uri="{0D108BD9-81ED-4DB2-BD59-A6C34878D82A}">
                    <a16:rowId xmlns:a16="http://schemas.microsoft.com/office/drawing/2014/main" val="4112571356"/>
                  </a:ext>
                </a:extLst>
              </a:tr>
              <a:tr h="279918">
                <a:tc>
                  <a:txBody>
                    <a:bodyPr/>
                    <a:lstStyle/>
                    <a:p>
                      <a:pPr marL="0" algn="ctr" defTabSz="914400" rtl="0" eaLnBrk="1" latinLnBrk="0" hangingPunct="1">
                        <a:lnSpc>
                          <a:spcPct val="115000"/>
                        </a:lnSpc>
                        <a:spcAft>
                          <a:spcPts val="1000"/>
                        </a:spcAft>
                      </a:pPr>
                      <a:r>
                        <a:rPr lang="en-US" sz="1400" b="1" kern="1200">
                          <a:solidFill>
                            <a:schemeClr val="lt1"/>
                          </a:solidFill>
                          <a:effectLst/>
                          <a:latin typeface="+mn-lt"/>
                          <a:ea typeface="+mn-ea"/>
                          <a:cs typeface="+mn-cs"/>
                        </a:rPr>
                        <a:t>剑龙1号</a:t>
                      </a:r>
                      <a:endParaRPr lang="zh-CN" altLang="en-US" sz="1400" b="1" kern="1200">
                        <a:solidFill>
                          <a:schemeClr val="lt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400" b="1" kern="1200">
                          <a:solidFill>
                            <a:schemeClr val="tx1"/>
                          </a:solidFill>
                          <a:effectLst/>
                          <a:latin typeface="+mn-lt"/>
                          <a:ea typeface="+mn-ea"/>
                          <a:cs typeface="+mn-cs"/>
                        </a:rPr>
                        <a:t>0.33191</a:t>
                      </a:r>
                      <a:endParaRPr lang="zh-CN" altLang="en-US" sz="14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400" b="1" kern="1200">
                          <a:solidFill>
                            <a:schemeClr val="tx1"/>
                          </a:solidFill>
                          <a:effectLst/>
                          <a:latin typeface="+mn-lt"/>
                          <a:ea typeface="+mn-ea"/>
                          <a:cs typeface="+mn-cs"/>
                        </a:rPr>
                        <a:t>0.35628</a:t>
                      </a:r>
                      <a:endParaRPr lang="zh-CN" altLang="en-US" sz="14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400" b="1" kern="1200">
                          <a:solidFill>
                            <a:schemeClr val="tx1"/>
                          </a:solidFill>
                          <a:effectLst/>
                          <a:latin typeface="+mn-lt"/>
                          <a:ea typeface="+mn-ea"/>
                          <a:cs typeface="+mn-cs"/>
                        </a:rPr>
                        <a:t>0.30754</a:t>
                      </a:r>
                      <a:endParaRPr lang="zh-CN" altLang="en-US" sz="14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400" b="1" kern="1200">
                          <a:solidFill>
                            <a:schemeClr val="tx1"/>
                          </a:solidFill>
                          <a:effectLst/>
                          <a:latin typeface="+mn-lt"/>
                          <a:ea typeface="+mn-ea"/>
                          <a:cs typeface="+mn-cs"/>
                        </a:rPr>
                        <a:t>0.33191</a:t>
                      </a:r>
                      <a:endParaRPr lang="zh-CN" altLang="en-US" sz="14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400" b="1" kern="1200" dirty="0">
                          <a:solidFill>
                            <a:schemeClr val="tx1"/>
                          </a:solidFill>
                          <a:effectLst/>
                          <a:latin typeface="+mn-lt"/>
                          <a:ea typeface="+mn-ea"/>
                          <a:cs typeface="+mn-cs"/>
                        </a:rPr>
                        <a:t>5.41667</a:t>
                      </a:r>
                      <a:endParaRPr lang="zh-CN" altLang="en-US" sz="1400" b="1" kern="1200" dirty="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400" b="1" kern="1200" dirty="0">
                          <a:solidFill>
                            <a:schemeClr val="tx1"/>
                          </a:solidFill>
                          <a:effectLst/>
                          <a:latin typeface="+mn-lt"/>
                          <a:ea typeface="+mn-ea"/>
                          <a:cs typeface="+mn-cs"/>
                        </a:rPr>
                        <a:t>0~5亿</a:t>
                      </a:r>
                      <a:endParaRPr lang="zh-CN" altLang="en-US" sz="1400" b="1" kern="1200" dirty="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400" b="1" kern="1200">
                          <a:solidFill>
                            <a:schemeClr val="tx1"/>
                          </a:solidFill>
                          <a:effectLst/>
                          <a:latin typeface="+mn-lt"/>
                          <a:ea typeface="+mn-ea"/>
                          <a:cs typeface="+mn-cs"/>
                        </a:rPr>
                        <a:t>21/62</a:t>
                      </a:r>
                      <a:endParaRPr lang="zh-CN" altLang="en-US" sz="1400" b="1" kern="1200">
                        <a:solidFill>
                          <a:schemeClr val="tx1"/>
                        </a:solidFill>
                        <a:effectLst/>
                        <a:latin typeface="+mn-lt"/>
                        <a:ea typeface="+mn-ea"/>
                        <a:cs typeface="+mn-cs"/>
                      </a:endParaRPr>
                    </a:p>
                  </a:txBody>
                  <a:tcPr marL="68580" marR="68580" marT="0" marB="0"/>
                </a:tc>
                <a:extLst>
                  <a:ext uri="{0D108BD9-81ED-4DB2-BD59-A6C34878D82A}">
                    <a16:rowId xmlns:a16="http://schemas.microsoft.com/office/drawing/2014/main" val="1953080656"/>
                  </a:ext>
                </a:extLst>
              </a:tr>
              <a:tr h="279918">
                <a:tc>
                  <a:txBody>
                    <a:bodyPr/>
                    <a:lstStyle/>
                    <a:p>
                      <a:pPr marL="0" algn="ctr" defTabSz="914400" rtl="0" eaLnBrk="1" latinLnBrk="0" hangingPunct="1">
                        <a:lnSpc>
                          <a:spcPct val="115000"/>
                        </a:lnSpc>
                        <a:spcAft>
                          <a:spcPts val="1000"/>
                        </a:spcAft>
                      </a:pPr>
                      <a:r>
                        <a:rPr lang="en-US" sz="1400" b="1" kern="1200">
                          <a:solidFill>
                            <a:schemeClr val="lt1"/>
                          </a:solidFill>
                          <a:effectLst/>
                          <a:latin typeface="+mn-lt"/>
                          <a:ea typeface="+mn-ea"/>
                          <a:cs typeface="+mn-cs"/>
                        </a:rPr>
                        <a:t>锐宸3号</a:t>
                      </a:r>
                      <a:endParaRPr lang="zh-CN" altLang="en-US" sz="1400" b="1" kern="1200">
                        <a:solidFill>
                          <a:schemeClr val="lt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400" b="1" kern="1200">
                          <a:solidFill>
                            <a:schemeClr val="tx1"/>
                          </a:solidFill>
                          <a:effectLst/>
                          <a:latin typeface="+mn-lt"/>
                          <a:ea typeface="+mn-ea"/>
                          <a:cs typeface="+mn-cs"/>
                        </a:rPr>
                        <a:t>0.34186</a:t>
                      </a:r>
                      <a:endParaRPr lang="zh-CN" altLang="en-US" sz="14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400" b="1" kern="1200">
                          <a:solidFill>
                            <a:schemeClr val="tx1"/>
                          </a:solidFill>
                          <a:effectLst/>
                          <a:latin typeface="+mn-lt"/>
                          <a:ea typeface="+mn-ea"/>
                          <a:cs typeface="+mn-cs"/>
                        </a:rPr>
                        <a:t>0.34291</a:t>
                      </a:r>
                      <a:endParaRPr lang="zh-CN" altLang="en-US" sz="14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400" b="1" kern="1200">
                          <a:solidFill>
                            <a:schemeClr val="tx1"/>
                          </a:solidFill>
                          <a:effectLst/>
                          <a:latin typeface="+mn-lt"/>
                          <a:ea typeface="+mn-ea"/>
                          <a:cs typeface="+mn-cs"/>
                        </a:rPr>
                        <a:t>0.34082</a:t>
                      </a:r>
                      <a:endParaRPr lang="zh-CN" altLang="en-US" sz="14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400" b="1" kern="1200">
                          <a:solidFill>
                            <a:schemeClr val="tx1"/>
                          </a:solidFill>
                          <a:effectLst/>
                          <a:latin typeface="+mn-lt"/>
                          <a:ea typeface="+mn-ea"/>
                          <a:cs typeface="+mn-cs"/>
                        </a:rPr>
                        <a:t>nan</a:t>
                      </a:r>
                      <a:endParaRPr lang="zh-CN" altLang="en-US" sz="14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400" b="1" kern="1200" dirty="0">
                          <a:solidFill>
                            <a:schemeClr val="tx1"/>
                          </a:solidFill>
                          <a:effectLst/>
                          <a:latin typeface="+mn-lt"/>
                          <a:ea typeface="+mn-ea"/>
                          <a:cs typeface="+mn-cs"/>
                        </a:rPr>
                        <a:t>4.08333</a:t>
                      </a:r>
                      <a:endParaRPr lang="zh-CN" altLang="en-US" sz="1400" b="1" kern="1200" dirty="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400" b="1" kern="1200" dirty="0">
                          <a:solidFill>
                            <a:schemeClr val="tx1"/>
                          </a:solidFill>
                          <a:effectLst/>
                          <a:latin typeface="+mn-lt"/>
                          <a:ea typeface="+mn-ea"/>
                          <a:cs typeface="+mn-cs"/>
                        </a:rPr>
                        <a:t>&gt;=100亿</a:t>
                      </a:r>
                      <a:endParaRPr lang="zh-CN" altLang="en-US" sz="1400" b="1" kern="1200" dirty="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400" b="1" kern="1200">
                          <a:solidFill>
                            <a:schemeClr val="tx1"/>
                          </a:solidFill>
                          <a:effectLst/>
                          <a:latin typeface="+mn-lt"/>
                          <a:ea typeface="+mn-ea"/>
                          <a:cs typeface="+mn-cs"/>
                        </a:rPr>
                        <a:t>22/62</a:t>
                      </a:r>
                      <a:endParaRPr lang="zh-CN" altLang="en-US" sz="1400" b="1" kern="1200">
                        <a:solidFill>
                          <a:schemeClr val="tx1"/>
                        </a:solidFill>
                        <a:effectLst/>
                        <a:latin typeface="+mn-lt"/>
                        <a:ea typeface="+mn-ea"/>
                        <a:cs typeface="+mn-cs"/>
                      </a:endParaRPr>
                    </a:p>
                  </a:txBody>
                  <a:tcPr marL="68580" marR="68580" marT="0" marB="0"/>
                </a:tc>
                <a:extLst>
                  <a:ext uri="{0D108BD9-81ED-4DB2-BD59-A6C34878D82A}">
                    <a16:rowId xmlns:a16="http://schemas.microsoft.com/office/drawing/2014/main" val="2944746689"/>
                  </a:ext>
                </a:extLst>
              </a:tr>
              <a:tr h="279918">
                <a:tc>
                  <a:txBody>
                    <a:bodyPr/>
                    <a:lstStyle/>
                    <a:p>
                      <a:pPr marL="0" algn="ctr" defTabSz="914400" rtl="0" eaLnBrk="1" latinLnBrk="0" hangingPunct="1">
                        <a:lnSpc>
                          <a:spcPct val="115000"/>
                        </a:lnSpc>
                        <a:spcAft>
                          <a:spcPts val="1000"/>
                        </a:spcAft>
                      </a:pPr>
                      <a:r>
                        <a:rPr lang="en-US" sz="1400" b="1" kern="1200" dirty="0">
                          <a:solidFill>
                            <a:schemeClr val="lt1"/>
                          </a:solidFill>
                          <a:effectLst/>
                          <a:latin typeface="+mn-lt"/>
                          <a:ea typeface="+mn-ea"/>
                          <a:cs typeface="+mn-cs"/>
                        </a:rPr>
                        <a:t>明世伙伴胜杯28号</a:t>
                      </a:r>
                      <a:endParaRPr lang="zh-CN" altLang="en-US" sz="1400" b="1" kern="1200" dirty="0">
                        <a:solidFill>
                          <a:schemeClr val="lt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400" b="1" kern="1200">
                          <a:solidFill>
                            <a:schemeClr val="tx1"/>
                          </a:solidFill>
                          <a:effectLst/>
                          <a:latin typeface="+mn-lt"/>
                          <a:ea typeface="+mn-ea"/>
                          <a:cs typeface="+mn-cs"/>
                        </a:rPr>
                        <a:t>0.34238</a:t>
                      </a:r>
                      <a:endParaRPr lang="zh-CN" altLang="en-US" sz="14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400" b="1" kern="1200">
                          <a:solidFill>
                            <a:schemeClr val="tx1"/>
                          </a:solidFill>
                          <a:effectLst/>
                          <a:latin typeface="+mn-lt"/>
                          <a:ea typeface="+mn-ea"/>
                          <a:cs typeface="+mn-cs"/>
                        </a:rPr>
                        <a:t>0.42644</a:t>
                      </a:r>
                      <a:endParaRPr lang="zh-CN" altLang="en-US" sz="14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400" b="1" kern="1200">
                          <a:solidFill>
                            <a:schemeClr val="tx1"/>
                          </a:solidFill>
                          <a:effectLst/>
                          <a:latin typeface="+mn-lt"/>
                          <a:ea typeface="+mn-ea"/>
                          <a:cs typeface="+mn-cs"/>
                        </a:rPr>
                        <a:t>0.25832</a:t>
                      </a:r>
                      <a:endParaRPr lang="zh-CN" altLang="en-US" sz="14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400" b="1" kern="1200">
                          <a:solidFill>
                            <a:schemeClr val="tx1"/>
                          </a:solidFill>
                          <a:effectLst/>
                          <a:latin typeface="+mn-lt"/>
                          <a:ea typeface="+mn-ea"/>
                          <a:cs typeface="+mn-cs"/>
                        </a:rPr>
                        <a:t>nan</a:t>
                      </a:r>
                      <a:endParaRPr lang="zh-CN" altLang="en-US" sz="14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400" b="1" kern="1200">
                          <a:solidFill>
                            <a:schemeClr val="tx1"/>
                          </a:solidFill>
                          <a:effectLst/>
                          <a:latin typeface="+mn-lt"/>
                          <a:ea typeface="+mn-ea"/>
                          <a:cs typeface="+mn-cs"/>
                        </a:rPr>
                        <a:t>2.33333</a:t>
                      </a:r>
                      <a:endParaRPr lang="zh-CN" altLang="en-US" sz="14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400" b="1" kern="1200" dirty="0">
                          <a:solidFill>
                            <a:schemeClr val="tx1"/>
                          </a:solidFill>
                          <a:effectLst/>
                          <a:latin typeface="+mn-lt"/>
                          <a:ea typeface="+mn-ea"/>
                          <a:cs typeface="+mn-cs"/>
                        </a:rPr>
                        <a:t>50~100亿</a:t>
                      </a:r>
                      <a:endParaRPr lang="zh-CN" altLang="en-US" sz="1400" b="1" kern="1200" dirty="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400" b="1" kern="1200" dirty="0">
                          <a:solidFill>
                            <a:schemeClr val="tx1"/>
                          </a:solidFill>
                          <a:effectLst/>
                          <a:latin typeface="+mn-lt"/>
                          <a:ea typeface="+mn-ea"/>
                          <a:cs typeface="+mn-cs"/>
                        </a:rPr>
                        <a:t>23/62</a:t>
                      </a:r>
                      <a:endParaRPr lang="zh-CN" altLang="en-US" sz="1400" b="1" kern="1200" dirty="0">
                        <a:solidFill>
                          <a:schemeClr val="tx1"/>
                        </a:solidFill>
                        <a:effectLst/>
                        <a:latin typeface="+mn-lt"/>
                        <a:ea typeface="+mn-ea"/>
                        <a:cs typeface="+mn-cs"/>
                      </a:endParaRPr>
                    </a:p>
                  </a:txBody>
                  <a:tcPr marL="68580" marR="68580" marT="0" marB="0"/>
                </a:tc>
                <a:extLst>
                  <a:ext uri="{0D108BD9-81ED-4DB2-BD59-A6C34878D82A}">
                    <a16:rowId xmlns:a16="http://schemas.microsoft.com/office/drawing/2014/main" val="1314568204"/>
                  </a:ext>
                </a:extLst>
              </a:tr>
              <a:tr h="279918">
                <a:tc>
                  <a:txBody>
                    <a:bodyPr/>
                    <a:lstStyle/>
                    <a:p>
                      <a:pPr marL="0" algn="ctr" defTabSz="914400" rtl="0" eaLnBrk="1" latinLnBrk="0" hangingPunct="1">
                        <a:lnSpc>
                          <a:spcPct val="115000"/>
                        </a:lnSpc>
                        <a:spcAft>
                          <a:spcPts val="1000"/>
                        </a:spcAft>
                      </a:pPr>
                      <a:r>
                        <a:rPr lang="en-US" sz="1400" b="1" kern="1200" dirty="0" err="1">
                          <a:solidFill>
                            <a:schemeClr val="lt1"/>
                          </a:solidFill>
                          <a:effectLst/>
                          <a:latin typeface="+mn-lt"/>
                          <a:ea typeface="+mn-ea"/>
                          <a:cs typeface="+mn-cs"/>
                        </a:rPr>
                        <a:t>翼虎成长一期</a:t>
                      </a:r>
                      <a:endParaRPr lang="zh-CN" altLang="en-US" sz="1400" b="1" kern="1200" dirty="0">
                        <a:solidFill>
                          <a:schemeClr val="lt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400" b="1" kern="1200">
                          <a:solidFill>
                            <a:schemeClr val="tx1"/>
                          </a:solidFill>
                          <a:effectLst/>
                          <a:latin typeface="+mn-lt"/>
                          <a:ea typeface="+mn-ea"/>
                          <a:cs typeface="+mn-cs"/>
                        </a:rPr>
                        <a:t>0.34259</a:t>
                      </a:r>
                      <a:endParaRPr lang="zh-CN" altLang="en-US" sz="14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400" b="1" kern="1200">
                          <a:solidFill>
                            <a:schemeClr val="tx1"/>
                          </a:solidFill>
                          <a:effectLst/>
                          <a:latin typeface="+mn-lt"/>
                          <a:ea typeface="+mn-ea"/>
                          <a:cs typeface="+mn-cs"/>
                        </a:rPr>
                        <a:t>0.29841</a:t>
                      </a:r>
                      <a:endParaRPr lang="zh-CN" altLang="en-US" sz="14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400" b="1" kern="1200">
                          <a:solidFill>
                            <a:schemeClr val="tx1"/>
                          </a:solidFill>
                          <a:effectLst/>
                          <a:latin typeface="+mn-lt"/>
                          <a:ea typeface="+mn-ea"/>
                          <a:cs typeface="+mn-cs"/>
                        </a:rPr>
                        <a:t>0.38677</a:t>
                      </a:r>
                      <a:endParaRPr lang="zh-CN" altLang="en-US" sz="14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400" b="1" kern="1200">
                          <a:solidFill>
                            <a:schemeClr val="tx1"/>
                          </a:solidFill>
                          <a:effectLst/>
                          <a:latin typeface="+mn-lt"/>
                          <a:ea typeface="+mn-ea"/>
                          <a:cs typeface="+mn-cs"/>
                        </a:rPr>
                        <a:t>nan</a:t>
                      </a:r>
                      <a:endParaRPr lang="zh-CN" altLang="en-US" sz="14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400" b="1" kern="1200">
                          <a:solidFill>
                            <a:schemeClr val="tx1"/>
                          </a:solidFill>
                          <a:effectLst/>
                          <a:latin typeface="+mn-lt"/>
                          <a:ea typeface="+mn-ea"/>
                          <a:cs typeface="+mn-cs"/>
                        </a:rPr>
                        <a:t>14.16667</a:t>
                      </a:r>
                      <a:endParaRPr lang="zh-CN" altLang="en-US" sz="14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400" b="1" kern="1200" dirty="0">
                          <a:solidFill>
                            <a:schemeClr val="tx1"/>
                          </a:solidFill>
                          <a:effectLst/>
                          <a:latin typeface="+mn-lt"/>
                          <a:ea typeface="+mn-ea"/>
                          <a:cs typeface="+mn-cs"/>
                        </a:rPr>
                        <a:t>50~100亿</a:t>
                      </a:r>
                      <a:endParaRPr lang="zh-CN" altLang="en-US" sz="1400" b="1" kern="1200" dirty="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400" b="1" kern="1200" dirty="0">
                          <a:solidFill>
                            <a:schemeClr val="tx1"/>
                          </a:solidFill>
                          <a:effectLst/>
                          <a:latin typeface="+mn-lt"/>
                          <a:ea typeface="+mn-ea"/>
                          <a:cs typeface="+mn-cs"/>
                        </a:rPr>
                        <a:t>24/62</a:t>
                      </a:r>
                      <a:endParaRPr lang="zh-CN" altLang="en-US" sz="1400" b="1" kern="1200" dirty="0">
                        <a:solidFill>
                          <a:schemeClr val="tx1"/>
                        </a:solidFill>
                        <a:effectLst/>
                        <a:latin typeface="+mn-lt"/>
                        <a:ea typeface="+mn-ea"/>
                        <a:cs typeface="+mn-cs"/>
                      </a:endParaRPr>
                    </a:p>
                  </a:txBody>
                  <a:tcPr marL="68580" marR="68580" marT="0" marB="0"/>
                </a:tc>
                <a:extLst>
                  <a:ext uri="{0D108BD9-81ED-4DB2-BD59-A6C34878D82A}">
                    <a16:rowId xmlns:a16="http://schemas.microsoft.com/office/drawing/2014/main" val="408216799"/>
                  </a:ext>
                </a:extLst>
              </a:tr>
              <a:tr h="279918">
                <a:tc>
                  <a:txBody>
                    <a:bodyPr/>
                    <a:lstStyle/>
                    <a:p>
                      <a:pPr marL="0" algn="ctr" defTabSz="914400" rtl="0" eaLnBrk="1" latinLnBrk="0" hangingPunct="1">
                        <a:lnSpc>
                          <a:spcPct val="115000"/>
                        </a:lnSpc>
                        <a:spcAft>
                          <a:spcPts val="1000"/>
                        </a:spcAft>
                      </a:pPr>
                      <a:r>
                        <a:rPr lang="en-US" sz="1400" b="1" kern="1200">
                          <a:solidFill>
                            <a:schemeClr val="lt1"/>
                          </a:solidFill>
                          <a:effectLst/>
                          <a:latin typeface="+mn-lt"/>
                          <a:ea typeface="+mn-ea"/>
                          <a:cs typeface="+mn-cs"/>
                        </a:rPr>
                        <a:t>金辇圆盛积极成长2号</a:t>
                      </a:r>
                      <a:endParaRPr lang="zh-CN" altLang="en-US" sz="1400" b="1" kern="1200">
                        <a:solidFill>
                          <a:schemeClr val="lt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400" b="1" kern="1200">
                          <a:solidFill>
                            <a:schemeClr val="tx1"/>
                          </a:solidFill>
                          <a:effectLst/>
                          <a:latin typeface="+mn-lt"/>
                          <a:ea typeface="+mn-ea"/>
                          <a:cs typeface="+mn-cs"/>
                        </a:rPr>
                        <a:t>0.35099</a:t>
                      </a:r>
                      <a:endParaRPr lang="zh-CN" altLang="en-US" sz="14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400" b="1" kern="1200">
                          <a:solidFill>
                            <a:schemeClr val="tx1"/>
                          </a:solidFill>
                          <a:effectLst/>
                          <a:latin typeface="+mn-lt"/>
                          <a:ea typeface="+mn-ea"/>
                          <a:cs typeface="+mn-cs"/>
                        </a:rPr>
                        <a:t>0.4013</a:t>
                      </a:r>
                      <a:endParaRPr lang="zh-CN" altLang="en-US" sz="14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400" b="1" kern="1200">
                          <a:solidFill>
                            <a:schemeClr val="tx1"/>
                          </a:solidFill>
                          <a:effectLst/>
                          <a:latin typeface="+mn-lt"/>
                          <a:ea typeface="+mn-ea"/>
                          <a:cs typeface="+mn-cs"/>
                        </a:rPr>
                        <a:t>0.30067</a:t>
                      </a:r>
                      <a:endParaRPr lang="zh-CN" altLang="en-US" sz="14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400" b="1" kern="1200">
                          <a:solidFill>
                            <a:schemeClr val="tx1"/>
                          </a:solidFill>
                          <a:effectLst/>
                          <a:latin typeface="+mn-lt"/>
                          <a:ea typeface="+mn-ea"/>
                          <a:cs typeface="+mn-cs"/>
                        </a:rPr>
                        <a:t>0.35099</a:t>
                      </a:r>
                      <a:endParaRPr lang="zh-CN" altLang="en-US" sz="14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400" b="1" kern="1200">
                          <a:solidFill>
                            <a:schemeClr val="tx1"/>
                          </a:solidFill>
                          <a:effectLst/>
                          <a:latin typeface="+mn-lt"/>
                          <a:ea typeface="+mn-ea"/>
                          <a:cs typeface="+mn-cs"/>
                        </a:rPr>
                        <a:t>5.41667</a:t>
                      </a:r>
                      <a:endParaRPr lang="zh-CN" altLang="en-US" sz="14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400" b="1" kern="1200" dirty="0">
                          <a:solidFill>
                            <a:schemeClr val="tx1"/>
                          </a:solidFill>
                          <a:effectLst/>
                          <a:latin typeface="+mn-lt"/>
                          <a:ea typeface="+mn-ea"/>
                          <a:cs typeface="+mn-cs"/>
                        </a:rPr>
                        <a:t>0~5亿</a:t>
                      </a:r>
                      <a:endParaRPr lang="zh-CN" altLang="en-US" sz="1400" b="1" kern="1200" dirty="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400" b="1" kern="1200" dirty="0">
                          <a:solidFill>
                            <a:schemeClr val="tx1"/>
                          </a:solidFill>
                          <a:effectLst/>
                          <a:latin typeface="+mn-lt"/>
                          <a:ea typeface="+mn-ea"/>
                          <a:cs typeface="+mn-cs"/>
                        </a:rPr>
                        <a:t>25/62</a:t>
                      </a:r>
                      <a:endParaRPr lang="zh-CN" altLang="en-US" sz="1400" b="1" kern="1200" dirty="0">
                        <a:solidFill>
                          <a:schemeClr val="tx1"/>
                        </a:solidFill>
                        <a:effectLst/>
                        <a:latin typeface="+mn-lt"/>
                        <a:ea typeface="+mn-ea"/>
                        <a:cs typeface="+mn-cs"/>
                      </a:endParaRPr>
                    </a:p>
                  </a:txBody>
                  <a:tcPr marL="68580" marR="68580" marT="0" marB="0"/>
                </a:tc>
                <a:extLst>
                  <a:ext uri="{0D108BD9-81ED-4DB2-BD59-A6C34878D82A}">
                    <a16:rowId xmlns:a16="http://schemas.microsoft.com/office/drawing/2014/main" val="1607817180"/>
                  </a:ext>
                </a:extLst>
              </a:tr>
              <a:tr h="279918">
                <a:tc>
                  <a:txBody>
                    <a:bodyPr/>
                    <a:lstStyle/>
                    <a:p>
                      <a:pPr marL="0" algn="ctr" defTabSz="914400" rtl="0" eaLnBrk="1" latinLnBrk="0" hangingPunct="1">
                        <a:lnSpc>
                          <a:spcPct val="115000"/>
                        </a:lnSpc>
                        <a:spcAft>
                          <a:spcPts val="1000"/>
                        </a:spcAft>
                      </a:pPr>
                      <a:r>
                        <a:rPr lang="en-US" sz="1400" b="1" kern="1200" dirty="0" err="1">
                          <a:solidFill>
                            <a:schemeClr val="lt1"/>
                          </a:solidFill>
                          <a:effectLst/>
                          <a:latin typeface="+mn-lt"/>
                          <a:ea typeface="+mn-ea"/>
                          <a:cs typeface="+mn-cs"/>
                        </a:rPr>
                        <a:t>泓顺旗舰</a:t>
                      </a:r>
                      <a:endParaRPr lang="zh-CN" altLang="en-US" sz="1400" b="1" kern="1200" dirty="0">
                        <a:solidFill>
                          <a:schemeClr val="lt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400" b="1" kern="1200" dirty="0">
                          <a:solidFill>
                            <a:schemeClr val="tx1"/>
                          </a:solidFill>
                          <a:effectLst/>
                          <a:latin typeface="+mn-lt"/>
                          <a:ea typeface="+mn-ea"/>
                          <a:cs typeface="+mn-cs"/>
                        </a:rPr>
                        <a:t>0.36168</a:t>
                      </a:r>
                      <a:endParaRPr lang="zh-CN" altLang="en-US" sz="1400" b="1" kern="1200" dirty="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400" b="1" kern="1200" dirty="0">
                          <a:solidFill>
                            <a:schemeClr val="tx1"/>
                          </a:solidFill>
                          <a:effectLst/>
                          <a:latin typeface="+mn-lt"/>
                          <a:ea typeface="+mn-ea"/>
                          <a:cs typeface="+mn-cs"/>
                        </a:rPr>
                        <a:t>0.35358</a:t>
                      </a:r>
                      <a:endParaRPr lang="zh-CN" altLang="en-US" sz="1400" b="1" kern="1200" dirty="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400" b="1" kern="1200" dirty="0">
                          <a:solidFill>
                            <a:schemeClr val="tx1"/>
                          </a:solidFill>
                          <a:effectLst/>
                          <a:latin typeface="+mn-lt"/>
                          <a:ea typeface="+mn-ea"/>
                          <a:cs typeface="+mn-cs"/>
                        </a:rPr>
                        <a:t>0.36978</a:t>
                      </a:r>
                      <a:endParaRPr lang="zh-CN" altLang="en-US" sz="1400" b="1" kern="1200" dirty="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400" b="1" kern="1200" dirty="0">
                          <a:solidFill>
                            <a:schemeClr val="tx1"/>
                          </a:solidFill>
                          <a:effectLst/>
                          <a:latin typeface="+mn-lt"/>
                          <a:ea typeface="+mn-ea"/>
                          <a:cs typeface="+mn-cs"/>
                        </a:rPr>
                        <a:t>0.36168</a:t>
                      </a:r>
                      <a:endParaRPr lang="zh-CN" altLang="en-US" sz="1400" b="1" kern="1200" dirty="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400" b="1" kern="1200" dirty="0">
                          <a:solidFill>
                            <a:schemeClr val="tx1"/>
                          </a:solidFill>
                          <a:effectLst/>
                          <a:latin typeface="+mn-lt"/>
                          <a:ea typeface="+mn-ea"/>
                          <a:cs typeface="+mn-cs"/>
                        </a:rPr>
                        <a:t>4.75</a:t>
                      </a:r>
                      <a:endParaRPr lang="zh-CN" altLang="en-US" sz="1400" b="1" kern="1200" dirty="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400" b="1" kern="1200" dirty="0">
                          <a:solidFill>
                            <a:schemeClr val="tx1"/>
                          </a:solidFill>
                          <a:effectLst/>
                          <a:latin typeface="+mn-lt"/>
                          <a:ea typeface="+mn-ea"/>
                          <a:cs typeface="+mn-cs"/>
                        </a:rPr>
                        <a:t>10~20亿</a:t>
                      </a:r>
                      <a:endParaRPr lang="zh-CN" altLang="en-US" sz="1400" b="1" kern="1200" dirty="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400" b="1" kern="1200" dirty="0">
                          <a:solidFill>
                            <a:schemeClr val="tx1"/>
                          </a:solidFill>
                          <a:effectLst/>
                          <a:latin typeface="+mn-lt"/>
                          <a:ea typeface="+mn-ea"/>
                          <a:cs typeface="+mn-cs"/>
                        </a:rPr>
                        <a:t>26/62</a:t>
                      </a:r>
                      <a:endParaRPr lang="zh-CN" altLang="en-US" sz="1400" b="1" kern="1200" dirty="0">
                        <a:solidFill>
                          <a:schemeClr val="tx1"/>
                        </a:solidFill>
                        <a:effectLst/>
                        <a:latin typeface="+mn-lt"/>
                        <a:ea typeface="+mn-ea"/>
                        <a:cs typeface="+mn-cs"/>
                      </a:endParaRPr>
                    </a:p>
                  </a:txBody>
                  <a:tcPr marL="68580" marR="68580" marT="0" marB="0"/>
                </a:tc>
                <a:extLst>
                  <a:ext uri="{0D108BD9-81ED-4DB2-BD59-A6C34878D82A}">
                    <a16:rowId xmlns:a16="http://schemas.microsoft.com/office/drawing/2014/main" val="801458518"/>
                  </a:ext>
                </a:extLst>
              </a:tr>
            </a:tbl>
          </a:graphicData>
        </a:graphic>
      </p:graphicFrame>
    </p:spTree>
    <p:extLst>
      <p:ext uri="{BB962C8B-B14F-4D97-AF65-F5344CB8AC3E}">
        <p14:creationId xmlns:p14="http://schemas.microsoft.com/office/powerpoint/2010/main" val="29765889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标题 1">
            <a:extLst>
              <a:ext uri="{FF2B5EF4-FFF2-40B4-BE49-F238E27FC236}">
                <a16:creationId xmlns:a16="http://schemas.microsoft.com/office/drawing/2014/main" id="{9D57B31B-7BC2-4B72-8EC3-70076F707B15}"/>
              </a:ext>
            </a:extLst>
          </p:cNvPr>
          <p:cNvSpPr txBox="1">
            <a:spLocks/>
          </p:cNvSpPr>
          <p:nvPr/>
        </p:nvSpPr>
        <p:spPr>
          <a:xfrm>
            <a:off x="316457" y="284835"/>
            <a:ext cx="9720155" cy="432000"/>
          </a:xfrm>
          <a:prstGeom prst="rect">
            <a:avLst/>
          </a:prstGeom>
          <a:noFill/>
        </p:spPr>
        <p:txBody>
          <a:bodyPr wrap="none" lIns="0" tIns="0" rIns="0" bIns="0" rtlCol="0" anchor="ctr" anchorCtr="0">
            <a:noAutofit/>
          </a:bodyPr>
          <a:lstStyle>
            <a:lvl1pPr algn="l" defTabSz="914400" rtl="0" eaLnBrk="1" latinLnBrk="0" hangingPunct="1">
              <a:lnSpc>
                <a:spcPct val="90000"/>
              </a:lnSpc>
              <a:spcBef>
                <a:spcPct val="0"/>
              </a:spcBef>
              <a:buNone/>
              <a:defRPr lang="zh-CN" altLang="en-US" sz="2800" kern="1200" dirty="0">
                <a:solidFill>
                  <a:schemeClr val="bg1">
                    <a:lumMod val="9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defRPr>
            </a:lvl1pPr>
          </a:lstStyle>
          <a:p>
            <a:pPr>
              <a:lnSpc>
                <a:spcPct val="100000"/>
              </a:lnSpc>
              <a:defRPr/>
            </a:pPr>
            <a:r>
              <a:rPr lang="zh-CN" altLang="en-US" sz="3200" spc="300" dirty="0">
                <a:solidFill>
                  <a:schemeClr val="bg1"/>
                </a:solidFill>
                <a:latin typeface="Arial" panose="020B0604020202020204" pitchFamily="34" charset="0"/>
                <a:cs typeface="+mj-cs"/>
              </a:rPr>
              <a:t>二、跟踪池产品的综合打分评价</a:t>
            </a:r>
          </a:p>
        </p:txBody>
      </p:sp>
      <p:graphicFrame>
        <p:nvGraphicFramePr>
          <p:cNvPr id="3" name="表格 2">
            <a:extLst>
              <a:ext uri="{FF2B5EF4-FFF2-40B4-BE49-F238E27FC236}">
                <a16:creationId xmlns:a16="http://schemas.microsoft.com/office/drawing/2014/main" id="{2F65B4F3-680A-4218-BC06-DA92D27CC57F}"/>
              </a:ext>
            </a:extLst>
          </p:cNvPr>
          <p:cNvGraphicFramePr>
            <a:graphicFrameLocks noGrp="1"/>
          </p:cNvGraphicFramePr>
          <p:nvPr>
            <p:extLst>
              <p:ext uri="{D42A27DB-BD31-4B8C-83A1-F6EECF244321}">
                <p14:modId xmlns:p14="http://schemas.microsoft.com/office/powerpoint/2010/main" val="782444628"/>
              </p:ext>
            </p:extLst>
          </p:nvPr>
        </p:nvGraphicFramePr>
        <p:xfrm>
          <a:off x="3" y="993439"/>
          <a:ext cx="12191997" cy="5567282"/>
        </p:xfrm>
        <a:graphic>
          <a:graphicData uri="http://schemas.openxmlformats.org/drawingml/2006/table">
            <a:tbl>
              <a:tblPr firstRow="1" firstCol="1" bandRow="1">
                <a:tableStyleId>{5C22544A-7EE6-4342-B048-85BDC9FD1C3A}</a:tableStyleId>
              </a:tblPr>
              <a:tblGrid>
                <a:gridCol w="1838131">
                  <a:extLst>
                    <a:ext uri="{9D8B030D-6E8A-4147-A177-3AD203B41FA5}">
                      <a16:colId xmlns:a16="http://schemas.microsoft.com/office/drawing/2014/main" val="650264765"/>
                    </a:ext>
                  </a:extLst>
                </a:gridCol>
                <a:gridCol w="1782147">
                  <a:extLst>
                    <a:ext uri="{9D8B030D-6E8A-4147-A177-3AD203B41FA5}">
                      <a16:colId xmlns:a16="http://schemas.microsoft.com/office/drawing/2014/main" val="2270339541"/>
                    </a:ext>
                  </a:extLst>
                </a:gridCol>
                <a:gridCol w="1446244">
                  <a:extLst>
                    <a:ext uri="{9D8B030D-6E8A-4147-A177-3AD203B41FA5}">
                      <a16:colId xmlns:a16="http://schemas.microsoft.com/office/drawing/2014/main" val="3977321206"/>
                    </a:ext>
                  </a:extLst>
                </a:gridCol>
                <a:gridCol w="1474237">
                  <a:extLst>
                    <a:ext uri="{9D8B030D-6E8A-4147-A177-3AD203B41FA5}">
                      <a16:colId xmlns:a16="http://schemas.microsoft.com/office/drawing/2014/main" val="1776215885"/>
                    </a:ext>
                  </a:extLst>
                </a:gridCol>
                <a:gridCol w="2295331">
                  <a:extLst>
                    <a:ext uri="{9D8B030D-6E8A-4147-A177-3AD203B41FA5}">
                      <a16:colId xmlns:a16="http://schemas.microsoft.com/office/drawing/2014/main" val="744516094"/>
                    </a:ext>
                  </a:extLst>
                </a:gridCol>
                <a:gridCol w="1147665">
                  <a:extLst>
                    <a:ext uri="{9D8B030D-6E8A-4147-A177-3AD203B41FA5}">
                      <a16:colId xmlns:a16="http://schemas.microsoft.com/office/drawing/2014/main" val="1440053249"/>
                    </a:ext>
                  </a:extLst>
                </a:gridCol>
                <a:gridCol w="1492898">
                  <a:extLst>
                    <a:ext uri="{9D8B030D-6E8A-4147-A177-3AD203B41FA5}">
                      <a16:colId xmlns:a16="http://schemas.microsoft.com/office/drawing/2014/main" val="1487747728"/>
                    </a:ext>
                  </a:extLst>
                </a:gridCol>
                <a:gridCol w="715344">
                  <a:extLst>
                    <a:ext uri="{9D8B030D-6E8A-4147-A177-3AD203B41FA5}">
                      <a16:colId xmlns:a16="http://schemas.microsoft.com/office/drawing/2014/main" val="1518448495"/>
                    </a:ext>
                  </a:extLst>
                </a:gridCol>
              </a:tblGrid>
              <a:tr h="682901">
                <a:tc>
                  <a:txBody>
                    <a:bodyPr/>
                    <a:lstStyle/>
                    <a:p>
                      <a:pPr algn="ctr">
                        <a:lnSpc>
                          <a:spcPct val="115000"/>
                        </a:lnSpc>
                        <a:spcAft>
                          <a:spcPts val="1000"/>
                        </a:spcAft>
                      </a:pPr>
                      <a:r>
                        <a:rPr lang="en-US" sz="1400" b="1" dirty="0" err="1">
                          <a:effectLst/>
                        </a:rPr>
                        <a:t>产品简称</a:t>
                      </a:r>
                      <a:endParaRPr lang="zh-CN" sz="1400" b="1" dirty="0">
                        <a:effectLst/>
                        <a:latin typeface="Cambria" panose="02040503050406030204" pitchFamily="18" charset="0"/>
                        <a:ea typeface="MS Mincho" panose="02020609040205080304" pitchFamily="49" charset="-128"/>
                        <a:cs typeface="Times New Roman" panose="02020603050405020304" pitchFamily="18" charset="0"/>
                      </a:endParaRPr>
                    </a:p>
                  </a:txBody>
                  <a:tcPr marL="45720" marR="45720"/>
                </a:tc>
                <a:tc>
                  <a:txBody>
                    <a:bodyPr/>
                    <a:lstStyle/>
                    <a:p>
                      <a:pPr algn="ctr">
                        <a:lnSpc>
                          <a:spcPct val="115000"/>
                        </a:lnSpc>
                        <a:spcAft>
                          <a:spcPts val="1000"/>
                        </a:spcAft>
                      </a:pPr>
                      <a:r>
                        <a:rPr lang="en-US" sz="1400" b="1" dirty="0" err="1">
                          <a:effectLst/>
                        </a:rPr>
                        <a:t>朝阳永续优选打分</a:t>
                      </a:r>
                      <a:r>
                        <a:rPr lang="en-US" sz="1400" b="1" dirty="0">
                          <a:effectLst/>
                        </a:rPr>
                        <a:t>(</a:t>
                      </a:r>
                      <a:r>
                        <a:rPr lang="en-US" sz="1400" b="1" dirty="0" err="1">
                          <a:effectLst/>
                        </a:rPr>
                        <a:t>空缺值填充</a:t>
                      </a:r>
                      <a:r>
                        <a:rPr lang="en-US" sz="1400" b="1" dirty="0">
                          <a:effectLst/>
                        </a:rPr>
                        <a:t>)（</a:t>
                      </a:r>
                      <a:r>
                        <a:rPr lang="en-US" sz="1400" b="1" dirty="0" err="1">
                          <a:effectLst/>
                        </a:rPr>
                        <a:t>三年+今年以来_normal</a:t>
                      </a:r>
                      <a:r>
                        <a:rPr lang="en-US" sz="1400" b="1" dirty="0">
                          <a:effectLst/>
                        </a:rPr>
                        <a:t>）</a:t>
                      </a:r>
                      <a:endParaRPr lang="zh-CN" sz="1400" b="1" dirty="0">
                        <a:effectLst/>
                        <a:latin typeface="Cambria" panose="02040503050406030204" pitchFamily="18" charset="0"/>
                        <a:ea typeface="MS Mincho" panose="02020609040205080304" pitchFamily="49" charset="-128"/>
                        <a:cs typeface="Times New Roman" panose="02020603050405020304" pitchFamily="18" charset="0"/>
                      </a:endParaRPr>
                    </a:p>
                  </a:txBody>
                  <a:tcPr marL="45720" marR="45720"/>
                </a:tc>
                <a:tc>
                  <a:txBody>
                    <a:bodyPr/>
                    <a:lstStyle/>
                    <a:p>
                      <a:pPr algn="ctr">
                        <a:lnSpc>
                          <a:spcPct val="115000"/>
                        </a:lnSpc>
                        <a:spcAft>
                          <a:spcPts val="1000"/>
                        </a:spcAft>
                      </a:pPr>
                      <a:r>
                        <a:rPr lang="en-US" sz="1400" b="1" dirty="0" err="1">
                          <a:effectLst/>
                        </a:rPr>
                        <a:t>收益率打分</a:t>
                      </a:r>
                      <a:r>
                        <a:rPr lang="en-US" sz="1400" b="1" dirty="0">
                          <a:effectLst/>
                        </a:rPr>
                        <a:t>(</a:t>
                      </a:r>
                      <a:r>
                        <a:rPr lang="en-US" sz="1400" b="1" dirty="0" err="1">
                          <a:effectLst/>
                        </a:rPr>
                        <a:t>空缺值填充</a:t>
                      </a:r>
                      <a:r>
                        <a:rPr lang="en-US" sz="1400" b="1" dirty="0">
                          <a:effectLst/>
                        </a:rPr>
                        <a:t>)（</a:t>
                      </a:r>
                      <a:r>
                        <a:rPr lang="en-US" sz="1400" b="1" dirty="0" err="1">
                          <a:effectLst/>
                        </a:rPr>
                        <a:t>三年+今年以来_normal</a:t>
                      </a:r>
                      <a:r>
                        <a:rPr lang="en-US" sz="1400" b="1" dirty="0">
                          <a:effectLst/>
                        </a:rPr>
                        <a:t>）</a:t>
                      </a:r>
                      <a:endParaRPr lang="zh-CN" sz="1400" b="1" dirty="0">
                        <a:effectLst/>
                        <a:latin typeface="Cambria" panose="02040503050406030204" pitchFamily="18" charset="0"/>
                        <a:ea typeface="MS Mincho" panose="02020609040205080304" pitchFamily="49" charset="-128"/>
                        <a:cs typeface="Times New Roman" panose="02020603050405020304" pitchFamily="18" charset="0"/>
                      </a:endParaRPr>
                    </a:p>
                  </a:txBody>
                  <a:tcPr marL="45720" marR="45720"/>
                </a:tc>
                <a:tc>
                  <a:txBody>
                    <a:bodyPr/>
                    <a:lstStyle/>
                    <a:p>
                      <a:pPr algn="ctr">
                        <a:lnSpc>
                          <a:spcPct val="115000"/>
                        </a:lnSpc>
                        <a:spcAft>
                          <a:spcPts val="1000"/>
                        </a:spcAft>
                      </a:pPr>
                      <a:r>
                        <a:rPr lang="en-US" sz="1400" b="1" dirty="0" err="1">
                          <a:effectLst/>
                        </a:rPr>
                        <a:t>Sharpe比率打分</a:t>
                      </a:r>
                      <a:r>
                        <a:rPr lang="en-US" sz="1400" b="1" dirty="0">
                          <a:effectLst/>
                        </a:rPr>
                        <a:t>(</a:t>
                      </a:r>
                      <a:r>
                        <a:rPr lang="en-US" sz="1400" b="1" dirty="0" err="1">
                          <a:effectLst/>
                        </a:rPr>
                        <a:t>空缺值填充</a:t>
                      </a:r>
                      <a:r>
                        <a:rPr lang="en-US" sz="1400" b="1" dirty="0">
                          <a:effectLst/>
                        </a:rPr>
                        <a:t>)（</a:t>
                      </a:r>
                      <a:r>
                        <a:rPr lang="en-US" sz="1400" b="1" dirty="0" err="1">
                          <a:effectLst/>
                        </a:rPr>
                        <a:t>三年+今年以来_normal</a:t>
                      </a:r>
                      <a:r>
                        <a:rPr lang="en-US" sz="1400" b="1" dirty="0">
                          <a:effectLst/>
                        </a:rPr>
                        <a:t>）</a:t>
                      </a:r>
                      <a:endParaRPr lang="zh-CN" sz="1400" b="1" dirty="0">
                        <a:effectLst/>
                        <a:latin typeface="Cambria" panose="02040503050406030204" pitchFamily="18" charset="0"/>
                        <a:ea typeface="MS Mincho" panose="02020609040205080304" pitchFamily="49" charset="-128"/>
                        <a:cs typeface="Times New Roman" panose="02020603050405020304" pitchFamily="18" charset="0"/>
                      </a:endParaRPr>
                    </a:p>
                  </a:txBody>
                  <a:tcPr marL="45720" marR="45720"/>
                </a:tc>
                <a:tc>
                  <a:txBody>
                    <a:bodyPr/>
                    <a:lstStyle/>
                    <a:p>
                      <a:pPr algn="ctr">
                        <a:lnSpc>
                          <a:spcPct val="115000"/>
                        </a:lnSpc>
                        <a:spcAft>
                          <a:spcPts val="1000"/>
                        </a:spcAft>
                      </a:pPr>
                      <a:r>
                        <a:rPr lang="en-US" sz="1400" b="1" dirty="0" err="1">
                          <a:effectLst/>
                        </a:rPr>
                        <a:t>朝阳永续优选打分（三年+今年以来_normal</a:t>
                      </a:r>
                      <a:r>
                        <a:rPr lang="en-US" sz="1400" b="1" dirty="0">
                          <a:effectLst/>
                        </a:rPr>
                        <a:t>）</a:t>
                      </a:r>
                      <a:endParaRPr lang="zh-CN" sz="1400" b="1" dirty="0">
                        <a:effectLst/>
                        <a:latin typeface="Cambria" panose="02040503050406030204" pitchFamily="18" charset="0"/>
                        <a:ea typeface="MS Mincho" panose="02020609040205080304" pitchFamily="49" charset="-128"/>
                        <a:cs typeface="Times New Roman" panose="02020603050405020304" pitchFamily="18" charset="0"/>
                      </a:endParaRPr>
                    </a:p>
                  </a:txBody>
                  <a:tcPr marL="45720" marR="45720"/>
                </a:tc>
                <a:tc>
                  <a:txBody>
                    <a:bodyPr/>
                    <a:lstStyle/>
                    <a:p>
                      <a:pPr algn="ctr">
                        <a:lnSpc>
                          <a:spcPct val="115000"/>
                        </a:lnSpc>
                        <a:spcAft>
                          <a:spcPts val="1000"/>
                        </a:spcAft>
                      </a:pPr>
                      <a:r>
                        <a:rPr lang="en-US" sz="1400" b="1" dirty="0" err="1">
                          <a:effectLst/>
                        </a:rPr>
                        <a:t>存续时间</a:t>
                      </a:r>
                      <a:r>
                        <a:rPr lang="en-US" sz="1400" b="1" dirty="0">
                          <a:effectLst/>
                        </a:rPr>
                        <a:t>=</a:t>
                      </a:r>
                      <a:r>
                        <a:rPr lang="en-US" sz="1400" b="1" dirty="0" err="1">
                          <a:effectLst/>
                        </a:rPr>
                        <a:t>净值成立日期月份差</a:t>
                      </a:r>
                      <a:r>
                        <a:rPr lang="en-US" sz="1400" b="1" dirty="0">
                          <a:effectLst/>
                        </a:rPr>
                        <a:t>/12</a:t>
                      </a:r>
                      <a:endParaRPr lang="zh-CN" sz="1400" b="1" dirty="0">
                        <a:effectLst/>
                        <a:latin typeface="Cambria" panose="02040503050406030204" pitchFamily="18" charset="0"/>
                        <a:ea typeface="MS Mincho" panose="02020609040205080304" pitchFamily="49" charset="-128"/>
                        <a:cs typeface="Times New Roman" panose="02020603050405020304" pitchFamily="18" charset="0"/>
                      </a:endParaRPr>
                    </a:p>
                  </a:txBody>
                  <a:tcPr marL="45720" marR="45720"/>
                </a:tc>
                <a:tc>
                  <a:txBody>
                    <a:bodyPr/>
                    <a:lstStyle/>
                    <a:p>
                      <a:pPr algn="ctr">
                        <a:lnSpc>
                          <a:spcPct val="115000"/>
                        </a:lnSpc>
                        <a:spcAft>
                          <a:spcPts val="1000"/>
                        </a:spcAft>
                      </a:pPr>
                      <a:r>
                        <a:rPr lang="en-US" sz="1400" b="1" dirty="0" err="1">
                          <a:effectLst/>
                        </a:rPr>
                        <a:t>管理规模</a:t>
                      </a:r>
                      <a:endParaRPr lang="zh-CN" sz="1400" b="1" dirty="0">
                        <a:effectLst/>
                        <a:latin typeface="Cambria" panose="02040503050406030204" pitchFamily="18" charset="0"/>
                        <a:ea typeface="MS Mincho" panose="02020609040205080304" pitchFamily="49" charset="-128"/>
                        <a:cs typeface="Times New Roman" panose="02020603050405020304" pitchFamily="18" charset="0"/>
                      </a:endParaRPr>
                    </a:p>
                  </a:txBody>
                  <a:tcPr marL="45720" marR="45720"/>
                </a:tc>
                <a:tc>
                  <a:txBody>
                    <a:bodyPr/>
                    <a:lstStyle/>
                    <a:p>
                      <a:pPr algn="ctr">
                        <a:lnSpc>
                          <a:spcPct val="115000"/>
                        </a:lnSpc>
                        <a:spcAft>
                          <a:spcPts val="1000"/>
                        </a:spcAft>
                      </a:pPr>
                      <a:r>
                        <a:rPr lang="en-US" sz="1400" b="1" dirty="0" err="1">
                          <a:effectLst/>
                        </a:rPr>
                        <a:t>序号</a:t>
                      </a:r>
                      <a:endParaRPr lang="zh-CN" sz="1400" b="1" dirty="0">
                        <a:effectLst/>
                        <a:latin typeface="Cambria" panose="02040503050406030204" pitchFamily="18" charset="0"/>
                        <a:ea typeface="MS Mincho" panose="02020609040205080304" pitchFamily="49" charset="-128"/>
                        <a:cs typeface="Times New Roman" panose="02020603050405020304" pitchFamily="18" charset="0"/>
                      </a:endParaRPr>
                    </a:p>
                  </a:txBody>
                  <a:tcPr marL="45720" marR="45720"/>
                </a:tc>
                <a:extLst>
                  <a:ext uri="{0D108BD9-81ED-4DB2-BD59-A6C34878D82A}">
                    <a16:rowId xmlns:a16="http://schemas.microsoft.com/office/drawing/2014/main" val="940985055"/>
                  </a:ext>
                </a:extLst>
              </a:tr>
              <a:tr h="279918">
                <a:tc>
                  <a:txBody>
                    <a:bodyPr/>
                    <a:lstStyle/>
                    <a:p>
                      <a:pPr marL="0" algn="ctr" defTabSz="914400" rtl="0" eaLnBrk="1" latinLnBrk="0" hangingPunct="1">
                        <a:lnSpc>
                          <a:spcPct val="115000"/>
                        </a:lnSpc>
                        <a:spcAft>
                          <a:spcPts val="1000"/>
                        </a:spcAft>
                      </a:pPr>
                      <a:r>
                        <a:rPr lang="en-US" sz="1400" b="1" kern="1200" dirty="0" err="1">
                          <a:solidFill>
                            <a:schemeClr val="lt1"/>
                          </a:solidFill>
                          <a:effectLst/>
                          <a:latin typeface="+mn-lt"/>
                          <a:ea typeface="+mn-ea"/>
                          <a:cs typeface="+mn-cs"/>
                        </a:rPr>
                        <a:t>德毅创新</a:t>
                      </a:r>
                      <a:endParaRPr lang="zh-CN" altLang="en-US" sz="1400" b="1" kern="1200" dirty="0">
                        <a:solidFill>
                          <a:schemeClr val="lt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400" b="1" kern="1200" dirty="0">
                          <a:solidFill>
                            <a:schemeClr val="tx1"/>
                          </a:solidFill>
                          <a:effectLst/>
                          <a:latin typeface="+mn-lt"/>
                          <a:ea typeface="+mn-ea"/>
                          <a:cs typeface="+mn-cs"/>
                        </a:rPr>
                        <a:t>0.36252</a:t>
                      </a:r>
                      <a:endParaRPr lang="zh-CN" altLang="en-US" sz="1400" b="1" kern="1200" dirty="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400" b="1" kern="1200" dirty="0">
                          <a:solidFill>
                            <a:schemeClr val="tx1"/>
                          </a:solidFill>
                          <a:effectLst/>
                          <a:latin typeface="+mn-lt"/>
                          <a:ea typeface="+mn-ea"/>
                          <a:cs typeface="+mn-cs"/>
                        </a:rPr>
                        <a:t>0.31704</a:t>
                      </a:r>
                      <a:endParaRPr lang="zh-CN" altLang="en-US" sz="1400" b="1" kern="1200" dirty="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400" b="1" kern="1200">
                          <a:solidFill>
                            <a:schemeClr val="tx1"/>
                          </a:solidFill>
                          <a:effectLst/>
                          <a:latin typeface="+mn-lt"/>
                          <a:ea typeface="+mn-ea"/>
                          <a:cs typeface="+mn-cs"/>
                        </a:rPr>
                        <a:t>0.40801</a:t>
                      </a:r>
                      <a:endParaRPr lang="zh-CN" altLang="en-US" sz="14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400" b="1" kern="1200">
                          <a:solidFill>
                            <a:schemeClr val="tx1"/>
                          </a:solidFill>
                          <a:effectLst/>
                          <a:latin typeface="+mn-lt"/>
                          <a:ea typeface="+mn-ea"/>
                          <a:cs typeface="+mn-cs"/>
                        </a:rPr>
                        <a:t>0.36252</a:t>
                      </a:r>
                      <a:endParaRPr lang="zh-CN" altLang="en-US" sz="14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400" b="1" kern="1200">
                          <a:solidFill>
                            <a:schemeClr val="tx1"/>
                          </a:solidFill>
                          <a:effectLst/>
                          <a:latin typeface="+mn-lt"/>
                          <a:ea typeface="+mn-ea"/>
                          <a:cs typeface="+mn-cs"/>
                        </a:rPr>
                        <a:t>3.83333</a:t>
                      </a:r>
                      <a:endParaRPr lang="zh-CN" altLang="en-US" sz="14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400" b="1" kern="1200" dirty="0">
                          <a:solidFill>
                            <a:schemeClr val="tx1"/>
                          </a:solidFill>
                          <a:effectLst/>
                          <a:latin typeface="+mn-lt"/>
                          <a:ea typeface="+mn-ea"/>
                          <a:cs typeface="+mn-cs"/>
                        </a:rPr>
                        <a:t>10~20亿</a:t>
                      </a:r>
                      <a:endParaRPr lang="zh-CN" altLang="en-US" sz="1400" b="1" kern="1200" dirty="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400" b="1" kern="1200" dirty="0">
                          <a:solidFill>
                            <a:schemeClr val="tx1"/>
                          </a:solidFill>
                          <a:effectLst/>
                          <a:latin typeface="+mn-lt"/>
                          <a:ea typeface="+mn-ea"/>
                          <a:cs typeface="+mn-cs"/>
                        </a:rPr>
                        <a:t>27/62</a:t>
                      </a:r>
                      <a:endParaRPr lang="zh-CN" altLang="en-US" sz="1400" b="1" kern="1200" dirty="0">
                        <a:solidFill>
                          <a:schemeClr val="tx1"/>
                        </a:solidFill>
                        <a:effectLst/>
                        <a:latin typeface="+mn-lt"/>
                        <a:ea typeface="+mn-ea"/>
                        <a:cs typeface="+mn-cs"/>
                      </a:endParaRPr>
                    </a:p>
                  </a:txBody>
                  <a:tcPr marL="68580" marR="68580" marT="0" marB="0"/>
                </a:tc>
                <a:extLst>
                  <a:ext uri="{0D108BD9-81ED-4DB2-BD59-A6C34878D82A}">
                    <a16:rowId xmlns:a16="http://schemas.microsoft.com/office/drawing/2014/main" val="293569356"/>
                  </a:ext>
                </a:extLst>
              </a:tr>
              <a:tr h="279918">
                <a:tc>
                  <a:txBody>
                    <a:bodyPr/>
                    <a:lstStyle/>
                    <a:p>
                      <a:pPr marL="0" algn="ctr" defTabSz="914400" rtl="0" eaLnBrk="1" latinLnBrk="0" hangingPunct="1">
                        <a:lnSpc>
                          <a:spcPct val="115000"/>
                        </a:lnSpc>
                        <a:spcAft>
                          <a:spcPts val="1000"/>
                        </a:spcAft>
                      </a:pPr>
                      <a:r>
                        <a:rPr lang="en-US" sz="1400" b="1" kern="1200" dirty="0">
                          <a:solidFill>
                            <a:schemeClr val="lt1"/>
                          </a:solidFill>
                          <a:effectLst/>
                          <a:latin typeface="+mn-lt"/>
                          <a:ea typeface="+mn-ea"/>
                          <a:cs typeface="+mn-cs"/>
                        </a:rPr>
                        <a:t>相聚顺为3期</a:t>
                      </a:r>
                      <a:endParaRPr lang="zh-CN" altLang="en-US" sz="1400" b="1" kern="1200" dirty="0">
                        <a:solidFill>
                          <a:schemeClr val="lt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400" b="1" kern="1200" dirty="0">
                          <a:solidFill>
                            <a:schemeClr val="tx1"/>
                          </a:solidFill>
                          <a:effectLst/>
                          <a:latin typeface="+mn-lt"/>
                          <a:ea typeface="+mn-ea"/>
                          <a:cs typeface="+mn-cs"/>
                        </a:rPr>
                        <a:t>0.37305</a:t>
                      </a:r>
                      <a:endParaRPr lang="zh-CN" altLang="en-US" sz="1400" b="1" kern="1200" dirty="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400" b="1" kern="1200">
                          <a:solidFill>
                            <a:schemeClr val="tx1"/>
                          </a:solidFill>
                          <a:effectLst/>
                          <a:latin typeface="+mn-lt"/>
                          <a:ea typeface="+mn-ea"/>
                          <a:cs typeface="+mn-cs"/>
                        </a:rPr>
                        <a:t>0.39678</a:t>
                      </a:r>
                      <a:endParaRPr lang="zh-CN" altLang="en-US" sz="14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400" b="1" kern="1200">
                          <a:solidFill>
                            <a:schemeClr val="tx1"/>
                          </a:solidFill>
                          <a:effectLst/>
                          <a:latin typeface="+mn-lt"/>
                          <a:ea typeface="+mn-ea"/>
                          <a:cs typeface="+mn-cs"/>
                        </a:rPr>
                        <a:t>0.34932</a:t>
                      </a:r>
                      <a:endParaRPr lang="zh-CN" altLang="en-US" sz="14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400" b="1" kern="1200" dirty="0">
                          <a:solidFill>
                            <a:schemeClr val="tx1"/>
                          </a:solidFill>
                          <a:effectLst/>
                          <a:latin typeface="+mn-lt"/>
                          <a:ea typeface="+mn-ea"/>
                          <a:cs typeface="+mn-cs"/>
                        </a:rPr>
                        <a:t>0.37305</a:t>
                      </a:r>
                      <a:endParaRPr lang="zh-CN" altLang="en-US" sz="1400" b="1" kern="1200" dirty="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400" b="1" kern="1200" dirty="0">
                          <a:solidFill>
                            <a:schemeClr val="tx1"/>
                          </a:solidFill>
                          <a:effectLst/>
                          <a:latin typeface="+mn-lt"/>
                          <a:ea typeface="+mn-ea"/>
                          <a:cs typeface="+mn-cs"/>
                        </a:rPr>
                        <a:t>5.41667</a:t>
                      </a:r>
                      <a:endParaRPr lang="zh-CN" altLang="en-US" sz="1400" b="1" kern="1200" dirty="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400" b="1" kern="1200" dirty="0">
                          <a:solidFill>
                            <a:schemeClr val="tx1"/>
                          </a:solidFill>
                          <a:effectLst/>
                          <a:latin typeface="+mn-lt"/>
                          <a:ea typeface="+mn-ea"/>
                          <a:cs typeface="+mn-cs"/>
                        </a:rPr>
                        <a:t>&gt;=100亿</a:t>
                      </a:r>
                      <a:endParaRPr lang="zh-CN" altLang="en-US" sz="1400" b="1" kern="1200" dirty="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400" b="1" kern="1200" dirty="0">
                          <a:solidFill>
                            <a:schemeClr val="tx1"/>
                          </a:solidFill>
                          <a:effectLst/>
                          <a:latin typeface="+mn-lt"/>
                          <a:ea typeface="+mn-ea"/>
                          <a:cs typeface="+mn-cs"/>
                        </a:rPr>
                        <a:t>28/62</a:t>
                      </a:r>
                      <a:endParaRPr lang="zh-CN" altLang="en-US" sz="1400" b="1" kern="1200" dirty="0">
                        <a:solidFill>
                          <a:schemeClr val="tx1"/>
                        </a:solidFill>
                        <a:effectLst/>
                        <a:latin typeface="+mn-lt"/>
                        <a:ea typeface="+mn-ea"/>
                        <a:cs typeface="+mn-cs"/>
                      </a:endParaRPr>
                    </a:p>
                  </a:txBody>
                  <a:tcPr marL="68580" marR="68580" marT="0" marB="0"/>
                </a:tc>
                <a:extLst>
                  <a:ext uri="{0D108BD9-81ED-4DB2-BD59-A6C34878D82A}">
                    <a16:rowId xmlns:a16="http://schemas.microsoft.com/office/drawing/2014/main" val="1100457568"/>
                  </a:ext>
                </a:extLst>
              </a:tr>
              <a:tr h="279918">
                <a:tc>
                  <a:txBody>
                    <a:bodyPr/>
                    <a:lstStyle/>
                    <a:p>
                      <a:pPr marL="0" algn="ctr" defTabSz="914400" rtl="0" eaLnBrk="1" latinLnBrk="0" hangingPunct="1">
                        <a:lnSpc>
                          <a:spcPct val="115000"/>
                        </a:lnSpc>
                        <a:spcAft>
                          <a:spcPts val="1000"/>
                        </a:spcAft>
                      </a:pPr>
                      <a:r>
                        <a:rPr lang="en-US" sz="1400" b="1" kern="1200">
                          <a:solidFill>
                            <a:schemeClr val="lt1"/>
                          </a:solidFill>
                          <a:effectLst/>
                          <a:latin typeface="+mn-lt"/>
                          <a:ea typeface="+mn-ea"/>
                          <a:cs typeface="+mn-cs"/>
                        </a:rPr>
                        <a:t>睿扬新兴成长</a:t>
                      </a:r>
                      <a:endParaRPr lang="zh-CN" altLang="en-US" sz="1400" b="1" kern="1200">
                        <a:solidFill>
                          <a:schemeClr val="lt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400" b="1" kern="1200" dirty="0">
                          <a:solidFill>
                            <a:schemeClr val="tx1"/>
                          </a:solidFill>
                          <a:effectLst/>
                          <a:latin typeface="+mn-lt"/>
                          <a:ea typeface="+mn-ea"/>
                          <a:cs typeface="+mn-cs"/>
                        </a:rPr>
                        <a:t>0.38167</a:t>
                      </a:r>
                      <a:endParaRPr lang="zh-CN" altLang="en-US" sz="1400" b="1" kern="1200" dirty="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400" b="1" kern="1200">
                          <a:solidFill>
                            <a:schemeClr val="tx1"/>
                          </a:solidFill>
                          <a:effectLst/>
                          <a:latin typeface="+mn-lt"/>
                          <a:ea typeface="+mn-ea"/>
                          <a:cs typeface="+mn-cs"/>
                        </a:rPr>
                        <a:t>0.39131</a:t>
                      </a:r>
                      <a:endParaRPr lang="zh-CN" altLang="en-US" sz="14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400" b="1" kern="1200">
                          <a:solidFill>
                            <a:schemeClr val="tx1"/>
                          </a:solidFill>
                          <a:effectLst/>
                          <a:latin typeface="+mn-lt"/>
                          <a:ea typeface="+mn-ea"/>
                          <a:cs typeface="+mn-cs"/>
                        </a:rPr>
                        <a:t>0.37203</a:t>
                      </a:r>
                      <a:endParaRPr lang="zh-CN" altLang="en-US" sz="14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400" b="1" kern="1200">
                          <a:solidFill>
                            <a:schemeClr val="tx1"/>
                          </a:solidFill>
                          <a:effectLst/>
                          <a:latin typeface="+mn-lt"/>
                          <a:ea typeface="+mn-ea"/>
                          <a:cs typeface="+mn-cs"/>
                        </a:rPr>
                        <a:t>nan</a:t>
                      </a:r>
                      <a:endParaRPr lang="zh-CN" altLang="en-US" sz="14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400" b="1" kern="1200">
                          <a:solidFill>
                            <a:schemeClr val="tx1"/>
                          </a:solidFill>
                          <a:effectLst/>
                          <a:latin typeface="+mn-lt"/>
                          <a:ea typeface="+mn-ea"/>
                          <a:cs typeface="+mn-cs"/>
                        </a:rPr>
                        <a:t>1.75</a:t>
                      </a:r>
                      <a:endParaRPr lang="zh-CN" altLang="en-US" sz="14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400" b="1" kern="1200">
                          <a:solidFill>
                            <a:schemeClr val="tx1"/>
                          </a:solidFill>
                          <a:effectLst/>
                          <a:latin typeface="+mn-lt"/>
                          <a:ea typeface="+mn-ea"/>
                          <a:cs typeface="+mn-cs"/>
                        </a:rPr>
                        <a:t>&gt;=100亿</a:t>
                      </a:r>
                      <a:endParaRPr lang="zh-CN" altLang="en-US" sz="14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400" b="1" kern="1200">
                          <a:solidFill>
                            <a:schemeClr val="tx1"/>
                          </a:solidFill>
                          <a:effectLst/>
                          <a:latin typeface="+mn-lt"/>
                          <a:ea typeface="+mn-ea"/>
                          <a:cs typeface="+mn-cs"/>
                        </a:rPr>
                        <a:t>29/62</a:t>
                      </a:r>
                      <a:endParaRPr lang="zh-CN" altLang="en-US" sz="1400" b="1" kern="1200">
                        <a:solidFill>
                          <a:schemeClr val="tx1"/>
                        </a:solidFill>
                        <a:effectLst/>
                        <a:latin typeface="+mn-lt"/>
                        <a:ea typeface="+mn-ea"/>
                        <a:cs typeface="+mn-cs"/>
                      </a:endParaRPr>
                    </a:p>
                  </a:txBody>
                  <a:tcPr marL="68580" marR="68580" marT="0" marB="0"/>
                </a:tc>
                <a:extLst>
                  <a:ext uri="{0D108BD9-81ED-4DB2-BD59-A6C34878D82A}">
                    <a16:rowId xmlns:a16="http://schemas.microsoft.com/office/drawing/2014/main" val="838246343"/>
                  </a:ext>
                </a:extLst>
              </a:tr>
              <a:tr h="279918">
                <a:tc>
                  <a:txBody>
                    <a:bodyPr/>
                    <a:lstStyle/>
                    <a:p>
                      <a:pPr marL="0" algn="ctr" defTabSz="914400" rtl="0" eaLnBrk="1" latinLnBrk="0" hangingPunct="1">
                        <a:lnSpc>
                          <a:spcPct val="115000"/>
                        </a:lnSpc>
                        <a:spcAft>
                          <a:spcPts val="1000"/>
                        </a:spcAft>
                      </a:pPr>
                      <a:r>
                        <a:rPr lang="en-US" sz="1400" b="1" kern="1200">
                          <a:solidFill>
                            <a:schemeClr val="lt1"/>
                          </a:solidFill>
                          <a:effectLst/>
                          <a:latin typeface="+mn-lt"/>
                          <a:ea typeface="+mn-ea"/>
                          <a:cs typeface="+mn-cs"/>
                        </a:rPr>
                        <a:t>鑫善鑫诺一号</a:t>
                      </a:r>
                      <a:endParaRPr lang="zh-CN" altLang="en-US" sz="1400" b="1" kern="1200">
                        <a:solidFill>
                          <a:schemeClr val="lt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400" b="1" kern="1200">
                          <a:solidFill>
                            <a:schemeClr val="tx1"/>
                          </a:solidFill>
                          <a:effectLst/>
                          <a:latin typeface="+mn-lt"/>
                          <a:ea typeface="+mn-ea"/>
                          <a:cs typeface="+mn-cs"/>
                        </a:rPr>
                        <a:t>0.38208</a:t>
                      </a:r>
                      <a:endParaRPr lang="zh-CN" altLang="en-US" sz="14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400" b="1" kern="1200" dirty="0">
                          <a:solidFill>
                            <a:schemeClr val="tx1"/>
                          </a:solidFill>
                          <a:effectLst/>
                          <a:latin typeface="+mn-lt"/>
                          <a:ea typeface="+mn-ea"/>
                          <a:cs typeface="+mn-cs"/>
                        </a:rPr>
                        <a:t>0.43498</a:t>
                      </a:r>
                      <a:endParaRPr lang="zh-CN" altLang="en-US" sz="1400" b="1" kern="1200" dirty="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400" b="1" kern="1200" dirty="0">
                          <a:solidFill>
                            <a:schemeClr val="tx1"/>
                          </a:solidFill>
                          <a:effectLst/>
                          <a:latin typeface="+mn-lt"/>
                          <a:ea typeface="+mn-ea"/>
                          <a:cs typeface="+mn-cs"/>
                        </a:rPr>
                        <a:t>0.32917</a:t>
                      </a:r>
                      <a:endParaRPr lang="zh-CN" altLang="en-US" sz="1400" b="1" kern="1200" dirty="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400" b="1" kern="1200">
                          <a:solidFill>
                            <a:schemeClr val="tx1"/>
                          </a:solidFill>
                          <a:effectLst/>
                          <a:latin typeface="+mn-lt"/>
                          <a:ea typeface="+mn-ea"/>
                          <a:cs typeface="+mn-cs"/>
                        </a:rPr>
                        <a:t>0.38208</a:t>
                      </a:r>
                      <a:endParaRPr lang="zh-CN" altLang="en-US" sz="14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400" b="1" kern="1200">
                          <a:solidFill>
                            <a:schemeClr val="tx1"/>
                          </a:solidFill>
                          <a:effectLst/>
                          <a:latin typeface="+mn-lt"/>
                          <a:ea typeface="+mn-ea"/>
                          <a:cs typeface="+mn-cs"/>
                        </a:rPr>
                        <a:t>3.41667</a:t>
                      </a:r>
                      <a:endParaRPr lang="zh-CN" altLang="en-US" sz="14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400" b="1" kern="1200">
                          <a:solidFill>
                            <a:schemeClr val="tx1"/>
                          </a:solidFill>
                          <a:effectLst/>
                          <a:latin typeface="+mn-lt"/>
                          <a:ea typeface="+mn-ea"/>
                          <a:cs typeface="+mn-cs"/>
                        </a:rPr>
                        <a:t>0~5亿</a:t>
                      </a:r>
                      <a:endParaRPr lang="zh-CN" altLang="en-US" sz="14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400" b="1" kern="1200">
                          <a:solidFill>
                            <a:schemeClr val="tx1"/>
                          </a:solidFill>
                          <a:effectLst/>
                          <a:latin typeface="+mn-lt"/>
                          <a:ea typeface="+mn-ea"/>
                          <a:cs typeface="+mn-cs"/>
                        </a:rPr>
                        <a:t>30/62</a:t>
                      </a:r>
                      <a:endParaRPr lang="zh-CN" altLang="en-US" sz="1400" b="1" kern="1200">
                        <a:solidFill>
                          <a:schemeClr val="tx1"/>
                        </a:solidFill>
                        <a:effectLst/>
                        <a:latin typeface="+mn-lt"/>
                        <a:ea typeface="+mn-ea"/>
                        <a:cs typeface="+mn-cs"/>
                      </a:endParaRPr>
                    </a:p>
                  </a:txBody>
                  <a:tcPr marL="68580" marR="68580" marT="0" marB="0"/>
                </a:tc>
                <a:extLst>
                  <a:ext uri="{0D108BD9-81ED-4DB2-BD59-A6C34878D82A}">
                    <a16:rowId xmlns:a16="http://schemas.microsoft.com/office/drawing/2014/main" val="924039491"/>
                  </a:ext>
                </a:extLst>
              </a:tr>
              <a:tr h="279918">
                <a:tc>
                  <a:txBody>
                    <a:bodyPr/>
                    <a:lstStyle/>
                    <a:p>
                      <a:pPr marL="0" algn="ctr" defTabSz="914400" rtl="0" eaLnBrk="1" latinLnBrk="0" hangingPunct="1">
                        <a:lnSpc>
                          <a:spcPct val="115000"/>
                        </a:lnSpc>
                        <a:spcAft>
                          <a:spcPts val="1000"/>
                        </a:spcAft>
                      </a:pPr>
                      <a:r>
                        <a:rPr lang="en-US" sz="1400" b="1" kern="1200">
                          <a:solidFill>
                            <a:schemeClr val="lt1"/>
                          </a:solidFill>
                          <a:effectLst/>
                          <a:latin typeface="+mn-lt"/>
                          <a:ea typeface="+mn-ea"/>
                          <a:cs typeface="+mn-cs"/>
                        </a:rPr>
                        <a:t>中信资本中国价值成长</a:t>
                      </a:r>
                      <a:endParaRPr lang="zh-CN" altLang="en-US" sz="1400" b="1" kern="1200">
                        <a:solidFill>
                          <a:schemeClr val="lt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400" b="1" kern="1200">
                          <a:solidFill>
                            <a:schemeClr val="tx1"/>
                          </a:solidFill>
                          <a:effectLst/>
                          <a:latin typeface="+mn-lt"/>
                          <a:ea typeface="+mn-ea"/>
                          <a:cs typeface="+mn-cs"/>
                        </a:rPr>
                        <a:t>0.38688</a:t>
                      </a:r>
                      <a:endParaRPr lang="zh-CN" altLang="en-US" sz="14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400" b="1" kern="1200" dirty="0">
                          <a:solidFill>
                            <a:schemeClr val="tx1"/>
                          </a:solidFill>
                          <a:effectLst/>
                          <a:latin typeface="+mn-lt"/>
                          <a:ea typeface="+mn-ea"/>
                          <a:cs typeface="+mn-cs"/>
                        </a:rPr>
                        <a:t>0.39017</a:t>
                      </a:r>
                      <a:endParaRPr lang="zh-CN" altLang="en-US" sz="1400" b="1" kern="1200" dirty="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400" b="1" kern="1200">
                          <a:solidFill>
                            <a:schemeClr val="tx1"/>
                          </a:solidFill>
                          <a:effectLst/>
                          <a:latin typeface="+mn-lt"/>
                          <a:ea typeface="+mn-ea"/>
                          <a:cs typeface="+mn-cs"/>
                        </a:rPr>
                        <a:t>0.3836</a:t>
                      </a:r>
                      <a:endParaRPr lang="zh-CN" altLang="en-US" sz="14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400" b="1" kern="1200">
                          <a:solidFill>
                            <a:schemeClr val="tx1"/>
                          </a:solidFill>
                          <a:effectLst/>
                          <a:latin typeface="+mn-lt"/>
                          <a:ea typeface="+mn-ea"/>
                          <a:cs typeface="+mn-cs"/>
                        </a:rPr>
                        <a:t>nan</a:t>
                      </a:r>
                      <a:endParaRPr lang="zh-CN" altLang="en-US" sz="14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400" b="1" kern="1200">
                          <a:solidFill>
                            <a:schemeClr val="tx1"/>
                          </a:solidFill>
                          <a:effectLst/>
                          <a:latin typeface="+mn-lt"/>
                          <a:ea typeface="+mn-ea"/>
                          <a:cs typeface="+mn-cs"/>
                        </a:rPr>
                        <a:t>1.66667</a:t>
                      </a:r>
                      <a:endParaRPr lang="zh-CN" altLang="en-US" sz="14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400" b="1" kern="1200">
                          <a:solidFill>
                            <a:schemeClr val="tx1"/>
                          </a:solidFill>
                          <a:effectLst/>
                          <a:latin typeface="+mn-lt"/>
                          <a:ea typeface="+mn-ea"/>
                          <a:cs typeface="+mn-cs"/>
                        </a:rPr>
                        <a:t>&gt;=100亿</a:t>
                      </a:r>
                      <a:endParaRPr lang="zh-CN" altLang="en-US" sz="14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400" b="1" kern="1200">
                          <a:solidFill>
                            <a:schemeClr val="tx1"/>
                          </a:solidFill>
                          <a:effectLst/>
                          <a:latin typeface="+mn-lt"/>
                          <a:ea typeface="+mn-ea"/>
                          <a:cs typeface="+mn-cs"/>
                        </a:rPr>
                        <a:t>31/62</a:t>
                      </a:r>
                      <a:endParaRPr lang="zh-CN" altLang="en-US" sz="1400" b="1" kern="1200">
                        <a:solidFill>
                          <a:schemeClr val="tx1"/>
                        </a:solidFill>
                        <a:effectLst/>
                        <a:latin typeface="+mn-lt"/>
                        <a:ea typeface="+mn-ea"/>
                        <a:cs typeface="+mn-cs"/>
                      </a:endParaRPr>
                    </a:p>
                  </a:txBody>
                  <a:tcPr marL="68580" marR="68580" marT="0" marB="0"/>
                </a:tc>
                <a:extLst>
                  <a:ext uri="{0D108BD9-81ED-4DB2-BD59-A6C34878D82A}">
                    <a16:rowId xmlns:a16="http://schemas.microsoft.com/office/drawing/2014/main" val="187995855"/>
                  </a:ext>
                </a:extLst>
              </a:tr>
              <a:tr h="279918">
                <a:tc>
                  <a:txBody>
                    <a:bodyPr/>
                    <a:lstStyle/>
                    <a:p>
                      <a:pPr marL="0" algn="ctr" defTabSz="914400" rtl="0" eaLnBrk="1" latinLnBrk="0" hangingPunct="1">
                        <a:lnSpc>
                          <a:spcPct val="115000"/>
                        </a:lnSpc>
                        <a:spcAft>
                          <a:spcPts val="1000"/>
                        </a:spcAft>
                      </a:pPr>
                      <a:r>
                        <a:rPr lang="en-US" sz="1400" b="1" kern="1200">
                          <a:solidFill>
                            <a:schemeClr val="lt1"/>
                          </a:solidFill>
                          <a:effectLst/>
                          <a:latin typeface="+mn-lt"/>
                          <a:ea typeface="+mn-ea"/>
                          <a:cs typeface="+mn-cs"/>
                        </a:rPr>
                        <a:t>望正基石投资一号基金</a:t>
                      </a:r>
                      <a:endParaRPr lang="zh-CN" altLang="en-US" sz="1400" b="1" kern="1200">
                        <a:solidFill>
                          <a:schemeClr val="lt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400" b="1" kern="1200">
                          <a:solidFill>
                            <a:schemeClr val="tx1"/>
                          </a:solidFill>
                          <a:effectLst/>
                          <a:latin typeface="+mn-lt"/>
                          <a:ea typeface="+mn-ea"/>
                          <a:cs typeface="+mn-cs"/>
                        </a:rPr>
                        <a:t>0.39084</a:t>
                      </a:r>
                      <a:endParaRPr lang="zh-CN" altLang="en-US" sz="14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400" b="1" kern="1200">
                          <a:solidFill>
                            <a:schemeClr val="tx1"/>
                          </a:solidFill>
                          <a:effectLst/>
                          <a:latin typeface="+mn-lt"/>
                          <a:ea typeface="+mn-ea"/>
                          <a:cs typeface="+mn-cs"/>
                        </a:rPr>
                        <a:t>0.32839</a:t>
                      </a:r>
                      <a:endParaRPr lang="zh-CN" altLang="en-US" sz="14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400" b="1" kern="1200" dirty="0">
                          <a:solidFill>
                            <a:schemeClr val="tx1"/>
                          </a:solidFill>
                          <a:effectLst/>
                          <a:latin typeface="+mn-lt"/>
                          <a:ea typeface="+mn-ea"/>
                          <a:cs typeface="+mn-cs"/>
                        </a:rPr>
                        <a:t>0.45328</a:t>
                      </a:r>
                      <a:endParaRPr lang="zh-CN" altLang="en-US" sz="1400" b="1" kern="1200" dirty="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400" b="1" kern="1200" dirty="0">
                          <a:solidFill>
                            <a:schemeClr val="tx1"/>
                          </a:solidFill>
                          <a:effectLst/>
                          <a:latin typeface="+mn-lt"/>
                          <a:ea typeface="+mn-ea"/>
                          <a:cs typeface="+mn-cs"/>
                        </a:rPr>
                        <a:t>0.39084</a:t>
                      </a:r>
                      <a:endParaRPr lang="zh-CN" altLang="en-US" sz="1400" b="1" kern="1200" dirty="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400" b="1" kern="1200">
                          <a:solidFill>
                            <a:schemeClr val="tx1"/>
                          </a:solidFill>
                          <a:effectLst/>
                          <a:latin typeface="+mn-lt"/>
                          <a:ea typeface="+mn-ea"/>
                          <a:cs typeface="+mn-cs"/>
                        </a:rPr>
                        <a:t>7.08333</a:t>
                      </a:r>
                      <a:endParaRPr lang="zh-CN" altLang="en-US" sz="14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400" b="1" kern="1200">
                          <a:solidFill>
                            <a:schemeClr val="tx1"/>
                          </a:solidFill>
                          <a:effectLst/>
                          <a:latin typeface="+mn-lt"/>
                          <a:ea typeface="+mn-ea"/>
                          <a:cs typeface="+mn-cs"/>
                        </a:rPr>
                        <a:t>50~100亿</a:t>
                      </a:r>
                      <a:endParaRPr lang="zh-CN" altLang="en-US" sz="14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400" b="1" kern="1200">
                          <a:solidFill>
                            <a:schemeClr val="tx1"/>
                          </a:solidFill>
                          <a:effectLst/>
                          <a:latin typeface="+mn-lt"/>
                          <a:ea typeface="+mn-ea"/>
                          <a:cs typeface="+mn-cs"/>
                        </a:rPr>
                        <a:t>32/62</a:t>
                      </a:r>
                      <a:endParaRPr lang="zh-CN" altLang="en-US" sz="1400" b="1" kern="1200">
                        <a:solidFill>
                          <a:schemeClr val="tx1"/>
                        </a:solidFill>
                        <a:effectLst/>
                        <a:latin typeface="+mn-lt"/>
                        <a:ea typeface="+mn-ea"/>
                        <a:cs typeface="+mn-cs"/>
                      </a:endParaRPr>
                    </a:p>
                  </a:txBody>
                  <a:tcPr marL="68580" marR="68580" marT="0" marB="0"/>
                </a:tc>
                <a:extLst>
                  <a:ext uri="{0D108BD9-81ED-4DB2-BD59-A6C34878D82A}">
                    <a16:rowId xmlns:a16="http://schemas.microsoft.com/office/drawing/2014/main" val="2847274471"/>
                  </a:ext>
                </a:extLst>
              </a:tr>
              <a:tr h="279918">
                <a:tc>
                  <a:txBody>
                    <a:bodyPr/>
                    <a:lstStyle/>
                    <a:p>
                      <a:pPr marL="0" algn="ctr" defTabSz="914400" rtl="0" eaLnBrk="1" latinLnBrk="0" hangingPunct="1">
                        <a:lnSpc>
                          <a:spcPct val="115000"/>
                        </a:lnSpc>
                        <a:spcAft>
                          <a:spcPts val="1000"/>
                        </a:spcAft>
                      </a:pPr>
                      <a:r>
                        <a:rPr lang="en-US" sz="1400" b="1" kern="1200">
                          <a:solidFill>
                            <a:schemeClr val="lt1"/>
                          </a:solidFill>
                          <a:effectLst/>
                          <a:latin typeface="+mn-lt"/>
                          <a:ea typeface="+mn-ea"/>
                          <a:cs typeface="+mn-cs"/>
                        </a:rPr>
                        <a:t>恒健远志稳健成长1期</a:t>
                      </a:r>
                      <a:endParaRPr lang="zh-CN" altLang="en-US" sz="1400" b="1" kern="1200">
                        <a:solidFill>
                          <a:schemeClr val="lt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400" b="1" kern="1200">
                          <a:solidFill>
                            <a:schemeClr val="tx1"/>
                          </a:solidFill>
                          <a:effectLst/>
                          <a:latin typeface="+mn-lt"/>
                          <a:ea typeface="+mn-ea"/>
                          <a:cs typeface="+mn-cs"/>
                        </a:rPr>
                        <a:t>0.39421</a:t>
                      </a:r>
                      <a:endParaRPr lang="zh-CN" altLang="en-US" sz="14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400" b="1" kern="1200">
                          <a:solidFill>
                            <a:schemeClr val="tx1"/>
                          </a:solidFill>
                          <a:effectLst/>
                          <a:latin typeface="+mn-lt"/>
                          <a:ea typeface="+mn-ea"/>
                          <a:cs typeface="+mn-cs"/>
                        </a:rPr>
                        <a:t>0.40532</a:t>
                      </a:r>
                      <a:endParaRPr lang="zh-CN" altLang="en-US" sz="14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400" b="1" kern="1200">
                          <a:solidFill>
                            <a:schemeClr val="tx1"/>
                          </a:solidFill>
                          <a:effectLst/>
                          <a:latin typeface="+mn-lt"/>
                          <a:ea typeface="+mn-ea"/>
                          <a:cs typeface="+mn-cs"/>
                        </a:rPr>
                        <a:t>0.38309</a:t>
                      </a:r>
                      <a:endParaRPr lang="zh-CN" altLang="en-US" sz="14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400" b="1" kern="1200" dirty="0">
                          <a:solidFill>
                            <a:schemeClr val="tx1"/>
                          </a:solidFill>
                          <a:effectLst/>
                          <a:latin typeface="+mn-lt"/>
                          <a:ea typeface="+mn-ea"/>
                          <a:cs typeface="+mn-cs"/>
                        </a:rPr>
                        <a:t>nan</a:t>
                      </a:r>
                      <a:endParaRPr lang="zh-CN" altLang="en-US" sz="1400" b="1" kern="1200" dirty="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400" b="1" kern="1200">
                          <a:solidFill>
                            <a:schemeClr val="tx1"/>
                          </a:solidFill>
                          <a:effectLst/>
                          <a:latin typeface="+mn-lt"/>
                          <a:ea typeface="+mn-ea"/>
                          <a:cs typeface="+mn-cs"/>
                        </a:rPr>
                        <a:t>4.83333</a:t>
                      </a:r>
                      <a:endParaRPr lang="zh-CN" altLang="en-US" sz="14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400" b="1" kern="1200">
                          <a:solidFill>
                            <a:schemeClr val="tx1"/>
                          </a:solidFill>
                          <a:effectLst/>
                          <a:latin typeface="+mn-lt"/>
                          <a:ea typeface="+mn-ea"/>
                          <a:cs typeface="+mn-cs"/>
                        </a:rPr>
                        <a:t>0~5亿</a:t>
                      </a:r>
                      <a:endParaRPr lang="zh-CN" altLang="en-US" sz="14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400" b="1" kern="1200">
                          <a:solidFill>
                            <a:schemeClr val="tx1"/>
                          </a:solidFill>
                          <a:effectLst/>
                          <a:latin typeface="+mn-lt"/>
                          <a:ea typeface="+mn-ea"/>
                          <a:cs typeface="+mn-cs"/>
                        </a:rPr>
                        <a:t>33/62</a:t>
                      </a:r>
                      <a:endParaRPr lang="zh-CN" altLang="en-US" sz="1400" b="1" kern="1200">
                        <a:solidFill>
                          <a:schemeClr val="tx1"/>
                        </a:solidFill>
                        <a:effectLst/>
                        <a:latin typeface="+mn-lt"/>
                        <a:ea typeface="+mn-ea"/>
                        <a:cs typeface="+mn-cs"/>
                      </a:endParaRPr>
                    </a:p>
                  </a:txBody>
                  <a:tcPr marL="68580" marR="68580" marT="0" marB="0"/>
                </a:tc>
                <a:extLst>
                  <a:ext uri="{0D108BD9-81ED-4DB2-BD59-A6C34878D82A}">
                    <a16:rowId xmlns:a16="http://schemas.microsoft.com/office/drawing/2014/main" val="516299909"/>
                  </a:ext>
                </a:extLst>
              </a:tr>
              <a:tr h="279918">
                <a:tc>
                  <a:txBody>
                    <a:bodyPr/>
                    <a:lstStyle/>
                    <a:p>
                      <a:pPr marL="0" algn="ctr" defTabSz="914400" rtl="0" eaLnBrk="1" latinLnBrk="0" hangingPunct="1">
                        <a:lnSpc>
                          <a:spcPct val="115000"/>
                        </a:lnSpc>
                        <a:spcAft>
                          <a:spcPts val="1000"/>
                        </a:spcAft>
                      </a:pPr>
                      <a:r>
                        <a:rPr lang="en-US" sz="1400" b="1" kern="1200">
                          <a:solidFill>
                            <a:schemeClr val="lt1"/>
                          </a:solidFill>
                          <a:effectLst/>
                          <a:latin typeface="+mn-lt"/>
                          <a:ea typeface="+mn-ea"/>
                          <a:cs typeface="+mn-cs"/>
                        </a:rPr>
                        <a:t>昭图3期</a:t>
                      </a:r>
                      <a:endParaRPr lang="zh-CN" altLang="en-US" sz="1400" b="1" kern="1200">
                        <a:solidFill>
                          <a:schemeClr val="lt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400" b="1" kern="1200">
                          <a:solidFill>
                            <a:schemeClr val="tx1"/>
                          </a:solidFill>
                          <a:effectLst/>
                          <a:latin typeface="+mn-lt"/>
                          <a:ea typeface="+mn-ea"/>
                          <a:cs typeface="+mn-cs"/>
                        </a:rPr>
                        <a:t>0.39438</a:t>
                      </a:r>
                      <a:endParaRPr lang="zh-CN" altLang="en-US" sz="14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400" b="1" kern="1200">
                          <a:solidFill>
                            <a:schemeClr val="tx1"/>
                          </a:solidFill>
                          <a:effectLst/>
                          <a:latin typeface="+mn-lt"/>
                          <a:ea typeface="+mn-ea"/>
                          <a:cs typeface="+mn-cs"/>
                        </a:rPr>
                        <a:t>0.36721</a:t>
                      </a:r>
                      <a:endParaRPr lang="zh-CN" altLang="en-US" sz="14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400" b="1" kern="1200">
                          <a:solidFill>
                            <a:schemeClr val="tx1"/>
                          </a:solidFill>
                          <a:effectLst/>
                          <a:latin typeface="+mn-lt"/>
                          <a:ea typeface="+mn-ea"/>
                          <a:cs typeface="+mn-cs"/>
                        </a:rPr>
                        <a:t>0.42155</a:t>
                      </a:r>
                      <a:endParaRPr lang="zh-CN" altLang="en-US" sz="14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400" b="1" kern="1200">
                          <a:solidFill>
                            <a:schemeClr val="tx1"/>
                          </a:solidFill>
                          <a:effectLst/>
                          <a:latin typeface="+mn-lt"/>
                          <a:ea typeface="+mn-ea"/>
                          <a:cs typeface="+mn-cs"/>
                        </a:rPr>
                        <a:t>0.39438</a:t>
                      </a:r>
                      <a:endParaRPr lang="zh-CN" altLang="en-US" sz="14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400" b="1" kern="1200" dirty="0">
                          <a:solidFill>
                            <a:schemeClr val="tx1"/>
                          </a:solidFill>
                          <a:effectLst/>
                          <a:latin typeface="+mn-lt"/>
                          <a:ea typeface="+mn-ea"/>
                          <a:cs typeface="+mn-cs"/>
                        </a:rPr>
                        <a:t>6.58333</a:t>
                      </a:r>
                      <a:endParaRPr lang="zh-CN" altLang="en-US" sz="1400" b="1" kern="1200" dirty="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400" b="1" kern="1200">
                          <a:solidFill>
                            <a:schemeClr val="tx1"/>
                          </a:solidFill>
                          <a:effectLst/>
                          <a:latin typeface="+mn-lt"/>
                          <a:ea typeface="+mn-ea"/>
                          <a:cs typeface="+mn-cs"/>
                        </a:rPr>
                        <a:t>5~10亿</a:t>
                      </a:r>
                      <a:endParaRPr lang="zh-CN" altLang="en-US" sz="14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400" b="1" kern="1200">
                          <a:solidFill>
                            <a:schemeClr val="tx1"/>
                          </a:solidFill>
                          <a:effectLst/>
                          <a:latin typeface="+mn-lt"/>
                          <a:ea typeface="+mn-ea"/>
                          <a:cs typeface="+mn-cs"/>
                        </a:rPr>
                        <a:t>34/62</a:t>
                      </a:r>
                      <a:endParaRPr lang="zh-CN" altLang="en-US" sz="1400" b="1" kern="1200">
                        <a:solidFill>
                          <a:schemeClr val="tx1"/>
                        </a:solidFill>
                        <a:effectLst/>
                        <a:latin typeface="+mn-lt"/>
                        <a:ea typeface="+mn-ea"/>
                        <a:cs typeface="+mn-cs"/>
                      </a:endParaRPr>
                    </a:p>
                  </a:txBody>
                  <a:tcPr marL="68580" marR="68580" marT="0" marB="0"/>
                </a:tc>
                <a:extLst>
                  <a:ext uri="{0D108BD9-81ED-4DB2-BD59-A6C34878D82A}">
                    <a16:rowId xmlns:a16="http://schemas.microsoft.com/office/drawing/2014/main" val="2725134190"/>
                  </a:ext>
                </a:extLst>
              </a:tr>
              <a:tr h="279918">
                <a:tc>
                  <a:txBody>
                    <a:bodyPr/>
                    <a:lstStyle/>
                    <a:p>
                      <a:pPr marL="0" algn="ctr" defTabSz="914400" rtl="0" eaLnBrk="1" latinLnBrk="0" hangingPunct="1">
                        <a:lnSpc>
                          <a:spcPct val="115000"/>
                        </a:lnSpc>
                        <a:spcAft>
                          <a:spcPts val="1000"/>
                        </a:spcAft>
                      </a:pPr>
                      <a:r>
                        <a:rPr lang="en-US" sz="1400" b="1" kern="1200">
                          <a:solidFill>
                            <a:schemeClr val="lt1"/>
                          </a:solidFill>
                          <a:effectLst/>
                          <a:latin typeface="+mn-lt"/>
                          <a:ea typeface="+mn-ea"/>
                          <a:cs typeface="+mn-cs"/>
                        </a:rPr>
                        <a:t>中信信托-金田龙盛</a:t>
                      </a:r>
                      <a:endParaRPr lang="zh-CN" altLang="en-US" sz="1400" b="1" kern="1200">
                        <a:solidFill>
                          <a:schemeClr val="lt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400" b="1" kern="1200">
                          <a:solidFill>
                            <a:schemeClr val="tx1"/>
                          </a:solidFill>
                          <a:effectLst/>
                          <a:latin typeface="+mn-lt"/>
                          <a:ea typeface="+mn-ea"/>
                          <a:cs typeface="+mn-cs"/>
                        </a:rPr>
                        <a:t>0.40075</a:t>
                      </a:r>
                      <a:endParaRPr lang="zh-CN" altLang="en-US" sz="14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400" b="1" kern="1200">
                          <a:solidFill>
                            <a:schemeClr val="tx1"/>
                          </a:solidFill>
                          <a:effectLst/>
                          <a:latin typeface="+mn-lt"/>
                          <a:ea typeface="+mn-ea"/>
                          <a:cs typeface="+mn-cs"/>
                        </a:rPr>
                        <a:t>0.35101</a:t>
                      </a:r>
                      <a:endParaRPr lang="zh-CN" altLang="en-US" sz="14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400" b="1" kern="1200">
                          <a:solidFill>
                            <a:schemeClr val="tx1"/>
                          </a:solidFill>
                          <a:effectLst/>
                          <a:latin typeface="+mn-lt"/>
                          <a:ea typeface="+mn-ea"/>
                          <a:cs typeface="+mn-cs"/>
                        </a:rPr>
                        <a:t>0.4505</a:t>
                      </a:r>
                      <a:endParaRPr lang="zh-CN" altLang="en-US" sz="14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400" b="1" kern="1200" dirty="0">
                          <a:solidFill>
                            <a:schemeClr val="tx1"/>
                          </a:solidFill>
                          <a:effectLst/>
                          <a:latin typeface="+mn-lt"/>
                          <a:ea typeface="+mn-ea"/>
                          <a:cs typeface="+mn-cs"/>
                        </a:rPr>
                        <a:t>0.40075</a:t>
                      </a:r>
                      <a:endParaRPr lang="zh-CN" altLang="en-US" sz="1400" b="1" kern="1200" dirty="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400" b="1" kern="1200" dirty="0">
                          <a:solidFill>
                            <a:schemeClr val="tx1"/>
                          </a:solidFill>
                          <a:effectLst/>
                          <a:latin typeface="+mn-lt"/>
                          <a:ea typeface="+mn-ea"/>
                          <a:cs typeface="+mn-cs"/>
                        </a:rPr>
                        <a:t>7.16667</a:t>
                      </a:r>
                      <a:endParaRPr lang="zh-CN" altLang="en-US" sz="1400" b="1" kern="1200" dirty="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400" b="1" kern="1200">
                          <a:solidFill>
                            <a:schemeClr val="tx1"/>
                          </a:solidFill>
                          <a:effectLst/>
                          <a:latin typeface="+mn-lt"/>
                          <a:ea typeface="+mn-ea"/>
                          <a:cs typeface="+mn-cs"/>
                        </a:rPr>
                        <a:t>0~5亿</a:t>
                      </a:r>
                      <a:endParaRPr lang="zh-CN" altLang="en-US" sz="14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400" b="1" kern="1200">
                          <a:solidFill>
                            <a:schemeClr val="tx1"/>
                          </a:solidFill>
                          <a:effectLst/>
                          <a:latin typeface="+mn-lt"/>
                          <a:ea typeface="+mn-ea"/>
                          <a:cs typeface="+mn-cs"/>
                        </a:rPr>
                        <a:t>35/62</a:t>
                      </a:r>
                      <a:endParaRPr lang="zh-CN" altLang="en-US" sz="1400" b="1" kern="1200">
                        <a:solidFill>
                          <a:schemeClr val="tx1"/>
                        </a:solidFill>
                        <a:effectLst/>
                        <a:latin typeface="+mn-lt"/>
                        <a:ea typeface="+mn-ea"/>
                        <a:cs typeface="+mn-cs"/>
                      </a:endParaRPr>
                    </a:p>
                  </a:txBody>
                  <a:tcPr marL="68580" marR="68580" marT="0" marB="0"/>
                </a:tc>
                <a:extLst>
                  <a:ext uri="{0D108BD9-81ED-4DB2-BD59-A6C34878D82A}">
                    <a16:rowId xmlns:a16="http://schemas.microsoft.com/office/drawing/2014/main" val="4183085246"/>
                  </a:ext>
                </a:extLst>
              </a:tr>
              <a:tr h="279918">
                <a:tc>
                  <a:txBody>
                    <a:bodyPr/>
                    <a:lstStyle/>
                    <a:p>
                      <a:pPr marL="0" algn="ctr" defTabSz="914400" rtl="0" eaLnBrk="1" latinLnBrk="0" hangingPunct="1">
                        <a:lnSpc>
                          <a:spcPct val="115000"/>
                        </a:lnSpc>
                        <a:spcAft>
                          <a:spcPts val="1000"/>
                        </a:spcAft>
                      </a:pPr>
                      <a:r>
                        <a:rPr lang="en-US" sz="1400" b="1" kern="1200">
                          <a:solidFill>
                            <a:schemeClr val="lt1"/>
                          </a:solidFill>
                          <a:effectLst/>
                          <a:latin typeface="+mn-lt"/>
                          <a:ea typeface="+mn-ea"/>
                          <a:cs typeface="+mn-cs"/>
                        </a:rPr>
                        <a:t>德毅远方</a:t>
                      </a:r>
                      <a:endParaRPr lang="zh-CN" altLang="en-US" sz="1400" b="1" kern="1200">
                        <a:solidFill>
                          <a:schemeClr val="lt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400" b="1" kern="1200">
                          <a:solidFill>
                            <a:schemeClr val="tx1"/>
                          </a:solidFill>
                          <a:effectLst/>
                          <a:latin typeface="+mn-lt"/>
                          <a:ea typeface="+mn-ea"/>
                          <a:cs typeface="+mn-cs"/>
                        </a:rPr>
                        <a:t>0.40088</a:t>
                      </a:r>
                      <a:endParaRPr lang="zh-CN" altLang="en-US" sz="14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400" b="1" kern="1200">
                          <a:solidFill>
                            <a:schemeClr val="tx1"/>
                          </a:solidFill>
                          <a:effectLst/>
                          <a:latin typeface="+mn-lt"/>
                          <a:ea typeface="+mn-ea"/>
                          <a:cs typeface="+mn-cs"/>
                        </a:rPr>
                        <a:t>0.35124</a:t>
                      </a:r>
                      <a:endParaRPr lang="zh-CN" altLang="en-US" sz="14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400" b="1" kern="1200">
                          <a:solidFill>
                            <a:schemeClr val="tx1"/>
                          </a:solidFill>
                          <a:effectLst/>
                          <a:latin typeface="+mn-lt"/>
                          <a:ea typeface="+mn-ea"/>
                          <a:cs typeface="+mn-cs"/>
                        </a:rPr>
                        <a:t>0.45051</a:t>
                      </a:r>
                      <a:endParaRPr lang="zh-CN" altLang="en-US" sz="14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400" b="1" kern="1200">
                          <a:solidFill>
                            <a:schemeClr val="tx1"/>
                          </a:solidFill>
                          <a:effectLst/>
                          <a:latin typeface="+mn-lt"/>
                          <a:ea typeface="+mn-ea"/>
                          <a:cs typeface="+mn-cs"/>
                        </a:rPr>
                        <a:t>0.40088</a:t>
                      </a:r>
                      <a:endParaRPr lang="zh-CN" altLang="en-US" sz="14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400" b="1" kern="1200" dirty="0">
                          <a:solidFill>
                            <a:schemeClr val="tx1"/>
                          </a:solidFill>
                          <a:effectLst/>
                          <a:latin typeface="+mn-lt"/>
                          <a:ea typeface="+mn-ea"/>
                          <a:cs typeface="+mn-cs"/>
                        </a:rPr>
                        <a:t>5.16667</a:t>
                      </a:r>
                      <a:endParaRPr lang="zh-CN" altLang="en-US" sz="1400" b="1" kern="1200" dirty="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400" b="1" kern="1200" dirty="0">
                          <a:solidFill>
                            <a:schemeClr val="tx1"/>
                          </a:solidFill>
                          <a:effectLst/>
                          <a:latin typeface="+mn-lt"/>
                          <a:ea typeface="+mn-ea"/>
                          <a:cs typeface="+mn-cs"/>
                        </a:rPr>
                        <a:t>10~20亿</a:t>
                      </a:r>
                      <a:endParaRPr lang="zh-CN" altLang="en-US" sz="1400" b="1" kern="1200" dirty="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400" b="1" kern="1200">
                          <a:solidFill>
                            <a:schemeClr val="tx1"/>
                          </a:solidFill>
                          <a:effectLst/>
                          <a:latin typeface="+mn-lt"/>
                          <a:ea typeface="+mn-ea"/>
                          <a:cs typeface="+mn-cs"/>
                        </a:rPr>
                        <a:t>36/62</a:t>
                      </a:r>
                      <a:endParaRPr lang="zh-CN" altLang="en-US" sz="1400" b="1" kern="1200">
                        <a:solidFill>
                          <a:schemeClr val="tx1"/>
                        </a:solidFill>
                        <a:effectLst/>
                        <a:latin typeface="+mn-lt"/>
                        <a:ea typeface="+mn-ea"/>
                        <a:cs typeface="+mn-cs"/>
                      </a:endParaRPr>
                    </a:p>
                  </a:txBody>
                  <a:tcPr marL="68580" marR="68580" marT="0" marB="0"/>
                </a:tc>
                <a:extLst>
                  <a:ext uri="{0D108BD9-81ED-4DB2-BD59-A6C34878D82A}">
                    <a16:rowId xmlns:a16="http://schemas.microsoft.com/office/drawing/2014/main" val="1491417662"/>
                  </a:ext>
                </a:extLst>
              </a:tr>
              <a:tr h="279918">
                <a:tc>
                  <a:txBody>
                    <a:bodyPr/>
                    <a:lstStyle/>
                    <a:p>
                      <a:pPr marL="0" algn="ctr" defTabSz="914400" rtl="0" eaLnBrk="1" latinLnBrk="0" hangingPunct="1">
                        <a:lnSpc>
                          <a:spcPct val="115000"/>
                        </a:lnSpc>
                        <a:spcAft>
                          <a:spcPts val="1000"/>
                        </a:spcAft>
                      </a:pPr>
                      <a:r>
                        <a:rPr lang="en-US" sz="1400" b="1" kern="1200">
                          <a:solidFill>
                            <a:schemeClr val="lt1"/>
                          </a:solidFill>
                          <a:effectLst/>
                          <a:latin typeface="+mn-lt"/>
                          <a:ea typeface="+mn-ea"/>
                          <a:cs typeface="+mn-cs"/>
                        </a:rPr>
                        <a:t>中信资本全球智能汽车</a:t>
                      </a:r>
                      <a:endParaRPr lang="zh-CN" altLang="en-US" sz="1400" b="1" kern="1200">
                        <a:solidFill>
                          <a:schemeClr val="lt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400" b="1" kern="1200">
                          <a:solidFill>
                            <a:schemeClr val="tx1"/>
                          </a:solidFill>
                          <a:effectLst/>
                          <a:latin typeface="+mn-lt"/>
                          <a:ea typeface="+mn-ea"/>
                          <a:cs typeface="+mn-cs"/>
                        </a:rPr>
                        <a:t>0.40606</a:t>
                      </a:r>
                      <a:endParaRPr lang="zh-CN" altLang="en-US" sz="14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400" b="1" kern="1200">
                          <a:solidFill>
                            <a:schemeClr val="tx1"/>
                          </a:solidFill>
                          <a:effectLst/>
                          <a:latin typeface="+mn-lt"/>
                          <a:ea typeface="+mn-ea"/>
                          <a:cs typeface="+mn-cs"/>
                        </a:rPr>
                        <a:t>0.42717</a:t>
                      </a:r>
                      <a:endParaRPr lang="zh-CN" altLang="en-US" sz="14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400" b="1" kern="1200">
                          <a:solidFill>
                            <a:schemeClr val="tx1"/>
                          </a:solidFill>
                          <a:effectLst/>
                          <a:latin typeface="+mn-lt"/>
                          <a:ea typeface="+mn-ea"/>
                          <a:cs typeface="+mn-cs"/>
                        </a:rPr>
                        <a:t>0.38494</a:t>
                      </a:r>
                      <a:endParaRPr lang="zh-CN" altLang="en-US" sz="14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400" b="1" kern="1200">
                          <a:solidFill>
                            <a:schemeClr val="tx1"/>
                          </a:solidFill>
                          <a:effectLst/>
                          <a:latin typeface="+mn-lt"/>
                          <a:ea typeface="+mn-ea"/>
                          <a:cs typeface="+mn-cs"/>
                        </a:rPr>
                        <a:t>nan</a:t>
                      </a:r>
                      <a:endParaRPr lang="zh-CN" altLang="en-US" sz="14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400" b="1" kern="1200">
                          <a:solidFill>
                            <a:schemeClr val="tx1"/>
                          </a:solidFill>
                          <a:effectLst/>
                          <a:latin typeface="+mn-lt"/>
                          <a:ea typeface="+mn-ea"/>
                          <a:cs typeface="+mn-cs"/>
                        </a:rPr>
                        <a:t>1.41667</a:t>
                      </a:r>
                      <a:endParaRPr lang="zh-CN" altLang="en-US" sz="14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400" b="1" kern="1200" dirty="0">
                          <a:solidFill>
                            <a:schemeClr val="tx1"/>
                          </a:solidFill>
                          <a:effectLst/>
                          <a:latin typeface="+mn-lt"/>
                          <a:ea typeface="+mn-ea"/>
                          <a:cs typeface="+mn-cs"/>
                        </a:rPr>
                        <a:t>&gt;=100亿</a:t>
                      </a:r>
                      <a:endParaRPr lang="zh-CN" altLang="en-US" sz="1400" b="1" kern="1200" dirty="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400" b="1" kern="1200">
                          <a:solidFill>
                            <a:schemeClr val="tx1"/>
                          </a:solidFill>
                          <a:effectLst/>
                          <a:latin typeface="+mn-lt"/>
                          <a:ea typeface="+mn-ea"/>
                          <a:cs typeface="+mn-cs"/>
                        </a:rPr>
                        <a:t>37/62</a:t>
                      </a:r>
                      <a:endParaRPr lang="zh-CN" altLang="en-US" sz="1400" b="1" kern="1200">
                        <a:solidFill>
                          <a:schemeClr val="tx1"/>
                        </a:solidFill>
                        <a:effectLst/>
                        <a:latin typeface="+mn-lt"/>
                        <a:ea typeface="+mn-ea"/>
                        <a:cs typeface="+mn-cs"/>
                      </a:endParaRPr>
                    </a:p>
                  </a:txBody>
                  <a:tcPr marL="68580" marR="68580" marT="0" marB="0"/>
                </a:tc>
                <a:extLst>
                  <a:ext uri="{0D108BD9-81ED-4DB2-BD59-A6C34878D82A}">
                    <a16:rowId xmlns:a16="http://schemas.microsoft.com/office/drawing/2014/main" val="647121491"/>
                  </a:ext>
                </a:extLst>
              </a:tr>
              <a:tr h="279918">
                <a:tc>
                  <a:txBody>
                    <a:bodyPr/>
                    <a:lstStyle/>
                    <a:p>
                      <a:pPr marL="0" algn="ctr" defTabSz="914400" rtl="0" eaLnBrk="1" latinLnBrk="0" hangingPunct="1">
                        <a:lnSpc>
                          <a:spcPct val="115000"/>
                        </a:lnSpc>
                        <a:spcAft>
                          <a:spcPts val="1000"/>
                        </a:spcAft>
                      </a:pPr>
                      <a:r>
                        <a:rPr lang="en-US" sz="1400" b="1" kern="1200">
                          <a:solidFill>
                            <a:schemeClr val="lt1"/>
                          </a:solidFill>
                          <a:effectLst/>
                          <a:latin typeface="+mn-lt"/>
                          <a:ea typeface="+mn-ea"/>
                          <a:cs typeface="+mn-cs"/>
                        </a:rPr>
                        <a:t>集元-煜烽1号</a:t>
                      </a:r>
                      <a:endParaRPr lang="zh-CN" altLang="en-US" sz="1400" b="1" kern="1200">
                        <a:solidFill>
                          <a:schemeClr val="lt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400" b="1" kern="1200">
                          <a:solidFill>
                            <a:schemeClr val="tx1"/>
                          </a:solidFill>
                          <a:effectLst/>
                          <a:latin typeface="+mn-lt"/>
                          <a:ea typeface="+mn-ea"/>
                          <a:cs typeface="+mn-cs"/>
                        </a:rPr>
                        <a:t>0.40816</a:t>
                      </a:r>
                      <a:endParaRPr lang="zh-CN" altLang="en-US" sz="14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400" b="1" kern="1200">
                          <a:solidFill>
                            <a:schemeClr val="tx1"/>
                          </a:solidFill>
                          <a:effectLst/>
                          <a:latin typeface="+mn-lt"/>
                          <a:ea typeface="+mn-ea"/>
                          <a:cs typeface="+mn-cs"/>
                        </a:rPr>
                        <a:t>0.3527</a:t>
                      </a:r>
                      <a:endParaRPr lang="zh-CN" altLang="en-US" sz="14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400" b="1" kern="1200">
                          <a:solidFill>
                            <a:schemeClr val="tx1"/>
                          </a:solidFill>
                          <a:effectLst/>
                          <a:latin typeface="+mn-lt"/>
                          <a:ea typeface="+mn-ea"/>
                          <a:cs typeface="+mn-cs"/>
                        </a:rPr>
                        <a:t>0.46361</a:t>
                      </a:r>
                      <a:endParaRPr lang="zh-CN" altLang="en-US" sz="14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400" b="1" kern="1200">
                          <a:solidFill>
                            <a:schemeClr val="tx1"/>
                          </a:solidFill>
                          <a:effectLst/>
                          <a:latin typeface="+mn-lt"/>
                          <a:ea typeface="+mn-ea"/>
                          <a:cs typeface="+mn-cs"/>
                        </a:rPr>
                        <a:t>nan</a:t>
                      </a:r>
                      <a:endParaRPr lang="zh-CN" altLang="en-US" sz="14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400" b="1" kern="1200">
                          <a:solidFill>
                            <a:schemeClr val="tx1"/>
                          </a:solidFill>
                          <a:effectLst/>
                          <a:latin typeface="+mn-lt"/>
                          <a:ea typeface="+mn-ea"/>
                          <a:cs typeface="+mn-cs"/>
                        </a:rPr>
                        <a:t>3.25</a:t>
                      </a:r>
                      <a:endParaRPr lang="zh-CN" altLang="en-US" sz="14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400" b="1" kern="1200" dirty="0">
                          <a:solidFill>
                            <a:schemeClr val="tx1"/>
                          </a:solidFill>
                          <a:effectLst/>
                          <a:latin typeface="+mn-lt"/>
                          <a:ea typeface="+mn-ea"/>
                          <a:cs typeface="+mn-cs"/>
                        </a:rPr>
                        <a:t>10~20亿</a:t>
                      </a:r>
                      <a:endParaRPr lang="zh-CN" altLang="en-US" sz="1400" b="1" kern="1200" dirty="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400" b="1" kern="1200">
                          <a:solidFill>
                            <a:schemeClr val="tx1"/>
                          </a:solidFill>
                          <a:effectLst/>
                          <a:latin typeface="+mn-lt"/>
                          <a:ea typeface="+mn-ea"/>
                          <a:cs typeface="+mn-cs"/>
                        </a:rPr>
                        <a:t>38/62</a:t>
                      </a:r>
                      <a:endParaRPr lang="zh-CN" altLang="en-US" sz="1400" b="1" kern="1200">
                        <a:solidFill>
                          <a:schemeClr val="tx1"/>
                        </a:solidFill>
                        <a:effectLst/>
                        <a:latin typeface="+mn-lt"/>
                        <a:ea typeface="+mn-ea"/>
                        <a:cs typeface="+mn-cs"/>
                      </a:endParaRPr>
                    </a:p>
                  </a:txBody>
                  <a:tcPr marL="68580" marR="68580" marT="0" marB="0"/>
                </a:tc>
                <a:extLst>
                  <a:ext uri="{0D108BD9-81ED-4DB2-BD59-A6C34878D82A}">
                    <a16:rowId xmlns:a16="http://schemas.microsoft.com/office/drawing/2014/main" val="2989091490"/>
                  </a:ext>
                </a:extLst>
              </a:tr>
              <a:tr h="279918">
                <a:tc>
                  <a:txBody>
                    <a:bodyPr/>
                    <a:lstStyle/>
                    <a:p>
                      <a:pPr marL="0" algn="ctr" defTabSz="914400" rtl="0" eaLnBrk="1" latinLnBrk="0" hangingPunct="1">
                        <a:lnSpc>
                          <a:spcPct val="115000"/>
                        </a:lnSpc>
                        <a:spcAft>
                          <a:spcPts val="1000"/>
                        </a:spcAft>
                      </a:pPr>
                      <a:r>
                        <a:rPr lang="en-US" sz="1400" b="1" kern="1200">
                          <a:solidFill>
                            <a:schemeClr val="lt1"/>
                          </a:solidFill>
                          <a:effectLst/>
                          <a:latin typeface="+mn-lt"/>
                          <a:ea typeface="+mn-ea"/>
                          <a:cs typeface="+mn-cs"/>
                        </a:rPr>
                        <a:t>申九积极进取1号</a:t>
                      </a:r>
                      <a:endParaRPr lang="zh-CN" altLang="en-US" sz="1400" b="1" kern="1200">
                        <a:solidFill>
                          <a:schemeClr val="lt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400" b="1" kern="1200">
                          <a:solidFill>
                            <a:schemeClr val="tx1"/>
                          </a:solidFill>
                          <a:effectLst/>
                          <a:latin typeface="+mn-lt"/>
                          <a:ea typeface="+mn-ea"/>
                          <a:cs typeface="+mn-cs"/>
                        </a:rPr>
                        <a:t>0.40838</a:t>
                      </a:r>
                      <a:endParaRPr lang="zh-CN" altLang="en-US" sz="14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400" b="1" kern="1200">
                          <a:solidFill>
                            <a:schemeClr val="tx1"/>
                          </a:solidFill>
                          <a:effectLst/>
                          <a:latin typeface="+mn-lt"/>
                          <a:ea typeface="+mn-ea"/>
                          <a:cs typeface="+mn-cs"/>
                        </a:rPr>
                        <a:t>0.37988</a:t>
                      </a:r>
                      <a:endParaRPr lang="zh-CN" altLang="en-US" sz="14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400" b="1" kern="1200">
                          <a:solidFill>
                            <a:schemeClr val="tx1"/>
                          </a:solidFill>
                          <a:effectLst/>
                          <a:latin typeface="+mn-lt"/>
                          <a:ea typeface="+mn-ea"/>
                          <a:cs typeface="+mn-cs"/>
                        </a:rPr>
                        <a:t>0.43687</a:t>
                      </a:r>
                      <a:endParaRPr lang="zh-CN" altLang="en-US" sz="14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400" b="1" kern="1200">
                          <a:solidFill>
                            <a:schemeClr val="tx1"/>
                          </a:solidFill>
                          <a:effectLst/>
                          <a:latin typeface="+mn-lt"/>
                          <a:ea typeface="+mn-ea"/>
                          <a:cs typeface="+mn-cs"/>
                        </a:rPr>
                        <a:t>0.40838</a:t>
                      </a:r>
                      <a:endParaRPr lang="zh-CN" altLang="en-US" sz="14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400" b="1" kern="1200">
                          <a:solidFill>
                            <a:schemeClr val="tx1"/>
                          </a:solidFill>
                          <a:effectLst/>
                          <a:latin typeface="+mn-lt"/>
                          <a:ea typeface="+mn-ea"/>
                          <a:cs typeface="+mn-cs"/>
                        </a:rPr>
                        <a:t>5.75</a:t>
                      </a:r>
                      <a:endParaRPr lang="zh-CN" altLang="en-US" sz="14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400" b="1" kern="1200" dirty="0">
                          <a:solidFill>
                            <a:schemeClr val="tx1"/>
                          </a:solidFill>
                          <a:effectLst/>
                          <a:latin typeface="+mn-lt"/>
                          <a:ea typeface="+mn-ea"/>
                          <a:cs typeface="+mn-cs"/>
                        </a:rPr>
                        <a:t>10~20亿</a:t>
                      </a:r>
                      <a:endParaRPr lang="zh-CN" altLang="en-US" sz="1400" b="1" kern="1200" dirty="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400" b="1" kern="1200" dirty="0">
                          <a:solidFill>
                            <a:schemeClr val="tx1"/>
                          </a:solidFill>
                          <a:effectLst/>
                          <a:latin typeface="+mn-lt"/>
                          <a:ea typeface="+mn-ea"/>
                          <a:cs typeface="+mn-cs"/>
                        </a:rPr>
                        <a:t>39/62</a:t>
                      </a:r>
                      <a:endParaRPr lang="zh-CN" altLang="en-US" sz="1400" b="1" kern="1200" dirty="0">
                        <a:solidFill>
                          <a:schemeClr val="tx1"/>
                        </a:solidFill>
                        <a:effectLst/>
                        <a:latin typeface="+mn-lt"/>
                        <a:ea typeface="+mn-ea"/>
                        <a:cs typeface="+mn-cs"/>
                      </a:endParaRPr>
                    </a:p>
                  </a:txBody>
                  <a:tcPr marL="68580" marR="68580" marT="0" marB="0"/>
                </a:tc>
                <a:extLst>
                  <a:ext uri="{0D108BD9-81ED-4DB2-BD59-A6C34878D82A}">
                    <a16:rowId xmlns:a16="http://schemas.microsoft.com/office/drawing/2014/main" val="1050843945"/>
                  </a:ext>
                </a:extLst>
              </a:tr>
              <a:tr h="279918">
                <a:tc>
                  <a:txBody>
                    <a:bodyPr/>
                    <a:lstStyle/>
                    <a:p>
                      <a:pPr marL="0" algn="ctr" defTabSz="914400" rtl="0" eaLnBrk="1" latinLnBrk="0" hangingPunct="1">
                        <a:lnSpc>
                          <a:spcPct val="115000"/>
                        </a:lnSpc>
                        <a:spcAft>
                          <a:spcPts val="1000"/>
                        </a:spcAft>
                      </a:pPr>
                      <a:r>
                        <a:rPr lang="en-US" sz="1400" b="1" kern="1200">
                          <a:solidFill>
                            <a:schemeClr val="lt1"/>
                          </a:solidFill>
                          <a:effectLst/>
                          <a:latin typeface="+mn-lt"/>
                          <a:ea typeface="+mn-ea"/>
                          <a:cs typeface="+mn-cs"/>
                        </a:rPr>
                        <a:t>鸿涵成长一期</a:t>
                      </a:r>
                      <a:endParaRPr lang="zh-CN" altLang="en-US" sz="1400" b="1" kern="1200">
                        <a:solidFill>
                          <a:schemeClr val="lt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400" b="1" kern="1200">
                          <a:solidFill>
                            <a:schemeClr val="tx1"/>
                          </a:solidFill>
                          <a:effectLst/>
                          <a:latin typeface="+mn-lt"/>
                          <a:ea typeface="+mn-ea"/>
                          <a:cs typeface="+mn-cs"/>
                        </a:rPr>
                        <a:t>0.4115</a:t>
                      </a:r>
                      <a:endParaRPr lang="zh-CN" altLang="en-US" sz="14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400" b="1" kern="1200">
                          <a:solidFill>
                            <a:schemeClr val="tx1"/>
                          </a:solidFill>
                          <a:effectLst/>
                          <a:latin typeface="+mn-lt"/>
                          <a:ea typeface="+mn-ea"/>
                          <a:cs typeface="+mn-cs"/>
                        </a:rPr>
                        <a:t>0.3839</a:t>
                      </a:r>
                      <a:endParaRPr lang="zh-CN" altLang="en-US" sz="14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400" b="1" kern="1200">
                          <a:solidFill>
                            <a:schemeClr val="tx1"/>
                          </a:solidFill>
                          <a:effectLst/>
                          <a:latin typeface="+mn-lt"/>
                          <a:ea typeface="+mn-ea"/>
                          <a:cs typeface="+mn-cs"/>
                        </a:rPr>
                        <a:t>0.43911</a:t>
                      </a:r>
                      <a:endParaRPr lang="zh-CN" altLang="en-US" sz="14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400" b="1" kern="1200">
                          <a:solidFill>
                            <a:schemeClr val="tx1"/>
                          </a:solidFill>
                          <a:effectLst/>
                          <a:latin typeface="+mn-lt"/>
                          <a:ea typeface="+mn-ea"/>
                          <a:cs typeface="+mn-cs"/>
                        </a:rPr>
                        <a:t>0.4115</a:t>
                      </a:r>
                      <a:endParaRPr lang="zh-CN" altLang="en-US" sz="14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400" b="1" kern="1200">
                          <a:solidFill>
                            <a:schemeClr val="tx1"/>
                          </a:solidFill>
                          <a:effectLst/>
                          <a:latin typeface="+mn-lt"/>
                          <a:ea typeface="+mn-ea"/>
                          <a:cs typeface="+mn-cs"/>
                        </a:rPr>
                        <a:t>6.5</a:t>
                      </a:r>
                      <a:endParaRPr lang="zh-CN" altLang="en-US" sz="14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400" b="1" kern="1200">
                          <a:solidFill>
                            <a:schemeClr val="tx1"/>
                          </a:solidFill>
                          <a:effectLst/>
                          <a:latin typeface="+mn-lt"/>
                          <a:ea typeface="+mn-ea"/>
                          <a:cs typeface="+mn-cs"/>
                        </a:rPr>
                        <a:t>0~5亿</a:t>
                      </a:r>
                      <a:endParaRPr lang="zh-CN" altLang="en-US" sz="14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400" b="1" kern="1200" dirty="0">
                          <a:solidFill>
                            <a:schemeClr val="tx1"/>
                          </a:solidFill>
                          <a:effectLst/>
                          <a:latin typeface="+mn-lt"/>
                          <a:ea typeface="+mn-ea"/>
                          <a:cs typeface="+mn-cs"/>
                        </a:rPr>
                        <a:t>40/62</a:t>
                      </a:r>
                      <a:endParaRPr lang="zh-CN" altLang="en-US" sz="1400" b="1" kern="1200" dirty="0">
                        <a:solidFill>
                          <a:schemeClr val="tx1"/>
                        </a:solidFill>
                        <a:effectLst/>
                        <a:latin typeface="+mn-lt"/>
                        <a:ea typeface="+mn-ea"/>
                        <a:cs typeface="+mn-cs"/>
                      </a:endParaRPr>
                    </a:p>
                  </a:txBody>
                  <a:tcPr marL="68580" marR="68580" marT="0" marB="0"/>
                </a:tc>
                <a:extLst>
                  <a:ext uri="{0D108BD9-81ED-4DB2-BD59-A6C34878D82A}">
                    <a16:rowId xmlns:a16="http://schemas.microsoft.com/office/drawing/2014/main" val="2290180906"/>
                  </a:ext>
                </a:extLst>
              </a:tr>
            </a:tbl>
          </a:graphicData>
        </a:graphic>
      </p:graphicFrame>
    </p:spTree>
    <p:extLst>
      <p:ext uri="{BB962C8B-B14F-4D97-AF65-F5344CB8AC3E}">
        <p14:creationId xmlns:p14="http://schemas.microsoft.com/office/powerpoint/2010/main" val="17697819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标题 1">
            <a:extLst>
              <a:ext uri="{FF2B5EF4-FFF2-40B4-BE49-F238E27FC236}">
                <a16:creationId xmlns:a16="http://schemas.microsoft.com/office/drawing/2014/main" id="{9D57B31B-7BC2-4B72-8EC3-70076F707B15}"/>
              </a:ext>
            </a:extLst>
          </p:cNvPr>
          <p:cNvSpPr txBox="1">
            <a:spLocks/>
          </p:cNvSpPr>
          <p:nvPr/>
        </p:nvSpPr>
        <p:spPr>
          <a:xfrm>
            <a:off x="316457" y="284835"/>
            <a:ext cx="9720155" cy="432000"/>
          </a:xfrm>
          <a:prstGeom prst="rect">
            <a:avLst/>
          </a:prstGeom>
          <a:noFill/>
        </p:spPr>
        <p:txBody>
          <a:bodyPr wrap="none" lIns="0" tIns="0" rIns="0" bIns="0" rtlCol="0" anchor="ctr" anchorCtr="0">
            <a:noAutofit/>
          </a:bodyPr>
          <a:lstStyle>
            <a:lvl1pPr algn="l" defTabSz="914400" rtl="0" eaLnBrk="1" latinLnBrk="0" hangingPunct="1">
              <a:lnSpc>
                <a:spcPct val="90000"/>
              </a:lnSpc>
              <a:spcBef>
                <a:spcPct val="0"/>
              </a:spcBef>
              <a:buNone/>
              <a:defRPr lang="zh-CN" altLang="en-US" sz="2800" kern="1200" dirty="0">
                <a:solidFill>
                  <a:schemeClr val="bg1">
                    <a:lumMod val="9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defRPr>
            </a:lvl1pPr>
          </a:lstStyle>
          <a:p>
            <a:pPr>
              <a:lnSpc>
                <a:spcPct val="100000"/>
              </a:lnSpc>
              <a:defRPr/>
            </a:pPr>
            <a:r>
              <a:rPr lang="zh-CN" altLang="en-US" sz="3200" spc="300" dirty="0">
                <a:solidFill>
                  <a:schemeClr val="bg1"/>
                </a:solidFill>
                <a:latin typeface="Arial" panose="020B0604020202020204" pitchFamily="34" charset="0"/>
                <a:cs typeface="+mj-cs"/>
              </a:rPr>
              <a:t>二、跟踪池产品的综合打分评价</a:t>
            </a:r>
          </a:p>
        </p:txBody>
      </p:sp>
      <p:graphicFrame>
        <p:nvGraphicFramePr>
          <p:cNvPr id="3" name="表格 2">
            <a:extLst>
              <a:ext uri="{FF2B5EF4-FFF2-40B4-BE49-F238E27FC236}">
                <a16:creationId xmlns:a16="http://schemas.microsoft.com/office/drawing/2014/main" id="{2F65B4F3-680A-4218-BC06-DA92D27CC57F}"/>
              </a:ext>
            </a:extLst>
          </p:cNvPr>
          <p:cNvGraphicFramePr>
            <a:graphicFrameLocks noGrp="1"/>
          </p:cNvGraphicFramePr>
          <p:nvPr>
            <p:extLst>
              <p:ext uri="{D42A27DB-BD31-4B8C-83A1-F6EECF244321}">
                <p14:modId xmlns:p14="http://schemas.microsoft.com/office/powerpoint/2010/main" val="508186324"/>
              </p:ext>
            </p:extLst>
          </p:nvPr>
        </p:nvGraphicFramePr>
        <p:xfrm>
          <a:off x="3" y="993439"/>
          <a:ext cx="12191997" cy="5453266"/>
        </p:xfrm>
        <a:graphic>
          <a:graphicData uri="http://schemas.openxmlformats.org/drawingml/2006/table">
            <a:tbl>
              <a:tblPr firstRow="1" firstCol="1" bandRow="1">
                <a:tableStyleId>{5C22544A-7EE6-4342-B048-85BDC9FD1C3A}</a:tableStyleId>
              </a:tblPr>
              <a:tblGrid>
                <a:gridCol w="1838131">
                  <a:extLst>
                    <a:ext uri="{9D8B030D-6E8A-4147-A177-3AD203B41FA5}">
                      <a16:colId xmlns:a16="http://schemas.microsoft.com/office/drawing/2014/main" val="650264765"/>
                    </a:ext>
                  </a:extLst>
                </a:gridCol>
                <a:gridCol w="1782147">
                  <a:extLst>
                    <a:ext uri="{9D8B030D-6E8A-4147-A177-3AD203B41FA5}">
                      <a16:colId xmlns:a16="http://schemas.microsoft.com/office/drawing/2014/main" val="2270339541"/>
                    </a:ext>
                  </a:extLst>
                </a:gridCol>
                <a:gridCol w="1446244">
                  <a:extLst>
                    <a:ext uri="{9D8B030D-6E8A-4147-A177-3AD203B41FA5}">
                      <a16:colId xmlns:a16="http://schemas.microsoft.com/office/drawing/2014/main" val="3977321206"/>
                    </a:ext>
                  </a:extLst>
                </a:gridCol>
                <a:gridCol w="1474237">
                  <a:extLst>
                    <a:ext uri="{9D8B030D-6E8A-4147-A177-3AD203B41FA5}">
                      <a16:colId xmlns:a16="http://schemas.microsoft.com/office/drawing/2014/main" val="1776215885"/>
                    </a:ext>
                  </a:extLst>
                </a:gridCol>
                <a:gridCol w="2295331">
                  <a:extLst>
                    <a:ext uri="{9D8B030D-6E8A-4147-A177-3AD203B41FA5}">
                      <a16:colId xmlns:a16="http://schemas.microsoft.com/office/drawing/2014/main" val="744516094"/>
                    </a:ext>
                  </a:extLst>
                </a:gridCol>
                <a:gridCol w="1147665">
                  <a:extLst>
                    <a:ext uri="{9D8B030D-6E8A-4147-A177-3AD203B41FA5}">
                      <a16:colId xmlns:a16="http://schemas.microsoft.com/office/drawing/2014/main" val="1440053249"/>
                    </a:ext>
                  </a:extLst>
                </a:gridCol>
                <a:gridCol w="1492898">
                  <a:extLst>
                    <a:ext uri="{9D8B030D-6E8A-4147-A177-3AD203B41FA5}">
                      <a16:colId xmlns:a16="http://schemas.microsoft.com/office/drawing/2014/main" val="1487747728"/>
                    </a:ext>
                  </a:extLst>
                </a:gridCol>
                <a:gridCol w="715344">
                  <a:extLst>
                    <a:ext uri="{9D8B030D-6E8A-4147-A177-3AD203B41FA5}">
                      <a16:colId xmlns:a16="http://schemas.microsoft.com/office/drawing/2014/main" val="1518448495"/>
                    </a:ext>
                  </a:extLst>
                </a:gridCol>
              </a:tblGrid>
              <a:tr h="682901">
                <a:tc>
                  <a:txBody>
                    <a:bodyPr/>
                    <a:lstStyle/>
                    <a:p>
                      <a:pPr algn="ctr">
                        <a:lnSpc>
                          <a:spcPct val="115000"/>
                        </a:lnSpc>
                        <a:spcAft>
                          <a:spcPts val="1000"/>
                        </a:spcAft>
                      </a:pPr>
                      <a:r>
                        <a:rPr lang="en-US" sz="1400" b="1" dirty="0" err="1">
                          <a:effectLst/>
                        </a:rPr>
                        <a:t>产品简称</a:t>
                      </a:r>
                      <a:endParaRPr lang="zh-CN" sz="1400" b="1" dirty="0">
                        <a:effectLst/>
                        <a:latin typeface="Cambria" panose="02040503050406030204" pitchFamily="18" charset="0"/>
                        <a:ea typeface="MS Mincho" panose="02020609040205080304" pitchFamily="49" charset="-128"/>
                        <a:cs typeface="Times New Roman" panose="02020603050405020304" pitchFamily="18" charset="0"/>
                      </a:endParaRPr>
                    </a:p>
                  </a:txBody>
                  <a:tcPr marL="45720" marR="45720"/>
                </a:tc>
                <a:tc>
                  <a:txBody>
                    <a:bodyPr/>
                    <a:lstStyle/>
                    <a:p>
                      <a:pPr algn="ctr">
                        <a:lnSpc>
                          <a:spcPct val="115000"/>
                        </a:lnSpc>
                        <a:spcAft>
                          <a:spcPts val="1000"/>
                        </a:spcAft>
                      </a:pPr>
                      <a:r>
                        <a:rPr lang="en-US" sz="1400" b="1" dirty="0" err="1">
                          <a:effectLst/>
                        </a:rPr>
                        <a:t>朝阳永续优选打分</a:t>
                      </a:r>
                      <a:r>
                        <a:rPr lang="en-US" sz="1400" b="1" dirty="0">
                          <a:effectLst/>
                        </a:rPr>
                        <a:t>(</a:t>
                      </a:r>
                      <a:r>
                        <a:rPr lang="en-US" sz="1400" b="1" dirty="0" err="1">
                          <a:effectLst/>
                        </a:rPr>
                        <a:t>空缺值填充</a:t>
                      </a:r>
                      <a:r>
                        <a:rPr lang="en-US" sz="1400" b="1" dirty="0">
                          <a:effectLst/>
                        </a:rPr>
                        <a:t>)（</a:t>
                      </a:r>
                      <a:r>
                        <a:rPr lang="en-US" sz="1400" b="1" dirty="0" err="1">
                          <a:effectLst/>
                        </a:rPr>
                        <a:t>三年+今年以来_normal</a:t>
                      </a:r>
                      <a:r>
                        <a:rPr lang="en-US" sz="1400" b="1" dirty="0">
                          <a:effectLst/>
                        </a:rPr>
                        <a:t>）</a:t>
                      </a:r>
                      <a:endParaRPr lang="zh-CN" sz="1400" b="1" dirty="0">
                        <a:effectLst/>
                        <a:latin typeface="Cambria" panose="02040503050406030204" pitchFamily="18" charset="0"/>
                        <a:ea typeface="MS Mincho" panose="02020609040205080304" pitchFamily="49" charset="-128"/>
                        <a:cs typeface="Times New Roman" panose="02020603050405020304" pitchFamily="18" charset="0"/>
                      </a:endParaRPr>
                    </a:p>
                  </a:txBody>
                  <a:tcPr marL="45720" marR="45720"/>
                </a:tc>
                <a:tc>
                  <a:txBody>
                    <a:bodyPr/>
                    <a:lstStyle/>
                    <a:p>
                      <a:pPr algn="ctr">
                        <a:lnSpc>
                          <a:spcPct val="115000"/>
                        </a:lnSpc>
                        <a:spcAft>
                          <a:spcPts val="1000"/>
                        </a:spcAft>
                      </a:pPr>
                      <a:r>
                        <a:rPr lang="en-US" sz="1400" b="1" dirty="0" err="1">
                          <a:effectLst/>
                        </a:rPr>
                        <a:t>收益率打分</a:t>
                      </a:r>
                      <a:r>
                        <a:rPr lang="en-US" sz="1400" b="1" dirty="0">
                          <a:effectLst/>
                        </a:rPr>
                        <a:t>(</a:t>
                      </a:r>
                      <a:r>
                        <a:rPr lang="en-US" sz="1400" b="1" dirty="0" err="1">
                          <a:effectLst/>
                        </a:rPr>
                        <a:t>空缺值填充</a:t>
                      </a:r>
                      <a:r>
                        <a:rPr lang="en-US" sz="1400" b="1" dirty="0">
                          <a:effectLst/>
                        </a:rPr>
                        <a:t>)（</a:t>
                      </a:r>
                      <a:r>
                        <a:rPr lang="en-US" sz="1400" b="1" dirty="0" err="1">
                          <a:effectLst/>
                        </a:rPr>
                        <a:t>三年+今年以来_normal</a:t>
                      </a:r>
                      <a:r>
                        <a:rPr lang="en-US" sz="1400" b="1" dirty="0">
                          <a:effectLst/>
                        </a:rPr>
                        <a:t>）</a:t>
                      </a:r>
                      <a:endParaRPr lang="zh-CN" sz="1400" b="1" dirty="0">
                        <a:effectLst/>
                        <a:latin typeface="Cambria" panose="02040503050406030204" pitchFamily="18" charset="0"/>
                        <a:ea typeface="MS Mincho" panose="02020609040205080304" pitchFamily="49" charset="-128"/>
                        <a:cs typeface="Times New Roman" panose="02020603050405020304" pitchFamily="18" charset="0"/>
                      </a:endParaRPr>
                    </a:p>
                  </a:txBody>
                  <a:tcPr marL="45720" marR="45720"/>
                </a:tc>
                <a:tc>
                  <a:txBody>
                    <a:bodyPr/>
                    <a:lstStyle/>
                    <a:p>
                      <a:pPr algn="ctr">
                        <a:lnSpc>
                          <a:spcPct val="115000"/>
                        </a:lnSpc>
                        <a:spcAft>
                          <a:spcPts val="1000"/>
                        </a:spcAft>
                      </a:pPr>
                      <a:r>
                        <a:rPr lang="en-US" sz="1400" b="1" dirty="0" err="1">
                          <a:effectLst/>
                        </a:rPr>
                        <a:t>Sharpe比率打分</a:t>
                      </a:r>
                      <a:r>
                        <a:rPr lang="en-US" sz="1400" b="1" dirty="0">
                          <a:effectLst/>
                        </a:rPr>
                        <a:t>(</a:t>
                      </a:r>
                      <a:r>
                        <a:rPr lang="en-US" sz="1400" b="1" dirty="0" err="1">
                          <a:effectLst/>
                        </a:rPr>
                        <a:t>空缺值填充</a:t>
                      </a:r>
                      <a:r>
                        <a:rPr lang="en-US" sz="1400" b="1" dirty="0">
                          <a:effectLst/>
                        </a:rPr>
                        <a:t>)（</a:t>
                      </a:r>
                      <a:r>
                        <a:rPr lang="en-US" sz="1400" b="1" dirty="0" err="1">
                          <a:effectLst/>
                        </a:rPr>
                        <a:t>三年+今年以来_normal</a:t>
                      </a:r>
                      <a:r>
                        <a:rPr lang="en-US" sz="1400" b="1" dirty="0">
                          <a:effectLst/>
                        </a:rPr>
                        <a:t>）</a:t>
                      </a:r>
                      <a:endParaRPr lang="zh-CN" sz="1400" b="1" dirty="0">
                        <a:effectLst/>
                        <a:latin typeface="Cambria" panose="02040503050406030204" pitchFamily="18" charset="0"/>
                        <a:ea typeface="MS Mincho" panose="02020609040205080304" pitchFamily="49" charset="-128"/>
                        <a:cs typeface="Times New Roman" panose="02020603050405020304" pitchFamily="18" charset="0"/>
                      </a:endParaRPr>
                    </a:p>
                  </a:txBody>
                  <a:tcPr marL="45720" marR="45720"/>
                </a:tc>
                <a:tc>
                  <a:txBody>
                    <a:bodyPr/>
                    <a:lstStyle/>
                    <a:p>
                      <a:pPr algn="ctr">
                        <a:lnSpc>
                          <a:spcPct val="115000"/>
                        </a:lnSpc>
                        <a:spcAft>
                          <a:spcPts val="1000"/>
                        </a:spcAft>
                      </a:pPr>
                      <a:r>
                        <a:rPr lang="en-US" sz="1400" b="1" dirty="0" err="1">
                          <a:effectLst/>
                        </a:rPr>
                        <a:t>朝阳永续优选打分（三年+今年以来_normal</a:t>
                      </a:r>
                      <a:r>
                        <a:rPr lang="en-US" sz="1400" b="1" dirty="0">
                          <a:effectLst/>
                        </a:rPr>
                        <a:t>）</a:t>
                      </a:r>
                      <a:endParaRPr lang="zh-CN" sz="1400" b="1" dirty="0">
                        <a:effectLst/>
                        <a:latin typeface="Cambria" panose="02040503050406030204" pitchFamily="18" charset="0"/>
                        <a:ea typeface="MS Mincho" panose="02020609040205080304" pitchFamily="49" charset="-128"/>
                        <a:cs typeface="Times New Roman" panose="02020603050405020304" pitchFamily="18" charset="0"/>
                      </a:endParaRPr>
                    </a:p>
                  </a:txBody>
                  <a:tcPr marL="45720" marR="45720"/>
                </a:tc>
                <a:tc>
                  <a:txBody>
                    <a:bodyPr/>
                    <a:lstStyle/>
                    <a:p>
                      <a:pPr algn="ctr">
                        <a:lnSpc>
                          <a:spcPct val="115000"/>
                        </a:lnSpc>
                        <a:spcAft>
                          <a:spcPts val="1000"/>
                        </a:spcAft>
                      </a:pPr>
                      <a:r>
                        <a:rPr lang="en-US" sz="1400" b="1" dirty="0" err="1">
                          <a:effectLst/>
                        </a:rPr>
                        <a:t>存续时间</a:t>
                      </a:r>
                      <a:r>
                        <a:rPr lang="en-US" sz="1400" b="1" dirty="0">
                          <a:effectLst/>
                        </a:rPr>
                        <a:t>=</a:t>
                      </a:r>
                      <a:r>
                        <a:rPr lang="en-US" sz="1400" b="1" dirty="0" err="1">
                          <a:effectLst/>
                        </a:rPr>
                        <a:t>净值成立日期月份差</a:t>
                      </a:r>
                      <a:r>
                        <a:rPr lang="en-US" sz="1400" b="1" dirty="0">
                          <a:effectLst/>
                        </a:rPr>
                        <a:t>/12</a:t>
                      </a:r>
                      <a:endParaRPr lang="zh-CN" sz="1400" b="1" dirty="0">
                        <a:effectLst/>
                        <a:latin typeface="Cambria" panose="02040503050406030204" pitchFamily="18" charset="0"/>
                        <a:ea typeface="MS Mincho" panose="02020609040205080304" pitchFamily="49" charset="-128"/>
                        <a:cs typeface="Times New Roman" panose="02020603050405020304" pitchFamily="18" charset="0"/>
                      </a:endParaRPr>
                    </a:p>
                  </a:txBody>
                  <a:tcPr marL="45720" marR="45720"/>
                </a:tc>
                <a:tc>
                  <a:txBody>
                    <a:bodyPr/>
                    <a:lstStyle/>
                    <a:p>
                      <a:pPr algn="ctr">
                        <a:lnSpc>
                          <a:spcPct val="115000"/>
                        </a:lnSpc>
                        <a:spcAft>
                          <a:spcPts val="1000"/>
                        </a:spcAft>
                      </a:pPr>
                      <a:r>
                        <a:rPr lang="en-US" sz="1400" b="1" dirty="0" err="1">
                          <a:effectLst/>
                        </a:rPr>
                        <a:t>管理规模</a:t>
                      </a:r>
                      <a:endParaRPr lang="zh-CN" sz="1400" b="1" dirty="0">
                        <a:effectLst/>
                        <a:latin typeface="Cambria" panose="02040503050406030204" pitchFamily="18" charset="0"/>
                        <a:ea typeface="MS Mincho" panose="02020609040205080304" pitchFamily="49" charset="-128"/>
                        <a:cs typeface="Times New Roman" panose="02020603050405020304" pitchFamily="18" charset="0"/>
                      </a:endParaRPr>
                    </a:p>
                  </a:txBody>
                  <a:tcPr marL="45720" marR="45720"/>
                </a:tc>
                <a:tc>
                  <a:txBody>
                    <a:bodyPr/>
                    <a:lstStyle/>
                    <a:p>
                      <a:pPr algn="ctr">
                        <a:lnSpc>
                          <a:spcPct val="115000"/>
                        </a:lnSpc>
                        <a:spcAft>
                          <a:spcPts val="1000"/>
                        </a:spcAft>
                      </a:pPr>
                      <a:r>
                        <a:rPr lang="en-US" sz="1400" b="1" dirty="0" err="1">
                          <a:effectLst/>
                        </a:rPr>
                        <a:t>序号</a:t>
                      </a:r>
                      <a:endParaRPr lang="zh-CN" sz="1400" b="1" dirty="0">
                        <a:effectLst/>
                        <a:latin typeface="Cambria" panose="02040503050406030204" pitchFamily="18" charset="0"/>
                        <a:ea typeface="MS Mincho" panose="02020609040205080304" pitchFamily="49" charset="-128"/>
                        <a:cs typeface="Times New Roman" panose="02020603050405020304" pitchFamily="18" charset="0"/>
                      </a:endParaRPr>
                    </a:p>
                  </a:txBody>
                  <a:tcPr marL="45720" marR="45720"/>
                </a:tc>
                <a:extLst>
                  <a:ext uri="{0D108BD9-81ED-4DB2-BD59-A6C34878D82A}">
                    <a16:rowId xmlns:a16="http://schemas.microsoft.com/office/drawing/2014/main" val="940985055"/>
                  </a:ext>
                </a:extLst>
              </a:tr>
              <a:tr h="279918">
                <a:tc>
                  <a:txBody>
                    <a:bodyPr/>
                    <a:lstStyle/>
                    <a:p>
                      <a:pPr marL="0" algn="ctr" defTabSz="914400" rtl="0" eaLnBrk="1" latinLnBrk="0" hangingPunct="1">
                        <a:lnSpc>
                          <a:spcPct val="115000"/>
                        </a:lnSpc>
                        <a:spcAft>
                          <a:spcPts val="1000"/>
                        </a:spcAft>
                      </a:pPr>
                      <a:r>
                        <a:rPr lang="en-US" sz="1400" b="1" kern="1200" dirty="0" err="1">
                          <a:solidFill>
                            <a:schemeClr val="lt1"/>
                          </a:solidFill>
                          <a:effectLst/>
                          <a:latin typeface="+mn-lt"/>
                          <a:ea typeface="+mn-ea"/>
                          <a:cs typeface="+mn-cs"/>
                        </a:rPr>
                        <a:t>钦沐创新成长</a:t>
                      </a:r>
                      <a:endParaRPr lang="zh-CN" altLang="en-US" sz="1400" b="1" kern="1200" dirty="0">
                        <a:solidFill>
                          <a:schemeClr val="lt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400" b="1" kern="1200" dirty="0">
                          <a:solidFill>
                            <a:schemeClr val="tx1"/>
                          </a:solidFill>
                          <a:effectLst/>
                          <a:latin typeface="+mn-lt"/>
                          <a:ea typeface="+mn-ea"/>
                          <a:cs typeface="+mn-cs"/>
                        </a:rPr>
                        <a:t>0.41404</a:t>
                      </a:r>
                      <a:endParaRPr lang="zh-CN" altLang="en-US" sz="1400" b="1" kern="1200" dirty="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400" b="1" kern="1200" dirty="0">
                          <a:solidFill>
                            <a:schemeClr val="tx1"/>
                          </a:solidFill>
                          <a:effectLst/>
                          <a:latin typeface="+mn-lt"/>
                          <a:ea typeface="+mn-ea"/>
                          <a:cs typeface="+mn-cs"/>
                        </a:rPr>
                        <a:t>0.42999</a:t>
                      </a:r>
                      <a:endParaRPr lang="zh-CN" altLang="en-US" sz="1400" b="1" kern="1200" dirty="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400" b="1" kern="1200">
                          <a:solidFill>
                            <a:schemeClr val="tx1"/>
                          </a:solidFill>
                          <a:effectLst/>
                          <a:latin typeface="+mn-lt"/>
                          <a:ea typeface="+mn-ea"/>
                          <a:cs typeface="+mn-cs"/>
                        </a:rPr>
                        <a:t>0.39808</a:t>
                      </a:r>
                      <a:endParaRPr lang="zh-CN" altLang="en-US" sz="14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400" b="1" kern="1200" dirty="0">
                          <a:solidFill>
                            <a:schemeClr val="tx1"/>
                          </a:solidFill>
                          <a:effectLst/>
                          <a:latin typeface="+mn-lt"/>
                          <a:ea typeface="+mn-ea"/>
                          <a:cs typeface="+mn-cs"/>
                        </a:rPr>
                        <a:t>nan</a:t>
                      </a:r>
                      <a:endParaRPr lang="zh-CN" altLang="en-US" sz="1400" b="1" kern="1200" dirty="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400" b="1" kern="1200" dirty="0">
                          <a:solidFill>
                            <a:schemeClr val="tx1"/>
                          </a:solidFill>
                          <a:effectLst/>
                          <a:latin typeface="+mn-lt"/>
                          <a:ea typeface="+mn-ea"/>
                          <a:cs typeface="+mn-cs"/>
                        </a:rPr>
                        <a:t>1.5</a:t>
                      </a:r>
                      <a:endParaRPr lang="zh-CN" altLang="en-US" sz="1400" b="1" kern="1200" dirty="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400" b="1" kern="1200" dirty="0">
                          <a:solidFill>
                            <a:schemeClr val="tx1"/>
                          </a:solidFill>
                          <a:effectLst/>
                          <a:latin typeface="+mn-lt"/>
                          <a:ea typeface="+mn-ea"/>
                          <a:cs typeface="+mn-cs"/>
                        </a:rPr>
                        <a:t>20~50亿</a:t>
                      </a:r>
                      <a:endParaRPr lang="zh-CN" altLang="en-US" sz="1400" b="1" kern="1200" dirty="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400" b="1" kern="1200" dirty="0">
                          <a:solidFill>
                            <a:schemeClr val="tx1"/>
                          </a:solidFill>
                          <a:effectLst/>
                          <a:latin typeface="+mn-lt"/>
                          <a:ea typeface="+mn-ea"/>
                          <a:cs typeface="+mn-cs"/>
                        </a:rPr>
                        <a:t>41/62</a:t>
                      </a:r>
                      <a:endParaRPr lang="zh-CN" altLang="en-US" sz="1400" b="1" kern="1200" dirty="0">
                        <a:solidFill>
                          <a:schemeClr val="tx1"/>
                        </a:solidFill>
                        <a:effectLst/>
                        <a:latin typeface="+mn-lt"/>
                        <a:ea typeface="+mn-ea"/>
                        <a:cs typeface="+mn-cs"/>
                      </a:endParaRPr>
                    </a:p>
                  </a:txBody>
                  <a:tcPr marL="68580" marR="68580" marT="0" marB="0"/>
                </a:tc>
                <a:extLst>
                  <a:ext uri="{0D108BD9-81ED-4DB2-BD59-A6C34878D82A}">
                    <a16:rowId xmlns:a16="http://schemas.microsoft.com/office/drawing/2014/main" val="293569356"/>
                  </a:ext>
                </a:extLst>
              </a:tr>
              <a:tr h="279918">
                <a:tc>
                  <a:txBody>
                    <a:bodyPr/>
                    <a:lstStyle/>
                    <a:p>
                      <a:pPr marL="0" algn="ctr" defTabSz="914400" rtl="0" eaLnBrk="1" latinLnBrk="0" hangingPunct="1">
                        <a:lnSpc>
                          <a:spcPct val="115000"/>
                        </a:lnSpc>
                        <a:spcAft>
                          <a:spcPts val="1000"/>
                        </a:spcAft>
                      </a:pPr>
                      <a:r>
                        <a:rPr lang="en-US" sz="1400" b="1" kern="1200">
                          <a:solidFill>
                            <a:schemeClr val="lt1"/>
                          </a:solidFill>
                          <a:effectLst/>
                          <a:latin typeface="+mn-lt"/>
                          <a:ea typeface="+mn-ea"/>
                          <a:cs typeface="+mn-cs"/>
                        </a:rPr>
                        <a:t>中信信托-锐进43期高毅庆瑞投资</a:t>
                      </a:r>
                      <a:endParaRPr lang="zh-CN" altLang="en-US" sz="1400" b="1" kern="1200">
                        <a:solidFill>
                          <a:schemeClr val="lt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400" b="1" kern="1200" dirty="0">
                          <a:solidFill>
                            <a:schemeClr val="tx1"/>
                          </a:solidFill>
                          <a:effectLst/>
                          <a:latin typeface="+mn-lt"/>
                          <a:ea typeface="+mn-ea"/>
                          <a:cs typeface="+mn-cs"/>
                        </a:rPr>
                        <a:t>0.41827</a:t>
                      </a:r>
                      <a:endParaRPr lang="zh-CN" altLang="en-US" sz="1400" b="1" kern="1200" dirty="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400" b="1" kern="1200">
                          <a:solidFill>
                            <a:schemeClr val="tx1"/>
                          </a:solidFill>
                          <a:effectLst/>
                          <a:latin typeface="+mn-lt"/>
                          <a:ea typeface="+mn-ea"/>
                          <a:cs typeface="+mn-cs"/>
                        </a:rPr>
                        <a:t>0.45484</a:t>
                      </a:r>
                      <a:endParaRPr lang="zh-CN" altLang="en-US" sz="14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400" b="1" kern="1200">
                          <a:solidFill>
                            <a:schemeClr val="tx1"/>
                          </a:solidFill>
                          <a:effectLst/>
                          <a:latin typeface="+mn-lt"/>
                          <a:ea typeface="+mn-ea"/>
                          <a:cs typeface="+mn-cs"/>
                        </a:rPr>
                        <a:t>0.38171</a:t>
                      </a:r>
                      <a:endParaRPr lang="zh-CN" altLang="en-US" sz="14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400" b="1" kern="1200">
                          <a:solidFill>
                            <a:schemeClr val="tx1"/>
                          </a:solidFill>
                          <a:effectLst/>
                          <a:latin typeface="+mn-lt"/>
                          <a:ea typeface="+mn-ea"/>
                          <a:cs typeface="+mn-cs"/>
                        </a:rPr>
                        <a:t>0.41827</a:t>
                      </a:r>
                      <a:endParaRPr lang="zh-CN" altLang="en-US" sz="14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400" b="1" kern="1200">
                          <a:solidFill>
                            <a:schemeClr val="tx1"/>
                          </a:solidFill>
                          <a:effectLst/>
                          <a:latin typeface="+mn-lt"/>
                          <a:ea typeface="+mn-ea"/>
                          <a:cs typeface="+mn-cs"/>
                        </a:rPr>
                        <a:t>6.83333</a:t>
                      </a:r>
                      <a:endParaRPr lang="zh-CN" altLang="en-US" sz="14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400" b="1" kern="1200">
                          <a:solidFill>
                            <a:schemeClr val="tx1"/>
                          </a:solidFill>
                          <a:effectLst/>
                          <a:latin typeface="+mn-lt"/>
                          <a:ea typeface="+mn-ea"/>
                          <a:cs typeface="+mn-cs"/>
                        </a:rPr>
                        <a:t>&gt;=100亿</a:t>
                      </a:r>
                      <a:endParaRPr lang="zh-CN" altLang="en-US" sz="14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400" b="1" kern="1200">
                          <a:solidFill>
                            <a:schemeClr val="tx1"/>
                          </a:solidFill>
                          <a:effectLst/>
                          <a:latin typeface="+mn-lt"/>
                          <a:ea typeface="+mn-ea"/>
                          <a:cs typeface="+mn-cs"/>
                        </a:rPr>
                        <a:t>42/62</a:t>
                      </a:r>
                      <a:endParaRPr lang="zh-CN" altLang="en-US" sz="1400" b="1" kern="1200">
                        <a:solidFill>
                          <a:schemeClr val="tx1"/>
                        </a:solidFill>
                        <a:effectLst/>
                        <a:latin typeface="+mn-lt"/>
                        <a:ea typeface="+mn-ea"/>
                        <a:cs typeface="+mn-cs"/>
                      </a:endParaRPr>
                    </a:p>
                  </a:txBody>
                  <a:tcPr marL="68580" marR="68580" marT="0" marB="0"/>
                </a:tc>
                <a:extLst>
                  <a:ext uri="{0D108BD9-81ED-4DB2-BD59-A6C34878D82A}">
                    <a16:rowId xmlns:a16="http://schemas.microsoft.com/office/drawing/2014/main" val="3461828419"/>
                  </a:ext>
                </a:extLst>
              </a:tr>
              <a:tr h="279918">
                <a:tc>
                  <a:txBody>
                    <a:bodyPr/>
                    <a:lstStyle/>
                    <a:p>
                      <a:pPr marL="0" algn="ctr" defTabSz="914400" rtl="0" eaLnBrk="1" latinLnBrk="0" hangingPunct="1">
                        <a:lnSpc>
                          <a:spcPct val="115000"/>
                        </a:lnSpc>
                        <a:spcAft>
                          <a:spcPts val="1000"/>
                        </a:spcAft>
                      </a:pPr>
                      <a:r>
                        <a:rPr lang="en-US" sz="1400" b="1" kern="1200">
                          <a:solidFill>
                            <a:schemeClr val="lt1"/>
                          </a:solidFill>
                          <a:effectLst/>
                          <a:latin typeface="+mn-lt"/>
                          <a:ea typeface="+mn-ea"/>
                          <a:cs typeface="+mn-cs"/>
                        </a:rPr>
                        <a:t>景熙一号</a:t>
                      </a:r>
                      <a:endParaRPr lang="zh-CN" altLang="en-US" sz="1400" b="1" kern="1200">
                        <a:solidFill>
                          <a:schemeClr val="lt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400" b="1" kern="1200">
                          <a:solidFill>
                            <a:schemeClr val="tx1"/>
                          </a:solidFill>
                          <a:effectLst/>
                          <a:latin typeface="+mn-lt"/>
                          <a:ea typeface="+mn-ea"/>
                          <a:cs typeface="+mn-cs"/>
                        </a:rPr>
                        <a:t>0.42604</a:t>
                      </a:r>
                      <a:endParaRPr lang="zh-CN" altLang="en-US" sz="14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400" b="1" kern="1200">
                          <a:solidFill>
                            <a:schemeClr val="tx1"/>
                          </a:solidFill>
                          <a:effectLst/>
                          <a:latin typeface="+mn-lt"/>
                          <a:ea typeface="+mn-ea"/>
                          <a:cs typeface="+mn-cs"/>
                        </a:rPr>
                        <a:t>0.43683</a:t>
                      </a:r>
                      <a:endParaRPr lang="zh-CN" altLang="en-US" sz="14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400" b="1" kern="1200">
                          <a:solidFill>
                            <a:schemeClr val="tx1"/>
                          </a:solidFill>
                          <a:effectLst/>
                          <a:latin typeface="+mn-lt"/>
                          <a:ea typeface="+mn-ea"/>
                          <a:cs typeface="+mn-cs"/>
                        </a:rPr>
                        <a:t>0.41524</a:t>
                      </a:r>
                      <a:endParaRPr lang="zh-CN" altLang="en-US" sz="14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400" b="1" kern="1200">
                          <a:solidFill>
                            <a:schemeClr val="tx1"/>
                          </a:solidFill>
                          <a:effectLst/>
                          <a:latin typeface="+mn-lt"/>
                          <a:ea typeface="+mn-ea"/>
                          <a:cs typeface="+mn-cs"/>
                        </a:rPr>
                        <a:t>0.42604</a:t>
                      </a:r>
                      <a:endParaRPr lang="zh-CN" altLang="en-US" sz="14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400" b="1" kern="1200">
                          <a:solidFill>
                            <a:schemeClr val="tx1"/>
                          </a:solidFill>
                          <a:effectLst/>
                          <a:latin typeface="+mn-lt"/>
                          <a:ea typeface="+mn-ea"/>
                          <a:cs typeface="+mn-cs"/>
                        </a:rPr>
                        <a:t>7.25</a:t>
                      </a:r>
                      <a:endParaRPr lang="zh-CN" altLang="en-US" sz="14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400" b="1" kern="1200">
                          <a:solidFill>
                            <a:schemeClr val="tx1"/>
                          </a:solidFill>
                          <a:effectLst/>
                          <a:latin typeface="+mn-lt"/>
                          <a:ea typeface="+mn-ea"/>
                          <a:cs typeface="+mn-cs"/>
                        </a:rPr>
                        <a:t>5~10亿</a:t>
                      </a:r>
                      <a:endParaRPr lang="zh-CN" altLang="en-US" sz="14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400" b="1" kern="1200">
                          <a:solidFill>
                            <a:schemeClr val="tx1"/>
                          </a:solidFill>
                          <a:effectLst/>
                          <a:latin typeface="+mn-lt"/>
                          <a:ea typeface="+mn-ea"/>
                          <a:cs typeface="+mn-cs"/>
                        </a:rPr>
                        <a:t>43/62</a:t>
                      </a:r>
                      <a:endParaRPr lang="zh-CN" altLang="en-US" sz="1400" b="1" kern="1200">
                        <a:solidFill>
                          <a:schemeClr val="tx1"/>
                        </a:solidFill>
                        <a:effectLst/>
                        <a:latin typeface="+mn-lt"/>
                        <a:ea typeface="+mn-ea"/>
                        <a:cs typeface="+mn-cs"/>
                      </a:endParaRPr>
                    </a:p>
                  </a:txBody>
                  <a:tcPr marL="68580" marR="68580" marT="0" marB="0"/>
                </a:tc>
                <a:extLst>
                  <a:ext uri="{0D108BD9-81ED-4DB2-BD59-A6C34878D82A}">
                    <a16:rowId xmlns:a16="http://schemas.microsoft.com/office/drawing/2014/main" val="1634382560"/>
                  </a:ext>
                </a:extLst>
              </a:tr>
              <a:tr h="279918">
                <a:tc>
                  <a:txBody>
                    <a:bodyPr/>
                    <a:lstStyle/>
                    <a:p>
                      <a:pPr marL="0" algn="ctr" defTabSz="914400" rtl="0" eaLnBrk="1" latinLnBrk="0" hangingPunct="1">
                        <a:lnSpc>
                          <a:spcPct val="115000"/>
                        </a:lnSpc>
                        <a:spcAft>
                          <a:spcPts val="1000"/>
                        </a:spcAft>
                      </a:pPr>
                      <a:r>
                        <a:rPr lang="en-US" sz="1400" b="1" kern="1200">
                          <a:solidFill>
                            <a:schemeClr val="lt1"/>
                          </a:solidFill>
                          <a:effectLst/>
                          <a:latin typeface="+mn-lt"/>
                          <a:ea typeface="+mn-ea"/>
                          <a:cs typeface="+mn-cs"/>
                        </a:rPr>
                        <a:t>玖鹏积极成长1号</a:t>
                      </a:r>
                      <a:endParaRPr lang="zh-CN" altLang="en-US" sz="1400" b="1" kern="1200">
                        <a:solidFill>
                          <a:schemeClr val="lt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400" b="1" kern="1200">
                          <a:solidFill>
                            <a:schemeClr val="tx1"/>
                          </a:solidFill>
                          <a:effectLst/>
                          <a:latin typeface="+mn-lt"/>
                          <a:ea typeface="+mn-ea"/>
                          <a:cs typeface="+mn-cs"/>
                        </a:rPr>
                        <a:t>0.42687</a:t>
                      </a:r>
                      <a:endParaRPr lang="zh-CN" altLang="en-US" sz="14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400" b="1" kern="1200" dirty="0">
                          <a:solidFill>
                            <a:schemeClr val="tx1"/>
                          </a:solidFill>
                          <a:effectLst/>
                          <a:latin typeface="+mn-lt"/>
                          <a:ea typeface="+mn-ea"/>
                          <a:cs typeface="+mn-cs"/>
                        </a:rPr>
                        <a:t>0.44422</a:t>
                      </a:r>
                      <a:endParaRPr lang="zh-CN" altLang="en-US" sz="1400" b="1" kern="1200" dirty="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400" b="1" kern="1200">
                          <a:solidFill>
                            <a:schemeClr val="tx1"/>
                          </a:solidFill>
                          <a:effectLst/>
                          <a:latin typeface="+mn-lt"/>
                          <a:ea typeface="+mn-ea"/>
                          <a:cs typeface="+mn-cs"/>
                        </a:rPr>
                        <a:t>0.40951</a:t>
                      </a:r>
                      <a:endParaRPr lang="zh-CN" altLang="en-US" sz="14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400" b="1" kern="1200">
                          <a:solidFill>
                            <a:schemeClr val="tx1"/>
                          </a:solidFill>
                          <a:effectLst/>
                          <a:latin typeface="+mn-lt"/>
                          <a:ea typeface="+mn-ea"/>
                          <a:cs typeface="+mn-cs"/>
                        </a:rPr>
                        <a:t>0.42687</a:t>
                      </a:r>
                      <a:endParaRPr lang="zh-CN" altLang="en-US" sz="14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400" b="1" kern="1200">
                          <a:solidFill>
                            <a:schemeClr val="tx1"/>
                          </a:solidFill>
                          <a:effectLst/>
                          <a:latin typeface="+mn-lt"/>
                          <a:ea typeface="+mn-ea"/>
                          <a:cs typeface="+mn-cs"/>
                        </a:rPr>
                        <a:t>5.58333</a:t>
                      </a:r>
                      <a:endParaRPr lang="zh-CN" altLang="en-US" sz="14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400" b="1" kern="1200">
                          <a:solidFill>
                            <a:schemeClr val="tx1"/>
                          </a:solidFill>
                          <a:effectLst/>
                          <a:latin typeface="+mn-lt"/>
                          <a:ea typeface="+mn-ea"/>
                          <a:cs typeface="+mn-cs"/>
                        </a:rPr>
                        <a:t>20~50亿</a:t>
                      </a:r>
                      <a:endParaRPr lang="zh-CN" altLang="en-US" sz="14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400" b="1" kern="1200">
                          <a:solidFill>
                            <a:schemeClr val="tx1"/>
                          </a:solidFill>
                          <a:effectLst/>
                          <a:latin typeface="+mn-lt"/>
                          <a:ea typeface="+mn-ea"/>
                          <a:cs typeface="+mn-cs"/>
                        </a:rPr>
                        <a:t>44/62</a:t>
                      </a:r>
                      <a:endParaRPr lang="zh-CN" altLang="en-US" sz="1400" b="1" kern="1200">
                        <a:solidFill>
                          <a:schemeClr val="tx1"/>
                        </a:solidFill>
                        <a:effectLst/>
                        <a:latin typeface="+mn-lt"/>
                        <a:ea typeface="+mn-ea"/>
                        <a:cs typeface="+mn-cs"/>
                      </a:endParaRPr>
                    </a:p>
                  </a:txBody>
                  <a:tcPr marL="68580" marR="68580" marT="0" marB="0"/>
                </a:tc>
                <a:extLst>
                  <a:ext uri="{0D108BD9-81ED-4DB2-BD59-A6C34878D82A}">
                    <a16:rowId xmlns:a16="http://schemas.microsoft.com/office/drawing/2014/main" val="1057177222"/>
                  </a:ext>
                </a:extLst>
              </a:tr>
              <a:tr h="279918">
                <a:tc>
                  <a:txBody>
                    <a:bodyPr/>
                    <a:lstStyle/>
                    <a:p>
                      <a:pPr marL="0" algn="ctr" defTabSz="914400" rtl="0" eaLnBrk="1" latinLnBrk="0" hangingPunct="1">
                        <a:lnSpc>
                          <a:spcPct val="115000"/>
                        </a:lnSpc>
                        <a:spcAft>
                          <a:spcPts val="1000"/>
                        </a:spcAft>
                      </a:pPr>
                      <a:r>
                        <a:rPr lang="en-US" sz="1400" b="1" kern="1200">
                          <a:solidFill>
                            <a:schemeClr val="lt1"/>
                          </a:solidFill>
                          <a:effectLst/>
                          <a:latin typeface="+mn-lt"/>
                          <a:ea typeface="+mn-ea"/>
                          <a:cs typeface="+mn-cs"/>
                        </a:rPr>
                        <a:t>聚鸣匠传6号</a:t>
                      </a:r>
                      <a:endParaRPr lang="zh-CN" altLang="en-US" sz="1400" b="1" kern="1200">
                        <a:solidFill>
                          <a:schemeClr val="lt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400" b="1" kern="1200">
                          <a:solidFill>
                            <a:schemeClr val="tx1"/>
                          </a:solidFill>
                          <a:effectLst/>
                          <a:latin typeface="+mn-lt"/>
                          <a:ea typeface="+mn-ea"/>
                          <a:cs typeface="+mn-cs"/>
                        </a:rPr>
                        <a:t>0.42792</a:t>
                      </a:r>
                      <a:endParaRPr lang="zh-CN" altLang="en-US" sz="14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400" b="1" kern="1200">
                          <a:solidFill>
                            <a:schemeClr val="tx1"/>
                          </a:solidFill>
                          <a:effectLst/>
                          <a:latin typeface="+mn-lt"/>
                          <a:ea typeface="+mn-ea"/>
                          <a:cs typeface="+mn-cs"/>
                        </a:rPr>
                        <a:t>0.43837</a:t>
                      </a:r>
                      <a:endParaRPr lang="zh-CN" altLang="en-US" sz="14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400" b="1" kern="1200">
                          <a:solidFill>
                            <a:schemeClr val="tx1"/>
                          </a:solidFill>
                          <a:effectLst/>
                          <a:latin typeface="+mn-lt"/>
                          <a:ea typeface="+mn-ea"/>
                          <a:cs typeface="+mn-cs"/>
                        </a:rPr>
                        <a:t>0.41747</a:t>
                      </a:r>
                      <a:endParaRPr lang="zh-CN" altLang="en-US" sz="14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400" b="1" kern="1200">
                          <a:solidFill>
                            <a:schemeClr val="tx1"/>
                          </a:solidFill>
                          <a:effectLst/>
                          <a:latin typeface="+mn-lt"/>
                          <a:ea typeface="+mn-ea"/>
                          <a:cs typeface="+mn-cs"/>
                        </a:rPr>
                        <a:t>nan</a:t>
                      </a:r>
                      <a:endParaRPr lang="zh-CN" altLang="en-US" sz="14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400" b="1" kern="1200">
                          <a:solidFill>
                            <a:schemeClr val="tx1"/>
                          </a:solidFill>
                          <a:effectLst/>
                          <a:latin typeface="+mn-lt"/>
                          <a:ea typeface="+mn-ea"/>
                          <a:cs typeface="+mn-cs"/>
                        </a:rPr>
                        <a:t>1.66667</a:t>
                      </a:r>
                      <a:endParaRPr lang="zh-CN" altLang="en-US" sz="14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400" b="1" kern="1200">
                          <a:solidFill>
                            <a:schemeClr val="tx1"/>
                          </a:solidFill>
                          <a:effectLst/>
                          <a:latin typeface="+mn-lt"/>
                          <a:ea typeface="+mn-ea"/>
                          <a:cs typeface="+mn-cs"/>
                        </a:rPr>
                        <a:t>&gt;=100亿</a:t>
                      </a:r>
                      <a:endParaRPr lang="zh-CN" altLang="en-US" sz="14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400" b="1" kern="1200">
                          <a:solidFill>
                            <a:schemeClr val="tx1"/>
                          </a:solidFill>
                          <a:effectLst/>
                          <a:latin typeface="+mn-lt"/>
                          <a:ea typeface="+mn-ea"/>
                          <a:cs typeface="+mn-cs"/>
                        </a:rPr>
                        <a:t>45/62</a:t>
                      </a:r>
                      <a:endParaRPr lang="zh-CN" altLang="en-US" sz="1400" b="1" kern="1200">
                        <a:solidFill>
                          <a:schemeClr val="tx1"/>
                        </a:solidFill>
                        <a:effectLst/>
                        <a:latin typeface="+mn-lt"/>
                        <a:ea typeface="+mn-ea"/>
                        <a:cs typeface="+mn-cs"/>
                      </a:endParaRPr>
                    </a:p>
                  </a:txBody>
                  <a:tcPr marL="68580" marR="68580" marT="0" marB="0"/>
                </a:tc>
                <a:extLst>
                  <a:ext uri="{0D108BD9-81ED-4DB2-BD59-A6C34878D82A}">
                    <a16:rowId xmlns:a16="http://schemas.microsoft.com/office/drawing/2014/main" val="2349978812"/>
                  </a:ext>
                </a:extLst>
              </a:tr>
              <a:tr h="279918">
                <a:tc>
                  <a:txBody>
                    <a:bodyPr/>
                    <a:lstStyle/>
                    <a:p>
                      <a:pPr marL="0" algn="ctr" defTabSz="914400" rtl="0" eaLnBrk="1" latinLnBrk="0" hangingPunct="1">
                        <a:lnSpc>
                          <a:spcPct val="115000"/>
                        </a:lnSpc>
                        <a:spcAft>
                          <a:spcPts val="1000"/>
                        </a:spcAft>
                      </a:pPr>
                      <a:r>
                        <a:rPr lang="en-US" sz="1400" b="1" kern="1200">
                          <a:solidFill>
                            <a:schemeClr val="lt1"/>
                          </a:solidFill>
                          <a:effectLst/>
                          <a:latin typeface="+mn-lt"/>
                          <a:ea typeface="+mn-ea"/>
                          <a:cs typeface="+mn-cs"/>
                        </a:rPr>
                        <a:t>三希赤霄三号</a:t>
                      </a:r>
                      <a:endParaRPr lang="zh-CN" altLang="en-US" sz="1400" b="1" kern="1200">
                        <a:solidFill>
                          <a:schemeClr val="lt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400" b="1" kern="1200">
                          <a:solidFill>
                            <a:schemeClr val="tx1"/>
                          </a:solidFill>
                          <a:effectLst/>
                          <a:latin typeface="+mn-lt"/>
                          <a:ea typeface="+mn-ea"/>
                          <a:cs typeface="+mn-cs"/>
                        </a:rPr>
                        <a:t>0.42953</a:t>
                      </a:r>
                      <a:endParaRPr lang="zh-CN" altLang="en-US" sz="14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400" b="1" kern="1200">
                          <a:solidFill>
                            <a:schemeClr val="tx1"/>
                          </a:solidFill>
                          <a:effectLst/>
                          <a:latin typeface="+mn-lt"/>
                          <a:ea typeface="+mn-ea"/>
                          <a:cs typeface="+mn-cs"/>
                        </a:rPr>
                        <a:t>0.43368</a:t>
                      </a:r>
                      <a:endParaRPr lang="zh-CN" altLang="en-US" sz="14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400" b="1" kern="1200">
                          <a:solidFill>
                            <a:schemeClr val="tx1"/>
                          </a:solidFill>
                          <a:effectLst/>
                          <a:latin typeface="+mn-lt"/>
                          <a:ea typeface="+mn-ea"/>
                          <a:cs typeface="+mn-cs"/>
                        </a:rPr>
                        <a:t>0.42537</a:t>
                      </a:r>
                      <a:endParaRPr lang="zh-CN" altLang="en-US" sz="14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400" b="1" kern="1200" dirty="0">
                          <a:solidFill>
                            <a:schemeClr val="tx1"/>
                          </a:solidFill>
                          <a:effectLst/>
                          <a:latin typeface="+mn-lt"/>
                          <a:ea typeface="+mn-ea"/>
                          <a:cs typeface="+mn-cs"/>
                        </a:rPr>
                        <a:t>nan</a:t>
                      </a:r>
                      <a:endParaRPr lang="zh-CN" altLang="en-US" sz="1400" b="1" kern="1200" dirty="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400" b="1" kern="1200">
                          <a:solidFill>
                            <a:schemeClr val="tx1"/>
                          </a:solidFill>
                          <a:effectLst/>
                          <a:latin typeface="+mn-lt"/>
                          <a:ea typeface="+mn-ea"/>
                          <a:cs typeface="+mn-cs"/>
                        </a:rPr>
                        <a:t>1.91667</a:t>
                      </a:r>
                      <a:endParaRPr lang="zh-CN" altLang="en-US" sz="14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400" b="1" kern="1200">
                          <a:solidFill>
                            <a:schemeClr val="tx1"/>
                          </a:solidFill>
                          <a:effectLst/>
                          <a:latin typeface="+mn-lt"/>
                          <a:ea typeface="+mn-ea"/>
                          <a:cs typeface="+mn-cs"/>
                        </a:rPr>
                        <a:t>20~50亿</a:t>
                      </a:r>
                      <a:endParaRPr lang="zh-CN" altLang="en-US" sz="14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400" b="1" kern="1200">
                          <a:solidFill>
                            <a:schemeClr val="tx1"/>
                          </a:solidFill>
                          <a:effectLst/>
                          <a:latin typeface="+mn-lt"/>
                          <a:ea typeface="+mn-ea"/>
                          <a:cs typeface="+mn-cs"/>
                        </a:rPr>
                        <a:t>46/62</a:t>
                      </a:r>
                      <a:endParaRPr lang="zh-CN" altLang="en-US" sz="1400" b="1" kern="1200">
                        <a:solidFill>
                          <a:schemeClr val="tx1"/>
                        </a:solidFill>
                        <a:effectLst/>
                        <a:latin typeface="+mn-lt"/>
                        <a:ea typeface="+mn-ea"/>
                        <a:cs typeface="+mn-cs"/>
                      </a:endParaRPr>
                    </a:p>
                  </a:txBody>
                  <a:tcPr marL="68580" marR="68580" marT="0" marB="0"/>
                </a:tc>
                <a:extLst>
                  <a:ext uri="{0D108BD9-81ED-4DB2-BD59-A6C34878D82A}">
                    <a16:rowId xmlns:a16="http://schemas.microsoft.com/office/drawing/2014/main" val="273803943"/>
                  </a:ext>
                </a:extLst>
              </a:tr>
              <a:tr h="279918">
                <a:tc>
                  <a:txBody>
                    <a:bodyPr/>
                    <a:lstStyle/>
                    <a:p>
                      <a:pPr marL="0" algn="ctr" defTabSz="914400" rtl="0" eaLnBrk="1" latinLnBrk="0" hangingPunct="1">
                        <a:lnSpc>
                          <a:spcPct val="115000"/>
                        </a:lnSpc>
                        <a:spcAft>
                          <a:spcPts val="1000"/>
                        </a:spcAft>
                      </a:pPr>
                      <a:r>
                        <a:rPr lang="en-US" sz="1400" b="1" kern="1200">
                          <a:solidFill>
                            <a:schemeClr val="lt1"/>
                          </a:solidFill>
                          <a:effectLst/>
                          <a:latin typeface="+mn-lt"/>
                          <a:ea typeface="+mn-ea"/>
                          <a:cs typeface="+mn-cs"/>
                        </a:rPr>
                        <a:t>集元泓泷1号</a:t>
                      </a:r>
                      <a:endParaRPr lang="zh-CN" altLang="en-US" sz="1400" b="1" kern="1200">
                        <a:solidFill>
                          <a:schemeClr val="lt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400" b="1" kern="1200">
                          <a:solidFill>
                            <a:schemeClr val="tx1"/>
                          </a:solidFill>
                          <a:effectLst/>
                          <a:latin typeface="+mn-lt"/>
                          <a:ea typeface="+mn-ea"/>
                          <a:cs typeface="+mn-cs"/>
                        </a:rPr>
                        <a:t>0.43</a:t>
                      </a:r>
                      <a:endParaRPr lang="zh-CN" altLang="en-US" sz="14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400" b="1" kern="1200">
                          <a:solidFill>
                            <a:schemeClr val="tx1"/>
                          </a:solidFill>
                          <a:effectLst/>
                          <a:latin typeface="+mn-lt"/>
                          <a:ea typeface="+mn-ea"/>
                          <a:cs typeface="+mn-cs"/>
                        </a:rPr>
                        <a:t>0.43801</a:t>
                      </a:r>
                      <a:endParaRPr lang="zh-CN" altLang="en-US" sz="14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400" b="1" kern="1200">
                          <a:solidFill>
                            <a:schemeClr val="tx1"/>
                          </a:solidFill>
                          <a:effectLst/>
                          <a:latin typeface="+mn-lt"/>
                          <a:ea typeface="+mn-ea"/>
                          <a:cs typeface="+mn-cs"/>
                        </a:rPr>
                        <a:t>0.42199</a:t>
                      </a:r>
                      <a:endParaRPr lang="zh-CN" altLang="en-US" sz="14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400" b="1" kern="1200">
                          <a:solidFill>
                            <a:schemeClr val="tx1"/>
                          </a:solidFill>
                          <a:effectLst/>
                          <a:latin typeface="+mn-lt"/>
                          <a:ea typeface="+mn-ea"/>
                          <a:cs typeface="+mn-cs"/>
                        </a:rPr>
                        <a:t>nan</a:t>
                      </a:r>
                      <a:endParaRPr lang="zh-CN" altLang="en-US" sz="14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400" b="1" kern="1200">
                          <a:solidFill>
                            <a:schemeClr val="tx1"/>
                          </a:solidFill>
                          <a:effectLst/>
                          <a:latin typeface="+mn-lt"/>
                          <a:ea typeface="+mn-ea"/>
                          <a:cs typeface="+mn-cs"/>
                        </a:rPr>
                        <a:t>1.66667</a:t>
                      </a:r>
                      <a:endParaRPr lang="zh-CN" altLang="en-US" sz="14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400" b="1" kern="1200">
                          <a:solidFill>
                            <a:schemeClr val="tx1"/>
                          </a:solidFill>
                          <a:effectLst/>
                          <a:latin typeface="+mn-lt"/>
                          <a:ea typeface="+mn-ea"/>
                          <a:cs typeface="+mn-cs"/>
                        </a:rPr>
                        <a:t>10~20亿</a:t>
                      </a:r>
                      <a:endParaRPr lang="zh-CN" altLang="en-US" sz="14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400" b="1" kern="1200">
                          <a:solidFill>
                            <a:schemeClr val="tx1"/>
                          </a:solidFill>
                          <a:effectLst/>
                          <a:latin typeface="+mn-lt"/>
                          <a:ea typeface="+mn-ea"/>
                          <a:cs typeface="+mn-cs"/>
                        </a:rPr>
                        <a:t>47/62</a:t>
                      </a:r>
                      <a:endParaRPr lang="zh-CN" altLang="en-US" sz="1400" b="1" kern="1200">
                        <a:solidFill>
                          <a:schemeClr val="tx1"/>
                        </a:solidFill>
                        <a:effectLst/>
                        <a:latin typeface="+mn-lt"/>
                        <a:ea typeface="+mn-ea"/>
                        <a:cs typeface="+mn-cs"/>
                      </a:endParaRPr>
                    </a:p>
                  </a:txBody>
                  <a:tcPr marL="68580" marR="68580" marT="0" marB="0"/>
                </a:tc>
                <a:extLst>
                  <a:ext uri="{0D108BD9-81ED-4DB2-BD59-A6C34878D82A}">
                    <a16:rowId xmlns:a16="http://schemas.microsoft.com/office/drawing/2014/main" val="1656435119"/>
                  </a:ext>
                </a:extLst>
              </a:tr>
              <a:tr h="279918">
                <a:tc>
                  <a:txBody>
                    <a:bodyPr/>
                    <a:lstStyle/>
                    <a:p>
                      <a:pPr marL="0" algn="ctr" defTabSz="914400" rtl="0" eaLnBrk="1" latinLnBrk="0" hangingPunct="1">
                        <a:lnSpc>
                          <a:spcPct val="115000"/>
                        </a:lnSpc>
                        <a:spcAft>
                          <a:spcPts val="1000"/>
                        </a:spcAft>
                      </a:pPr>
                      <a:r>
                        <a:rPr lang="en-US" sz="1400" b="1" kern="1200">
                          <a:solidFill>
                            <a:schemeClr val="lt1"/>
                          </a:solidFill>
                          <a:effectLst/>
                          <a:latin typeface="+mn-lt"/>
                          <a:ea typeface="+mn-ea"/>
                          <a:cs typeface="+mn-cs"/>
                        </a:rPr>
                        <a:t>睿泉成长1号</a:t>
                      </a:r>
                      <a:endParaRPr lang="zh-CN" altLang="en-US" sz="1400" b="1" kern="1200">
                        <a:solidFill>
                          <a:schemeClr val="lt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400" b="1" kern="1200">
                          <a:solidFill>
                            <a:schemeClr val="tx1"/>
                          </a:solidFill>
                          <a:effectLst/>
                          <a:latin typeface="+mn-lt"/>
                          <a:ea typeface="+mn-ea"/>
                          <a:cs typeface="+mn-cs"/>
                        </a:rPr>
                        <a:t>0.4429</a:t>
                      </a:r>
                      <a:endParaRPr lang="zh-CN" altLang="en-US" sz="14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400" b="1" kern="1200">
                          <a:solidFill>
                            <a:schemeClr val="tx1"/>
                          </a:solidFill>
                          <a:effectLst/>
                          <a:latin typeface="+mn-lt"/>
                          <a:ea typeface="+mn-ea"/>
                          <a:cs typeface="+mn-cs"/>
                        </a:rPr>
                        <a:t>0.43725</a:t>
                      </a:r>
                      <a:endParaRPr lang="zh-CN" altLang="en-US" sz="14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400" b="1" kern="1200">
                          <a:solidFill>
                            <a:schemeClr val="tx1"/>
                          </a:solidFill>
                          <a:effectLst/>
                          <a:latin typeface="+mn-lt"/>
                          <a:ea typeface="+mn-ea"/>
                          <a:cs typeface="+mn-cs"/>
                        </a:rPr>
                        <a:t>0.44856</a:t>
                      </a:r>
                      <a:endParaRPr lang="zh-CN" altLang="en-US" sz="14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400" b="1" kern="1200" dirty="0">
                          <a:solidFill>
                            <a:schemeClr val="tx1"/>
                          </a:solidFill>
                          <a:effectLst/>
                          <a:latin typeface="+mn-lt"/>
                          <a:ea typeface="+mn-ea"/>
                          <a:cs typeface="+mn-cs"/>
                        </a:rPr>
                        <a:t>0.4429</a:t>
                      </a:r>
                      <a:endParaRPr lang="zh-CN" altLang="en-US" sz="1400" b="1" kern="1200" dirty="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400" b="1" kern="1200">
                          <a:solidFill>
                            <a:schemeClr val="tx1"/>
                          </a:solidFill>
                          <a:effectLst/>
                          <a:latin typeface="+mn-lt"/>
                          <a:ea typeface="+mn-ea"/>
                          <a:cs typeface="+mn-cs"/>
                        </a:rPr>
                        <a:t>6.08333</a:t>
                      </a:r>
                      <a:endParaRPr lang="zh-CN" altLang="en-US" sz="14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400" b="1" kern="1200">
                          <a:solidFill>
                            <a:schemeClr val="tx1"/>
                          </a:solidFill>
                          <a:effectLst/>
                          <a:latin typeface="+mn-lt"/>
                          <a:ea typeface="+mn-ea"/>
                          <a:cs typeface="+mn-cs"/>
                        </a:rPr>
                        <a:t>20~50亿</a:t>
                      </a:r>
                      <a:endParaRPr lang="zh-CN" altLang="en-US" sz="14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400" b="1" kern="1200">
                          <a:solidFill>
                            <a:schemeClr val="tx1"/>
                          </a:solidFill>
                          <a:effectLst/>
                          <a:latin typeface="+mn-lt"/>
                          <a:ea typeface="+mn-ea"/>
                          <a:cs typeface="+mn-cs"/>
                        </a:rPr>
                        <a:t>48/62</a:t>
                      </a:r>
                      <a:endParaRPr lang="zh-CN" altLang="en-US" sz="1400" b="1" kern="1200">
                        <a:solidFill>
                          <a:schemeClr val="tx1"/>
                        </a:solidFill>
                        <a:effectLst/>
                        <a:latin typeface="+mn-lt"/>
                        <a:ea typeface="+mn-ea"/>
                        <a:cs typeface="+mn-cs"/>
                      </a:endParaRPr>
                    </a:p>
                  </a:txBody>
                  <a:tcPr marL="68580" marR="68580" marT="0" marB="0"/>
                </a:tc>
                <a:extLst>
                  <a:ext uri="{0D108BD9-81ED-4DB2-BD59-A6C34878D82A}">
                    <a16:rowId xmlns:a16="http://schemas.microsoft.com/office/drawing/2014/main" val="322278501"/>
                  </a:ext>
                </a:extLst>
              </a:tr>
              <a:tr h="279918">
                <a:tc>
                  <a:txBody>
                    <a:bodyPr/>
                    <a:lstStyle/>
                    <a:p>
                      <a:pPr marL="0" algn="ctr" defTabSz="914400" rtl="0" eaLnBrk="1" latinLnBrk="0" hangingPunct="1">
                        <a:lnSpc>
                          <a:spcPct val="115000"/>
                        </a:lnSpc>
                        <a:spcAft>
                          <a:spcPts val="1000"/>
                        </a:spcAft>
                      </a:pPr>
                      <a:r>
                        <a:rPr lang="en-US" sz="1400" b="1" kern="1200">
                          <a:solidFill>
                            <a:schemeClr val="lt1"/>
                          </a:solidFill>
                          <a:effectLst/>
                          <a:latin typeface="+mn-lt"/>
                          <a:ea typeface="+mn-ea"/>
                          <a:cs typeface="+mn-cs"/>
                        </a:rPr>
                        <a:t>优谷紫微星</a:t>
                      </a:r>
                      <a:endParaRPr lang="zh-CN" altLang="en-US" sz="1400" b="1" kern="1200">
                        <a:solidFill>
                          <a:schemeClr val="lt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400" b="1" kern="1200">
                          <a:solidFill>
                            <a:schemeClr val="tx1"/>
                          </a:solidFill>
                          <a:effectLst/>
                          <a:latin typeface="+mn-lt"/>
                          <a:ea typeface="+mn-ea"/>
                          <a:cs typeface="+mn-cs"/>
                        </a:rPr>
                        <a:t>0.44959</a:t>
                      </a:r>
                      <a:endParaRPr lang="zh-CN" altLang="en-US" sz="14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400" b="1" kern="1200">
                          <a:solidFill>
                            <a:schemeClr val="tx1"/>
                          </a:solidFill>
                          <a:effectLst/>
                          <a:latin typeface="+mn-lt"/>
                          <a:ea typeface="+mn-ea"/>
                          <a:cs typeface="+mn-cs"/>
                        </a:rPr>
                        <a:t>0.43703</a:t>
                      </a:r>
                      <a:endParaRPr lang="zh-CN" altLang="en-US" sz="14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400" b="1" kern="1200">
                          <a:solidFill>
                            <a:schemeClr val="tx1"/>
                          </a:solidFill>
                          <a:effectLst/>
                          <a:latin typeface="+mn-lt"/>
                          <a:ea typeface="+mn-ea"/>
                          <a:cs typeface="+mn-cs"/>
                        </a:rPr>
                        <a:t>0.46216</a:t>
                      </a:r>
                      <a:endParaRPr lang="zh-CN" altLang="en-US" sz="14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400" b="1" kern="1200">
                          <a:solidFill>
                            <a:schemeClr val="tx1"/>
                          </a:solidFill>
                          <a:effectLst/>
                          <a:latin typeface="+mn-lt"/>
                          <a:ea typeface="+mn-ea"/>
                          <a:cs typeface="+mn-cs"/>
                        </a:rPr>
                        <a:t>nan</a:t>
                      </a:r>
                      <a:endParaRPr lang="zh-CN" altLang="en-US" sz="14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400" b="1" kern="1200">
                          <a:solidFill>
                            <a:schemeClr val="tx1"/>
                          </a:solidFill>
                          <a:effectLst/>
                          <a:latin typeface="+mn-lt"/>
                          <a:ea typeface="+mn-ea"/>
                          <a:cs typeface="+mn-cs"/>
                        </a:rPr>
                        <a:t>1.33333</a:t>
                      </a:r>
                      <a:endParaRPr lang="zh-CN" altLang="en-US" sz="14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400" b="1" kern="1200">
                          <a:solidFill>
                            <a:schemeClr val="tx1"/>
                          </a:solidFill>
                          <a:effectLst/>
                          <a:latin typeface="+mn-lt"/>
                          <a:ea typeface="+mn-ea"/>
                          <a:cs typeface="+mn-cs"/>
                        </a:rPr>
                        <a:t>0~5亿</a:t>
                      </a:r>
                      <a:endParaRPr lang="zh-CN" altLang="en-US" sz="14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400" b="1" kern="1200">
                          <a:solidFill>
                            <a:schemeClr val="tx1"/>
                          </a:solidFill>
                          <a:effectLst/>
                          <a:latin typeface="+mn-lt"/>
                          <a:ea typeface="+mn-ea"/>
                          <a:cs typeface="+mn-cs"/>
                        </a:rPr>
                        <a:t>49/62</a:t>
                      </a:r>
                      <a:endParaRPr lang="zh-CN" altLang="en-US" sz="1400" b="1" kern="1200">
                        <a:solidFill>
                          <a:schemeClr val="tx1"/>
                        </a:solidFill>
                        <a:effectLst/>
                        <a:latin typeface="+mn-lt"/>
                        <a:ea typeface="+mn-ea"/>
                        <a:cs typeface="+mn-cs"/>
                      </a:endParaRPr>
                    </a:p>
                  </a:txBody>
                  <a:tcPr marL="68580" marR="68580" marT="0" marB="0"/>
                </a:tc>
                <a:extLst>
                  <a:ext uri="{0D108BD9-81ED-4DB2-BD59-A6C34878D82A}">
                    <a16:rowId xmlns:a16="http://schemas.microsoft.com/office/drawing/2014/main" val="842401129"/>
                  </a:ext>
                </a:extLst>
              </a:tr>
              <a:tr h="279918">
                <a:tc>
                  <a:txBody>
                    <a:bodyPr/>
                    <a:lstStyle/>
                    <a:p>
                      <a:pPr marL="0" algn="ctr" defTabSz="914400" rtl="0" eaLnBrk="1" latinLnBrk="0" hangingPunct="1">
                        <a:lnSpc>
                          <a:spcPct val="115000"/>
                        </a:lnSpc>
                        <a:spcAft>
                          <a:spcPts val="1000"/>
                        </a:spcAft>
                      </a:pPr>
                      <a:r>
                        <a:rPr lang="en-US" sz="1400" b="1" kern="1200">
                          <a:solidFill>
                            <a:schemeClr val="lt1"/>
                          </a:solidFill>
                          <a:effectLst/>
                          <a:latin typeface="+mn-lt"/>
                          <a:ea typeface="+mn-ea"/>
                          <a:cs typeface="+mn-cs"/>
                        </a:rPr>
                        <a:t>禧弘价值成长1号</a:t>
                      </a:r>
                      <a:endParaRPr lang="zh-CN" altLang="en-US" sz="1400" b="1" kern="1200">
                        <a:solidFill>
                          <a:schemeClr val="lt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400" b="1" kern="1200">
                          <a:solidFill>
                            <a:schemeClr val="tx1"/>
                          </a:solidFill>
                          <a:effectLst/>
                          <a:latin typeface="+mn-lt"/>
                          <a:ea typeface="+mn-ea"/>
                          <a:cs typeface="+mn-cs"/>
                        </a:rPr>
                        <a:t>0.45453</a:t>
                      </a:r>
                      <a:endParaRPr lang="zh-CN" altLang="en-US" sz="14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400" b="1" kern="1200">
                          <a:solidFill>
                            <a:schemeClr val="tx1"/>
                          </a:solidFill>
                          <a:effectLst/>
                          <a:latin typeface="+mn-lt"/>
                          <a:ea typeface="+mn-ea"/>
                          <a:cs typeface="+mn-cs"/>
                        </a:rPr>
                        <a:t>0.46945</a:t>
                      </a:r>
                      <a:endParaRPr lang="zh-CN" altLang="en-US" sz="14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400" b="1" kern="1200">
                          <a:solidFill>
                            <a:schemeClr val="tx1"/>
                          </a:solidFill>
                          <a:effectLst/>
                          <a:latin typeface="+mn-lt"/>
                          <a:ea typeface="+mn-ea"/>
                          <a:cs typeface="+mn-cs"/>
                        </a:rPr>
                        <a:t>0.4396</a:t>
                      </a:r>
                      <a:endParaRPr lang="zh-CN" altLang="en-US" sz="14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400" b="1" kern="1200" dirty="0">
                          <a:solidFill>
                            <a:schemeClr val="tx1"/>
                          </a:solidFill>
                          <a:effectLst/>
                          <a:latin typeface="+mn-lt"/>
                          <a:ea typeface="+mn-ea"/>
                          <a:cs typeface="+mn-cs"/>
                        </a:rPr>
                        <a:t>nan</a:t>
                      </a:r>
                      <a:endParaRPr lang="zh-CN" altLang="en-US" sz="1400" b="1" kern="1200" dirty="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400" b="1" kern="1200">
                          <a:solidFill>
                            <a:schemeClr val="tx1"/>
                          </a:solidFill>
                          <a:effectLst/>
                          <a:latin typeface="+mn-lt"/>
                          <a:ea typeface="+mn-ea"/>
                          <a:cs typeface="+mn-cs"/>
                        </a:rPr>
                        <a:t>2.66667</a:t>
                      </a:r>
                      <a:endParaRPr lang="zh-CN" altLang="en-US" sz="14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400" b="1" kern="1200">
                          <a:solidFill>
                            <a:schemeClr val="tx1"/>
                          </a:solidFill>
                          <a:effectLst/>
                          <a:latin typeface="+mn-lt"/>
                          <a:ea typeface="+mn-ea"/>
                          <a:cs typeface="+mn-cs"/>
                        </a:rPr>
                        <a:t>5~10亿</a:t>
                      </a:r>
                      <a:endParaRPr lang="zh-CN" altLang="en-US" sz="14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400" b="1" kern="1200">
                          <a:solidFill>
                            <a:schemeClr val="tx1"/>
                          </a:solidFill>
                          <a:effectLst/>
                          <a:latin typeface="+mn-lt"/>
                          <a:ea typeface="+mn-ea"/>
                          <a:cs typeface="+mn-cs"/>
                        </a:rPr>
                        <a:t>50/62</a:t>
                      </a:r>
                      <a:endParaRPr lang="zh-CN" altLang="en-US" sz="1400" b="1" kern="1200">
                        <a:solidFill>
                          <a:schemeClr val="tx1"/>
                        </a:solidFill>
                        <a:effectLst/>
                        <a:latin typeface="+mn-lt"/>
                        <a:ea typeface="+mn-ea"/>
                        <a:cs typeface="+mn-cs"/>
                      </a:endParaRPr>
                    </a:p>
                  </a:txBody>
                  <a:tcPr marL="68580" marR="68580" marT="0" marB="0"/>
                </a:tc>
                <a:extLst>
                  <a:ext uri="{0D108BD9-81ED-4DB2-BD59-A6C34878D82A}">
                    <a16:rowId xmlns:a16="http://schemas.microsoft.com/office/drawing/2014/main" val="1620525117"/>
                  </a:ext>
                </a:extLst>
              </a:tr>
              <a:tr h="279918">
                <a:tc>
                  <a:txBody>
                    <a:bodyPr/>
                    <a:lstStyle/>
                    <a:p>
                      <a:pPr marL="0" algn="ctr" defTabSz="914400" rtl="0" eaLnBrk="1" latinLnBrk="0" hangingPunct="1">
                        <a:lnSpc>
                          <a:spcPct val="115000"/>
                        </a:lnSpc>
                        <a:spcAft>
                          <a:spcPts val="1000"/>
                        </a:spcAft>
                      </a:pPr>
                      <a:r>
                        <a:rPr lang="en-US" sz="1400" b="1" kern="1200">
                          <a:solidFill>
                            <a:schemeClr val="lt1"/>
                          </a:solidFill>
                          <a:effectLst/>
                          <a:latin typeface="+mn-lt"/>
                          <a:ea typeface="+mn-ea"/>
                          <a:cs typeface="+mn-cs"/>
                        </a:rPr>
                        <a:t>申九新印象3号</a:t>
                      </a:r>
                      <a:endParaRPr lang="zh-CN" altLang="en-US" sz="1400" b="1" kern="1200">
                        <a:solidFill>
                          <a:schemeClr val="lt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400" b="1" kern="1200">
                          <a:solidFill>
                            <a:schemeClr val="tx1"/>
                          </a:solidFill>
                          <a:effectLst/>
                          <a:latin typeface="+mn-lt"/>
                          <a:ea typeface="+mn-ea"/>
                          <a:cs typeface="+mn-cs"/>
                        </a:rPr>
                        <a:t>0.48398</a:t>
                      </a:r>
                      <a:endParaRPr lang="zh-CN" altLang="en-US" sz="14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400" b="1" kern="1200">
                          <a:solidFill>
                            <a:schemeClr val="tx1"/>
                          </a:solidFill>
                          <a:effectLst/>
                          <a:latin typeface="+mn-lt"/>
                          <a:ea typeface="+mn-ea"/>
                          <a:cs typeface="+mn-cs"/>
                        </a:rPr>
                        <a:t>0.48673</a:t>
                      </a:r>
                      <a:endParaRPr lang="zh-CN" altLang="en-US" sz="14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400" b="1" kern="1200">
                          <a:solidFill>
                            <a:schemeClr val="tx1"/>
                          </a:solidFill>
                          <a:effectLst/>
                          <a:latin typeface="+mn-lt"/>
                          <a:ea typeface="+mn-ea"/>
                          <a:cs typeface="+mn-cs"/>
                        </a:rPr>
                        <a:t>0.48122</a:t>
                      </a:r>
                      <a:endParaRPr lang="zh-CN" altLang="en-US" sz="14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400" b="1" kern="1200">
                          <a:solidFill>
                            <a:schemeClr val="tx1"/>
                          </a:solidFill>
                          <a:effectLst/>
                          <a:latin typeface="+mn-lt"/>
                          <a:ea typeface="+mn-ea"/>
                          <a:cs typeface="+mn-cs"/>
                        </a:rPr>
                        <a:t>nan</a:t>
                      </a:r>
                      <a:endParaRPr lang="zh-CN" altLang="en-US" sz="14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400" b="1" kern="1200">
                          <a:solidFill>
                            <a:schemeClr val="tx1"/>
                          </a:solidFill>
                          <a:effectLst/>
                          <a:latin typeface="+mn-lt"/>
                          <a:ea typeface="+mn-ea"/>
                          <a:cs typeface="+mn-cs"/>
                        </a:rPr>
                        <a:t>1.91667</a:t>
                      </a:r>
                      <a:endParaRPr lang="zh-CN" altLang="en-US" sz="14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400" b="1" kern="1200">
                          <a:solidFill>
                            <a:schemeClr val="tx1"/>
                          </a:solidFill>
                          <a:effectLst/>
                          <a:latin typeface="+mn-lt"/>
                          <a:ea typeface="+mn-ea"/>
                          <a:cs typeface="+mn-cs"/>
                        </a:rPr>
                        <a:t>10~20亿</a:t>
                      </a:r>
                      <a:endParaRPr lang="zh-CN" altLang="en-US" sz="14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400" b="1" kern="1200">
                          <a:solidFill>
                            <a:schemeClr val="tx1"/>
                          </a:solidFill>
                          <a:effectLst/>
                          <a:latin typeface="+mn-lt"/>
                          <a:ea typeface="+mn-ea"/>
                          <a:cs typeface="+mn-cs"/>
                        </a:rPr>
                        <a:t>51/62</a:t>
                      </a:r>
                      <a:endParaRPr lang="zh-CN" altLang="en-US" sz="1400" b="1" kern="1200">
                        <a:solidFill>
                          <a:schemeClr val="tx1"/>
                        </a:solidFill>
                        <a:effectLst/>
                        <a:latin typeface="+mn-lt"/>
                        <a:ea typeface="+mn-ea"/>
                        <a:cs typeface="+mn-cs"/>
                      </a:endParaRPr>
                    </a:p>
                  </a:txBody>
                  <a:tcPr marL="68580" marR="68580" marT="0" marB="0"/>
                </a:tc>
                <a:extLst>
                  <a:ext uri="{0D108BD9-81ED-4DB2-BD59-A6C34878D82A}">
                    <a16:rowId xmlns:a16="http://schemas.microsoft.com/office/drawing/2014/main" val="2942468153"/>
                  </a:ext>
                </a:extLst>
              </a:tr>
              <a:tr h="279918">
                <a:tc>
                  <a:txBody>
                    <a:bodyPr/>
                    <a:lstStyle/>
                    <a:p>
                      <a:pPr marL="0" algn="ctr" defTabSz="914400" rtl="0" eaLnBrk="1" latinLnBrk="0" hangingPunct="1">
                        <a:lnSpc>
                          <a:spcPct val="115000"/>
                        </a:lnSpc>
                        <a:spcAft>
                          <a:spcPts val="1000"/>
                        </a:spcAft>
                      </a:pPr>
                      <a:r>
                        <a:rPr lang="en-US" sz="1400" b="1" kern="1200">
                          <a:solidFill>
                            <a:schemeClr val="lt1"/>
                          </a:solidFill>
                          <a:effectLst/>
                          <a:latin typeface="+mn-lt"/>
                          <a:ea typeface="+mn-ea"/>
                          <a:cs typeface="+mn-cs"/>
                        </a:rPr>
                        <a:t>辰翔荟盈一号</a:t>
                      </a:r>
                      <a:endParaRPr lang="zh-CN" altLang="en-US" sz="1400" b="1" kern="1200">
                        <a:solidFill>
                          <a:schemeClr val="lt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400" b="1" kern="1200">
                          <a:solidFill>
                            <a:schemeClr val="tx1"/>
                          </a:solidFill>
                          <a:effectLst/>
                          <a:latin typeface="+mn-lt"/>
                          <a:ea typeface="+mn-ea"/>
                          <a:cs typeface="+mn-cs"/>
                        </a:rPr>
                        <a:t>0.51412</a:t>
                      </a:r>
                      <a:endParaRPr lang="zh-CN" altLang="en-US" sz="14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400" b="1" kern="1200">
                          <a:solidFill>
                            <a:schemeClr val="tx1"/>
                          </a:solidFill>
                          <a:effectLst/>
                          <a:latin typeface="+mn-lt"/>
                          <a:ea typeface="+mn-ea"/>
                          <a:cs typeface="+mn-cs"/>
                        </a:rPr>
                        <a:t>0.48793</a:t>
                      </a:r>
                      <a:endParaRPr lang="zh-CN" altLang="en-US" sz="14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400" b="1" kern="1200">
                          <a:solidFill>
                            <a:schemeClr val="tx1"/>
                          </a:solidFill>
                          <a:effectLst/>
                          <a:latin typeface="+mn-lt"/>
                          <a:ea typeface="+mn-ea"/>
                          <a:cs typeface="+mn-cs"/>
                        </a:rPr>
                        <a:t>0.5403</a:t>
                      </a:r>
                      <a:endParaRPr lang="zh-CN" altLang="en-US" sz="14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400" b="1" kern="1200">
                          <a:solidFill>
                            <a:schemeClr val="tx1"/>
                          </a:solidFill>
                          <a:effectLst/>
                          <a:latin typeface="+mn-lt"/>
                          <a:ea typeface="+mn-ea"/>
                          <a:cs typeface="+mn-cs"/>
                        </a:rPr>
                        <a:t>nan</a:t>
                      </a:r>
                      <a:endParaRPr lang="zh-CN" altLang="en-US" sz="14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400" b="1" kern="1200" dirty="0">
                          <a:solidFill>
                            <a:schemeClr val="tx1"/>
                          </a:solidFill>
                          <a:effectLst/>
                          <a:latin typeface="+mn-lt"/>
                          <a:ea typeface="+mn-ea"/>
                          <a:cs typeface="+mn-cs"/>
                        </a:rPr>
                        <a:t>2.25</a:t>
                      </a:r>
                      <a:endParaRPr lang="zh-CN" altLang="en-US" sz="1400" b="1" kern="1200" dirty="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400" b="1" kern="1200" dirty="0">
                          <a:solidFill>
                            <a:schemeClr val="tx1"/>
                          </a:solidFill>
                          <a:effectLst/>
                          <a:latin typeface="+mn-lt"/>
                          <a:ea typeface="+mn-ea"/>
                          <a:cs typeface="+mn-cs"/>
                        </a:rPr>
                        <a:t>10~20亿</a:t>
                      </a:r>
                      <a:endParaRPr lang="zh-CN" altLang="en-US" sz="1400" b="1" kern="1200" dirty="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400" b="1" kern="1200">
                          <a:solidFill>
                            <a:schemeClr val="tx1"/>
                          </a:solidFill>
                          <a:effectLst/>
                          <a:latin typeface="+mn-lt"/>
                          <a:ea typeface="+mn-ea"/>
                          <a:cs typeface="+mn-cs"/>
                        </a:rPr>
                        <a:t>52/62</a:t>
                      </a:r>
                      <a:endParaRPr lang="zh-CN" altLang="en-US" sz="1400" b="1" kern="1200">
                        <a:solidFill>
                          <a:schemeClr val="tx1"/>
                        </a:solidFill>
                        <a:effectLst/>
                        <a:latin typeface="+mn-lt"/>
                        <a:ea typeface="+mn-ea"/>
                        <a:cs typeface="+mn-cs"/>
                      </a:endParaRPr>
                    </a:p>
                  </a:txBody>
                  <a:tcPr marL="68580" marR="68580" marT="0" marB="0"/>
                </a:tc>
                <a:extLst>
                  <a:ext uri="{0D108BD9-81ED-4DB2-BD59-A6C34878D82A}">
                    <a16:rowId xmlns:a16="http://schemas.microsoft.com/office/drawing/2014/main" val="362562603"/>
                  </a:ext>
                </a:extLst>
              </a:tr>
              <a:tr h="279918">
                <a:tc>
                  <a:txBody>
                    <a:bodyPr/>
                    <a:lstStyle/>
                    <a:p>
                      <a:pPr marL="0" algn="ctr" defTabSz="914400" rtl="0" eaLnBrk="1" latinLnBrk="0" hangingPunct="1">
                        <a:lnSpc>
                          <a:spcPct val="115000"/>
                        </a:lnSpc>
                        <a:spcAft>
                          <a:spcPts val="1000"/>
                        </a:spcAft>
                      </a:pPr>
                      <a:r>
                        <a:rPr lang="en-US" sz="1400" b="1" kern="1200">
                          <a:solidFill>
                            <a:schemeClr val="lt1"/>
                          </a:solidFill>
                          <a:effectLst/>
                          <a:latin typeface="+mn-lt"/>
                          <a:ea typeface="+mn-ea"/>
                          <a:cs typeface="+mn-cs"/>
                        </a:rPr>
                        <a:t>宽奇新动力三号</a:t>
                      </a:r>
                      <a:endParaRPr lang="zh-CN" altLang="en-US" sz="1400" b="1" kern="1200">
                        <a:solidFill>
                          <a:schemeClr val="lt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400" b="1" kern="1200">
                          <a:solidFill>
                            <a:schemeClr val="tx1"/>
                          </a:solidFill>
                          <a:effectLst/>
                          <a:latin typeface="+mn-lt"/>
                          <a:ea typeface="+mn-ea"/>
                          <a:cs typeface="+mn-cs"/>
                        </a:rPr>
                        <a:t>0.52295</a:t>
                      </a:r>
                      <a:endParaRPr lang="zh-CN" altLang="en-US" sz="14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400" b="1" kern="1200">
                          <a:solidFill>
                            <a:schemeClr val="tx1"/>
                          </a:solidFill>
                          <a:effectLst/>
                          <a:latin typeface="+mn-lt"/>
                          <a:ea typeface="+mn-ea"/>
                          <a:cs typeface="+mn-cs"/>
                        </a:rPr>
                        <a:t>0.489</a:t>
                      </a:r>
                      <a:endParaRPr lang="zh-CN" altLang="en-US" sz="14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400" b="1" kern="1200">
                          <a:solidFill>
                            <a:schemeClr val="tx1"/>
                          </a:solidFill>
                          <a:effectLst/>
                          <a:latin typeface="+mn-lt"/>
                          <a:ea typeface="+mn-ea"/>
                          <a:cs typeface="+mn-cs"/>
                        </a:rPr>
                        <a:t>0.55689</a:t>
                      </a:r>
                      <a:endParaRPr lang="zh-CN" altLang="en-US" sz="14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400" b="1" kern="1200">
                          <a:solidFill>
                            <a:schemeClr val="tx1"/>
                          </a:solidFill>
                          <a:effectLst/>
                          <a:latin typeface="+mn-lt"/>
                          <a:ea typeface="+mn-ea"/>
                          <a:cs typeface="+mn-cs"/>
                        </a:rPr>
                        <a:t>0.52295</a:t>
                      </a:r>
                      <a:endParaRPr lang="zh-CN" altLang="en-US" sz="14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400" b="1" kern="1200">
                          <a:solidFill>
                            <a:schemeClr val="tx1"/>
                          </a:solidFill>
                          <a:effectLst/>
                          <a:latin typeface="+mn-lt"/>
                          <a:ea typeface="+mn-ea"/>
                          <a:cs typeface="+mn-cs"/>
                        </a:rPr>
                        <a:t>4.58333</a:t>
                      </a:r>
                      <a:endParaRPr lang="zh-CN" altLang="en-US" sz="14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400" b="1" kern="1200" dirty="0">
                          <a:solidFill>
                            <a:schemeClr val="tx1"/>
                          </a:solidFill>
                          <a:effectLst/>
                          <a:latin typeface="+mn-lt"/>
                          <a:ea typeface="+mn-ea"/>
                          <a:cs typeface="+mn-cs"/>
                        </a:rPr>
                        <a:t>0~5亿</a:t>
                      </a:r>
                      <a:endParaRPr lang="zh-CN" altLang="en-US" sz="1400" b="1" kern="1200" dirty="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400" b="1" kern="1200">
                          <a:solidFill>
                            <a:schemeClr val="tx1"/>
                          </a:solidFill>
                          <a:effectLst/>
                          <a:latin typeface="+mn-lt"/>
                          <a:ea typeface="+mn-ea"/>
                          <a:cs typeface="+mn-cs"/>
                        </a:rPr>
                        <a:t>53/62</a:t>
                      </a:r>
                      <a:endParaRPr lang="zh-CN" altLang="en-US" sz="1400" b="1" kern="1200">
                        <a:solidFill>
                          <a:schemeClr val="tx1"/>
                        </a:solidFill>
                        <a:effectLst/>
                        <a:latin typeface="+mn-lt"/>
                        <a:ea typeface="+mn-ea"/>
                        <a:cs typeface="+mn-cs"/>
                      </a:endParaRPr>
                    </a:p>
                  </a:txBody>
                  <a:tcPr marL="68580" marR="68580" marT="0" marB="0"/>
                </a:tc>
                <a:extLst>
                  <a:ext uri="{0D108BD9-81ED-4DB2-BD59-A6C34878D82A}">
                    <a16:rowId xmlns:a16="http://schemas.microsoft.com/office/drawing/2014/main" val="2106708023"/>
                  </a:ext>
                </a:extLst>
              </a:tr>
              <a:tr h="279918">
                <a:tc>
                  <a:txBody>
                    <a:bodyPr/>
                    <a:lstStyle/>
                    <a:p>
                      <a:pPr marL="0" algn="ctr" defTabSz="914400" rtl="0" eaLnBrk="1" latinLnBrk="0" hangingPunct="1">
                        <a:lnSpc>
                          <a:spcPct val="115000"/>
                        </a:lnSpc>
                        <a:spcAft>
                          <a:spcPts val="1000"/>
                        </a:spcAft>
                      </a:pPr>
                      <a:r>
                        <a:rPr lang="en-US" sz="1400" b="1" kern="1200">
                          <a:solidFill>
                            <a:schemeClr val="lt1"/>
                          </a:solidFill>
                          <a:effectLst/>
                          <a:latin typeface="+mn-lt"/>
                          <a:ea typeface="+mn-ea"/>
                          <a:cs typeface="+mn-cs"/>
                        </a:rPr>
                        <a:t>中信-朴石1期管理型</a:t>
                      </a:r>
                      <a:endParaRPr lang="zh-CN" altLang="en-US" sz="1400" b="1" kern="1200">
                        <a:solidFill>
                          <a:schemeClr val="lt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400" b="1" kern="1200">
                          <a:solidFill>
                            <a:schemeClr val="tx1"/>
                          </a:solidFill>
                          <a:effectLst/>
                          <a:latin typeface="+mn-lt"/>
                          <a:ea typeface="+mn-ea"/>
                          <a:cs typeface="+mn-cs"/>
                        </a:rPr>
                        <a:t>0.56342</a:t>
                      </a:r>
                      <a:endParaRPr lang="zh-CN" altLang="en-US" sz="14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400" b="1" kern="1200">
                          <a:solidFill>
                            <a:schemeClr val="tx1"/>
                          </a:solidFill>
                          <a:effectLst/>
                          <a:latin typeface="+mn-lt"/>
                          <a:ea typeface="+mn-ea"/>
                          <a:cs typeface="+mn-cs"/>
                        </a:rPr>
                        <a:t>0.49706</a:t>
                      </a:r>
                      <a:endParaRPr lang="zh-CN" altLang="en-US" sz="14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400" b="1" kern="1200">
                          <a:solidFill>
                            <a:schemeClr val="tx1"/>
                          </a:solidFill>
                          <a:effectLst/>
                          <a:latin typeface="+mn-lt"/>
                          <a:ea typeface="+mn-ea"/>
                          <a:cs typeface="+mn-cs"/>
                        </a:rPr>
                        <a:t>0.62977</a:t>
                      </a:r>
                      <a:endParaRPr lang="zh-CN" altLang="en-US" sz="14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400" b="1" kern="1200">
                          <a:solidFill>
                            <a:schemeClr val="tx1"/>
                          </a:solidFill>
                          <a:effectLst/>
                          <a:latin typeface="+mn-lt"/>
                          <a:ea typeface="+mn-ea"/>
                          <a:cs typeface="+mn-cs"/>
                        </a:rPr>
                        <a:t>nan</a:t>
                      </a:r>
                      <a:endParaRPr lang="zh-CN" altLang="en-US" sz="14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400" b="1" kern="1200">
                          <a:solidFill>
                            <a:schemeClr val="tx1"/>
                          </a:solidFill>
                          <a:effectLst/>
                          <a:latin typeface="+mn-lt"/>
                          <a:ea typeface="+mn-ea"/>
                          <a:cs typeface="+mn-cs"/>
                        </a:rPr>
                        <a:t>9.66667</a:t>
                      </a:r>
                      <a:endParaRPr lang="zh-CN" altLang="en-US" sz="14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400" b="1" kern="1200" dirty="0">
                          <a:solidFill>
                            <a:schemeClr val="tx1"/>
                          </a:solidFill>
                          <a:effectLst/>
                          <a:latin typeface="+mn-lt"/>
                          <a:ea typeface="+mn-ea"/>
                          <a:cs typeface="+mn-cs"/>
                        </a:rPr>
                        <a:t>20~50亿</a:t>
                      </a:r>
                      <a:endParaRPr lang="zh-CN" altLang="en-US" sz="1400" b="1" kern="1200" dirty="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400" b="1" kern="1200" dirty="0">
                          <a:solidFill>
                            <a:schemeClr val="tx1"/>
                          </a:solidFill>
                          <a:effectLst/>
                          <a:latin typeface="+mn-lt"/>
                          <a:ea typeface="+mn-ea"/>
                          <a:cs typeface="+mn-cs"/>
                        </a:rPr>
                        <a:t>54/62</a:t>
                      </a:r>
                      <a:endParaRPr lang="zh-CN" altLang="en-US" sz="1400" b="1" kern="1200" dirty="0">
                        <a:solidFill>
                          <a:schemeClr val="tx1"/>
                        </a:solidFill>
                        <a:effectLst/>
                        <a:latin typeface="+mn-lt"/>
                        <a:ea typeface="+mn-ea"/>
                        <a:cs typeface="+mn-cs"/>
                      </a:endParaRPr>
                    </a:p>
                  </a:txBody>
                  <a:tcPr marL="68580" marR="68580" marT="0" marB="0"/>
                </a:tc>
                <a:extLst>
                  <a:ext uri="{0D108BD9-81ED-4DB2-BD59-A6C34878D82A}">
                    <a16:rowId xmlns:a16="http://schemas.microsoft.com/office/drawing/2014/main" val="4074321775"/>
                  </a:ext>
                </a:extLst>
              </a:tr>
              <a:tr h="279918">
                <a:tc>
                  <a:txBody>
                    <a:bodyPr/>
                    <a:lstStyle/>
                    <a:p>
                      <a:pPr marL="0" algn="ctr" defTabSz="914400" rtl="0" eaLnBrk="1" latinLnBrk="0" hangingPunct="1">
                        <a:lnSpc>
                          <a:spcPct val="115000"/>
                        </a:lnSpc>
                        <a:spcAft>
                          <a:spcPts val="1000"/>
                        </a:spcAft>
                      </a:pPr>
                      <a:r>
                        <a:rPr lang="en-US" sz="1400" b="1" kern="1200">
                          <a:solidFill>
                            <a:schemeClr val="lt1"/>
                          </a:solidFill>
                          <a:effectLst/>
                          <a:latin typeface="+mn-lt"/>
                          <a:ea typeface="+mn-ea"/>
                          <a:cs typeface="+mn-cs"/>
                        </a:rPr>
                        <a:t>泾溪初代火影</a:t>
                      </a:r>
                      <a:endParaRPr lang="zh-CN" altLang="en-US" sz="1400" b="1" kern="1200">
                        <a:solidFill>
                          <a:schemeClr val="lt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400" b="1" kern="1200">
                          <a:solidFill>
                            <a:schemeClr val="tx1"/>
                          </a:solidFill>
                          <a:effectLst/>
                          <a:latin typeface="+mn-lt"/>
                          <a:ea typeface="+mn-ea"/>
                          <a:cs typeface="+mn-cs"/>
                        </a:rPr>
                        <a:t>0.5909</a:t>
                      </a:r>
                      <a:endParaRPr lang="zh-CN" altLang="en-US" sz="14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400" b="1" kern="1200">
                          <a:solidFill>
                            <a:schemeClr val="tx1"/>
                          </a:solidFill>
                          <a:effectLst/>
                          <a:latin typeface="+mn-lt"/>
                          <a:ea typeface="+mn-ea"/>
                          <a:cs typeface="+mn-cs"/>
                        </a:rPr>
                        <a:t>0.57465</a:t>
                      </a:r>
                      <a:endParaRPr lang="zh-CN" altLang="en-US" sz="14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400" b="1" kern="1200">
                          <a:solidFill>
                            <a:schemeClr val="tx1"/>
                          </a:solidFill>
                          <a:effectLst/>
                          <a:latin typeface="+mn-lt"/>
                          <a:ea typeface="+mn-ea"/>
                          <a:cs typeface="+mn-cs"/>
                        </a:rPr>
                        <a:t>0.60716</a:t>
                      </a:r>
                      <a:endParaRPr lang="zh-CN" altLang="en-US" sz="14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400" b="1" kern="1200">
                          <a:solidFill>
                            <a:schemeClr val="tx1"/>
                          </a:solidFill>
                          <a:effectLst/>
                          <a:latin typeface="+mn-lt"/>
                          <a:ea typeface="+mn-ea"/>
                          <a:cs typeface="+mn-cs"/>
                        </a:rPr>
                        <a:t>nan</a:t>
                      </a:r>
                      <a:endParaRPr lang="zh-CN" altLang="en-US" sz="14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400" b="1" kern="1200">
                          <a:solidFill>
                            <a:schemeClr val="tx1"/>
                          </a:solidFill>
                          <a:effectLst/>
                          <a:latin typeface="+mn-lt"/>
                          <a:ea typeface="+mn-ea"/>
                          <a:cs typeface="+mn-cs"/>
                        </a:rPr>
                        <a:t>1.16667</a:t>
                      </a:r>
                      <a:endParaRPr lang="zh-CN" altLang="en-US" sz="14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400" b="1" kern="1200">
                          <a:solidFill>
                            <a:schemeClr val="tx1"/>
                          </a:solidFill>
                          <a:effectLst/>
                          <a:latin typeface="+mn-lt"/>
                          <a:ea typeface="+mn-ea"/>
                          <a:cs typeface="+mn-cs"/>
                        </a:rPr>
                        <a:t>20~50亿</a:t>
                      </a:r>
                      <a:endParaRPr lang="zh-CN" altLang="en-US" sz="14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400" b="1" kern="1200" dirty="0">
                          <a:solidFill>
                            <a:schemeClr val="tx1"/>
                          </a:solidFill>
                          <a:effectLst/>
                          <a:latin typeface="+mn-lt"/>
                          <a:ea typeface="+mn-ea"/>
                          <a:cs typeface="+mn-cs"/>
                        </a:rPr>
                        <a:t>55/62</a:t>
                      </a:r>
                      <a:endParaRPr lang="zh-CN" altLang="en-US" sz="1400" b="1" kern="1200" dirty="0">
                        <a:solidFill>
                          <a:schemeClr val="tx1"/>
                        </a:solidFill>
                        <a:effectLst/>
                        <a:latin typeface="+mn-lt"/>
                        <a:ea typeface="+mn-ea"/>
                        <a:cs typeface="+mn-cs"/>
                      </a:endParaRPr>
                    </a:p>
                  </a:txBody>
                  <a:tcPr marL="68580" marR="68580" marT="0" marB="0"/>
                </a:tc>
                <a:extLst>
                  <a:ext uri="{0D108BD9-81ED-4DB2-BD59-A6C34878D82A}">
                    <a16:rowId xmlns:a16="http://schemas.microsoft.com/office/drawing/2014/main" val="277485930"/>
                  </a:ext>
                </a:extLst>
              </a:tr>
            </a:tbl>
          </a:graphicData>
        </a:graphic>
      </p:graphicFrame>
    </p:spTree>
    <p:extLst>
      <p:ext uri="{BB962C8B-B14F-4D97-AF65-F5344CB8AC3E}">
        <p14:creationId xmlns:p14="http://schemas.microsoft.com/office/powerpoint/2010/main" val="22973498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标题 1">
            <a:extLst>
              <a:ext uri="{FF2B5EF4-FFF2-40B4-BE49-F238E27FC236}">
                <a16:creationId xmlns:a16="http://schemas.microsoft.com/office/drawing/2014/main" id="{9D57B31B-7BC2-4B72-8EC3-70076F707B15}"/>
              </a:ext>
            </a:extLst>
          </p:cNvPr>
          <p:cNvSpPr txBox="1">
            <a:spLocks/>
          </p:cNvSpPr>
          <p:nvPr/>
        </p:nvSpPr>
        <p:spPr>
          <a:xfrm>
            <a:off x="316457" y="284835"/>
            <a:ext cx="9720155" cy="432000"/>
          </a:xfrm>
          <a:prstGeom prst="rect">
            <a:avLst/>
          </a:prstGeom>
          <a:noFill/>
        </p:spPr>
        <p:txBody>
          <a:bodyPr wrap="none" lIns="0" tIns="0" rIns="0" bIns="0" rtlCol="0" anchor="ctr" anchorCtr="0">
            <a:noAutofit/>
          </a:bodyPr>
          <a:lstStyle>
            <a:lvl1pPr algn="l" defTabSz="914400" rtl="0" eaLnBrk="1" latinLnBrk="0" hangingPunct="1">
              <a:lnSpc>
                <a:spcPct val="90000"/>
              </a:lnSpc>
              <a:spcBef>
                <a:spcPct val="0"/>
              </a:spcBef>
              <a:buNone/>
              <a:defRPr lang="zh-CN" altLang="en-US" sz="2800" kern="1200" dirty="0">
                <a:solidFill>
                  <a:schemeClr val="bg1">
                    <a:lumMod val="9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defRPr>
            </a:lvl1pPr>
          </a:lstStyle>
          <a:p>
            <a:pPr>
              <a:lnSpc>
                <a:spcPct val="100000"/>
              </a:lnSpc>
              <a:defRPr/>
            </a:pPr>
            <a:r>
              <a:rPr lang="zh-CN" altLang="en-US" sz="3200" spc="300" dirty="0">
                <a:solidFill>
                  <a:schemeClr val="bg1"/>
                </a:solidFill>
                <a:latin typeface="Arial" panose="020B0604020202020204" pitchFamily="34" charset="0"/>
                <a:cs typeface="+mj-cs"/>
              </a:rPr>
              <a:t>二、跟踪池产品的综合打分评价</a:t>
            </a:r>
          </a:p>
        </p:txBody>
      </p:sp>
      <p:graphicFrame>
        <p:nvGraphicFramePr>
          <p:cNvPr id="3" name="表格 2">
            <a:extLst>
              <a:ext uri="{FF2B5EF4-FFF2-40B4-BE49-F238E27FC236}">
                <a16:creationId xmlns:a16="http://schemas.microsoft.com/office/drawing/2014/main" id="{2F65B4F3-680A-4218-BC06-DA92D27CC57F}"/>
              </a:ext>
            </a:extLst>
          </p:cNvPr>
          <p:cNvGraphicFramePr>
            <a:graphicFrameLocks noGrp="1"/>
          </p:cNvGraphicFramePr>
          <p:nvPr>
            <p:extLst>
              <p:ext uri="{D42A27DB-BD31-4B8C-83A1-F6EECF244321}">
                <p14:modId xmlns:p14="http://schemas.microsoft.com/office/powerpoint/2010/main" val="3806986473"/>
              </p:ext>
            </p:extLst>
          </p:nvPr>
        </p:nvGraphicFramePr>
        <p:xfrm>
          <a:off x="3" y="993439"/>
          <a:ext cx="12191997" cy="3853220"/>
        </p:xfrm>
        <a:graphic>
          <a:graphicData uri="http://schemas.openxmlformats.org/drawingml/2006/table">
            <a:tbl>
              <a:tblPr firstRow="1" firstCol="1" bandRow="1">
                <a:tableStyleId>{5C22544A-7EE6-4342-B048-85BDC9FD1C3A}</a:tableStyleId>
              </a:tblPr>
              <a:tblGrid>
                <a:gridCol w="1838131">
                  <a:extLst>
                    <a:ext uri="{9D8B030D-6E8A-4147-A177-3AD203B41FA5}">
                      <a16:colId xmlns:a16="http://schemas.microsoft.com/office/drawing/2014/main" val="650264765"/>
                    </a:ext>
                  </a:extLst>
                </a:gridCol>
                <a:gridCol w="1782147">
                  <a:extLst>
                    <a:ext uri="{9D8B030D-6E8A-4147-A177-3AD203B41FA5}">
                      <a16:colId xmlns:a16="http://schemas.microsoft.com/office/drawing/2014/main" val="2270339541"/>
                    </a:ext>
                  </a:extLst>
                </a:gridCol>
                <a:gridCol w="1446244">
                  <a:extLst>
                    <a:ext uri="{9D8B030D-6E8A-4147-A177-3AD203B41FA5}">
                      <a16:colId xmlns:a16="http://schemas.microsoft.com/office/drawing/2014/main" val="3977321206"/>
                    </a:ext>
                  </a:extLst>
                </a:gridCol>
                <a:gridCol w="1474237">
                  <a:extLst>
                    <a:ext uri="{9D8B030D-6E8A-4147-A177-3AD203B41FA5}">
                      <a16:colId xmlns:a16="http://schemas.microsoft.com/office/drawing/2014/main" val="1776215885"/>
                    </a:ext>
                  </a:extLst>
                </a:gridCol>
                <a:gridCol w="2295331">
                  <a:extLst>
                    <a:ext uri="{9D8B030D-6E8A-4147-A177-3AD203B41FA5}">
                      <a16:colId xmlns:a16="http://schemas.microsoft.com/office/drawing/2014/main" val="744516094"/>
                    </a:ext>
                  </a:extLst>
                </a:gridCol>
                <a:gridCol w="1147665">
                  <a:extLst>
                    <a:ext uri="{9D8B030D-6E8A-4147-A177-3AD203B41FA5}">
                      <a16:colId xmlns:a16="http://schemas.microsoft.com/office/drawing/2014/main" val="1440053249"/>
                    </a:ext>
                  </a:extLst>
                </a:gridCol>
                <a:gridCol w="1492898">
                  <a:extLst>
                    <a:ext uri="{9D8B030D-6E8A-4147-A177-3AD203B41FA5}">
                      <a16:colId xmlns:a16="http://schemas.microsoft.com/office/drawing/2014/main" val="1487747728"/>
                    </a:ext>
                  </a:extLst>
                </a:gridCol>
                <a:gridCol w="715344">
                  <a:extLst>
                    <a:ext uri="{9D8B030D-6E8A-4147-A177-3AD203B41FA5}">
                      <a16:colId xmlns:a16="http://schemas.microsoft.com/office/drawing/2014/main" val="1518448495"/>
                    </a:ext>
                  </a:extLst>
                </a:gridCol>
              </a:tblGrid>
              <a:tr h="682901">
                <a:tc>
                  <a:txBody>
                    <a:bodyPr/>
                    <a:lstStyle/>
                    <a:p>
                      <a:pPr algn="ctr">
                        <a:lnSpc>
                          <a:spcPct val="115000"/>
                        </a:lnSpc>
                        <a:spcAft>
                          <a:spcPts val="1000"/>
                        </a:spcAft>
                      </a:pPr>
                      <a:r>
                        <a:rPr lang="en-US" sz="1400" b="1" dirty="0" err="1">
                          <a:effectLst/>
                        </a:rPr>
                        <a:t>产品简称</a:t>
                      </a:r>
                      <a:endParaRPr lang="zh-CN" sz="1400" b="1" dirty="0">
                        <a:effectLst/>
                        <a:latin typeface="Cambria" panose="02040503050406030204" pitchFamily="18" charset="0"/>
                        <a:ea typeface="MS Mincho" panose="02020609040205080304" pitchFamily="49" charset="-128"/>
                        <a:cs typeface="Times New Roman" panose="02020603050405020304" pitchFamily="18" charset="0"/>
                      </a:endParaRPr>
                    </a:p>
                  </a:txBody>
                  <a:tcPr marL="45720" marR="45720"/>
                </a:tc>
                <a:tc>
                  <a:txBody>
                    <a:bodyPr/>
                    <a:lstStyle/>
                    <a:p>
                      <a:pPr algn="ctr">
                        <a:lnSpc>
                          <a:spcPct val="115000"/>
                        </a:lnSpc>
                        <a:spcAft>
                          <a:spcPts val="1000"/>
                        </a:spcAft>
                      </a:pPr>
                      <a:r>
                        <a:rPr lang="en-US" sz="1400" b="1" dirty="0" err="1">
                          <a:effectLst/>
                        </a:rPr>
                        <a:t>朝阳永续优选打分</a:t>
                      </a:r>
                      <a:r>
                        <a:rPr lang="en-US" sz="1400" b="1" dirty="0">
                          <a:effectLst/>
                        </a:rPr>
                        <a:t>(</a:t>
                      </a:r>
                      <a:r>
                        <a:rPr lang="en-US" sz="1400" b="1" dirty="0" err="1">
                          <a:effectLst/>
                        </a:rPr>
                        <a:t>空缺值填充</a:t>
                      </a:r>
                      <a:r>
                        <a:rPr lang="en-US" sz="1400" b="1" dirty="0">
                          <a:effectLst/>
                        </a:rPr>
                        <a:t>)（</a:t>
                      </a:r>
                      <a:r>
                        <a:rPr lang="en-US" sz="1400" b="1" dirty="0" err="1">
                          <a:effectLst/>
                        </a:rPr>
                        <a:t>三年+今年以来_normal</a:t>
                      </a:r>
                      <a:r>
                        <a:rPr lang="en-US" sz="1400" b="1" dirty="0">
                          <a:effectLst/>
                        </a:rPr>
                        <a:t>）</a:t>
                      </a:r>
                      <a:endParaRPr lang="zh-CN" sz="1400" b="1" dirty="0">
                        <a:effectLst/>
                        <a:latin typeface="Cambria" panose="02040503050406030204" pitchFamily="18" charset="0"/>
                        <a:ea typeface="MS Mincho" panose="02020609040205080304" pitchFamily="49" charset="-128"/>
                        <a:cs typeface="Times New Roman" panose="02020603050405020304" pitchFamily="18" charset="0"/>
                      </a:endParaRPr>
                    </a:p>
                  </a:txBody>
                  <a:tcPr marL="45720" marR="45720"/>
                </a:tc>
                <a:tc>
                  <a:txBody>
                    <a:bodyPr/>
                    <a:lstStyle/>
                    <a:p>
                      <a:pPr algn="ctr">
                        <a:lnSpc>
                          <a:spcPct val="115000"/>
                        </a:lnSpc>
                        <a:spcAft>
                          <a:spcPts val="1000"/>
                        </a:spcAft>
                      </a:pPr>
                      <a:r>
                        <a:rPr lang="en-US" sz="1400" b="1" dirty="0" err="1">
                          <a:effectLst/>
                        </a:rPr>
                        <a:t>收益率打分</a:t>
                      </a:r>
                      <a:r>
                        <a:rPr lang="en-US" sz="1400" b="1" dirty="0">
                          <a:effectLst/>
                        </a:rPr>
                        <a:t>(</a:t>
                      </a:r>
                      <a:r>
                        <a:rPr lang="en-US" sz="1400" b="1" dirty="0" err="1">
                          <a:effectLst/>
                        </a:rPr>
                        <a:t>空缺值填充</a:t>
                      </a:r>
                      <a:r>
                        <a:rPr lang="en-US" sz="1400" b="1" dirty="0">
                          <a:effectLst/>
                        </a:rPr>
                        <a:t>)（</a:t>
                      </a:r>
                      <a:r>
                        <a:rPr lang="en-US" sz="1400" b="1" dirty="0" err="1">
                          <a:effectLst/>
                        </a:rPr>
                        <a:t>三年+今年以来_normal</a:t>
                      </a:r>
                      <a:r>
                        <a:rPr lang="en-US" sz="1400" b="1" dirty="0">
                          <a:effectLst/>
                        </a:rPr>
                        <a:t>）</a:t>
                      </a:r>
                      <a:endParaRPr lang="zh-CN" sz="1400" b="1" dirty="0">
                        <a:effectLst/>
                        <a:latin typeface="Cambria" panose="02040503050406030204" pitchFamily="18" charset="0"/>
                        <a:ea typeface="MS Mincho" panose="02020609040205080304" pitchFamily="49" charset="-128"/>
                        <a:cs typeface="Times New Roman" panose="02020603050405020304" pitchFamily="18" charset="0"/>
                      </a:endParaRPr>
                    </a:p>
                  </a:txBody>
                  <a:tcPr marL="45720" marR="45720"/>
                </a:tc>
                <a:tc>
                  <a:txBody>
                    <a:bodyPr/>
                    <a:lstStyle/>
                    <a:p>
                      <a:pPr algn="ctr">
                        <a:lnSpc>
                          <a:spcPct val="115000"/>
                        </a:lnSpc>
                        <a:spcAft>
                          <a:spcPts val="1000"/>
                        </a:spcAft>
                      </a:pPr>
                      <a:r>
                        <a:rPr lang="en-US" sz="1400" b="1" dirty="0" err="1">
                          <a:effectLst/>
                        </a:rPr>
                        <a:t>Sharpe比率打分</a:t>
                      </a:r>
                      <a:r>
                        <a:rPr lang="en-US" sz="1400" b="1" dirty="0">
                          <a:effectLst/>
                        </a:rPr>
                        <a:t>(</a:t>
                      </a:r>
                      <a:r>
                        <a:rPr lang="en-US" sz="1400" b="1" dirty="0" err="1">
                          <a:effectLst/>
                        </a:rPr>
                        <a:t>空缺值填充</a:t>
                      </a:r>
                      <a:r>
                        <a:rPr lang="en-US" sz="1400" b="1" dirty="0">
                          <a:effectLst/>
                        </a:rPr>
                        <a:t>)（</a:t>
                      </a:r>
                      <a:r>
                        <a:rPr lang="en-US" sz="1400" b="1" dirty="0" err="1">
                          <a:effectLst/>
                        </a:rPr>
                        <a:t>三年+今年以来_normal</a:t>
                      </a:r>
                      <a:r>
                        <a:rPr lang="en-US" sz="1400" b="1" dirty="0">
                          <a:effectLst/>
                        </a:rPr>
                        <a:t>）</a:t>
                      </a:r>
                      <a:endParaRPr lang="zh-CN" sz="1400" b="1" dirty="0">
                        <a:effectLst/>
                        <a:latin typeface="Cambria" panose="02040503050406030204" pitchFamily="18" charset="0"/>
                        <a:ea typeface="MS Mincho" panose="02020609040205080304" pitchFamily="49" charset="-128"/>
                        <a:cs typeface="Times New Roman" panose="02020603050405020304" pitchFamily="18" charset="0"/>
                      </a:endParaRPr>
                    </a:p>
                  </a:txBody>
                  <a:tcPr marL="45720" marR="45720"/>
                </a:tc>
                <a:tc>
                  <a:txBody>
                    <a:bodyPr/>
                    <a:lstStyle/>
                    <a:p>
                      <a:pPr algn="ctr">
                        <a:lnSpc>
                          <a:spcPct val="115000"/>
                        </a:lnSpc>
                        <a:spcAft>
                          <a:spcPts val="1000"/>
                        </a:spcAft>
                      </a:pPr>
                      <a:r>
                        <a:rPr lang="en-US" sz="1400" b="1" dirty="0" err="1">
                          <a:effectLst/>
                        </a:rPr>
                        <a:t>朝阳永续优选打分（三年+今年以来_normal</a:t>
                      </a:r>
                      <a:r>
                        <a:rPr lang="en-US" sz="1400" b="1" dirty="0">
                          <a:effectLst/>
                        </a:rPr>
                        <a:t>）</a:t>
                      </a:r>
                      <a:endParaRPr lang="zh-CN" sz="1400" b="1" dirty="0">
                        <a:effectLst/>
                        <a:latin typeface="Cambria" panose="02040503050406030204" pitchFamily="18" charset="0"/>
                        <a:ea typeface="MS Mincho" panose="02020609040205080304" pitchFamily="49" charset="-128"/>
                        <a:cs typeface="Times New Roman" panose="02020603050405020304" pitchFamily="18" charset="0"/>
                      </a:endParaRPr>
                    </a:p>
                  </a:txBody>
                  <a:tcPr marL="45720" marR="45720"/>
                </a:tc>
                <a:tc>
                  <a:txBody>
                    <a:bodyPr/>
                    <a:lstStyle/>
                    <a:p>
                      <a:pPr algn="ctr">
                        <a:lnSpc>
                          <a:spcPct val="115000"/>
                        </a:lnSpc>
                        <a:spcAft>
                          <a:spcPts val="1000"/>
                        </a:spcAft>
                      </a:pPr>
                      <a:r>
                        <a:rPr lang="en-US" sz="1400" b="1" dirty="0" err="1">
                          <a:effectLst/>
                        </a:rPr>
                        <a:t>存续时间</a:t>
                      </a:r>
                      <a:r>
                        <a:rPr lang="en-US" sz="1400" b="1" dirty="0">
                          <a:effectLst/>
                        </a:rPr>
                        <a:t>=</a:t>
                      </a:r>
                      <a:r>
                        <a:rPr lang="en-US" sz="1400" b="1" dirty="0" err="1">
                          <a:effectLst/>
                        </a:rPr>
                        <a:t>净值成立日期月份差</a:t>
                      </a:r>
                      <a:r>
                        <a:rPr lang="en-US" sz="1400" b="1" dirty="0">
                          <a:effectLst/>
                        </a:rPr>
                        <a:t>/12</a:t>
                      </a:r>
                      <a:endParaRPr lang="zh-CN" sz="1400" b="1" dirty="0">
                        <a:effectLst/>
                        <a:latin typeface="Cambria" panose="02040503050406030204" pitchFamily="18" charset="0"/>
                        <a:ea typeface="MS Mincho" panose="02020609040205080304" pitchFamily="49" charset="-128"/>
                        <a:cs typeface="Times New Roman" panose="02020603050405020304" pitchFamily="18" charset="0"/>
                      </a:endParaRPr>
                    </a:p>
                  </a:txBody>
                  <a:tcPr marL="45720" marR="45720"/>
                </a:tc>
                <a:tc>
                  <a:txBody>
                    <a:bodyPr/>
                    <a:lstStyle/>
                    <a:p>
                      <a:pPr algn="ctr">
                        <a:lnSpc>
                          <a:spcPct val="115000"/>
                        </a:lnSpc>
                        <a:spcAft>
                          <a:spcPts val="1000"/>
                        </a:spcAft>
                      </a:pPr>
                      <a:r>
                        <a:rPr lang="en-US" sz="1400" b="1" dirty="0" err="1">
                          <a:effectLst/>
                        </a:rPr>
                        <a:t>管理规模</a:t>
                      </a:r>
                      <a:endParaRPr lang="zh-CN" sz="1400" b="1" dirty="0">
                        <a:effectLst/>
                        <a:latin typeface="Cambria" panose="02040503050406030204" pitchFamily="18" charset="0"/>
                        <a:ea typeface="MS Mincho" panose="02020609040205080304" pitchFamily="49" charset="-128"/>
                        <a:cs typeface="Times New Roman" panose="02020603050405020304" pitchFamily="18" charset="0"/>
                      </a:endParaRPr>
                    </a:p>
                  </a:txBody>
                  <a:tcPr marL="45720" marR="45720"/>
                </a:tc>
                <a:tc>
                  <a:txBody>
                    <a:bodyPr/>
                    <a:lstStyle/>
                    <a:p>
                      <a:pPr algn="ctr">
                        <a:lnSpc>
                          <a:spcPct val="115000"/>
                        </a:lnSpc>
                        <a:spcAft>
                          <a:spcPts val="1000"/>
                        </a:spcAft>
                      </a:pPr>
                      <a:r>
                        <a:rPr lang="en-US" sz="1400" b="1" dirty="0" err="1">
                          <a:effectLst/>
                        </a:rPr>
                        <a:t>序号</a:t>
                      </a:r>
                      <a:endParaRPr lang="zh-CN" sz="1400" b="1" dirty="0">
                        <a:effectLst/>
                        <a:latin typeface="Cambria" panose="02040503050406030204" pitchFamily="18" charset="0"/>
                        <a:ea typeface="MS Mincho" panose="02020609040205080304" pitchFamily="49" charset="-128"/>
                        <a:cs typeface="Times New Roman" panose="02020603050405020304" pitchFamily="18" charset="0"/>
                      </a:endParaRPr>
                    </a:p>
                  </a:txBody>
                  <a:tcPr marL="45720" marR="45720"/>
                </a:tc>
                <a:extLst>
                  <a:ext uri="{0D108BD9-81ED-4DB2-BD59-A6C34878D82A}">
                    <a16:rowId xmlns:a16="http://schemas.microsoft.com/office/drawing/2014/main" val="940985055"/>
                  </a:ext>
                </a:extLst>
              </a:tr>
              <a:tr h="279918">
                <a:tc>
                  <a:txBody>
                    <a:bodyPr/>
                    <a:lstStyle/>
                    <a:p>
                      <a:pPr marL="0" algn="ctr" defTabSz="914400" rtl="0" eaLnBrk="1" latinLnBrk="0" hangingPunct="1">
                        <a:lnSpc>
                          <a:spcPct val="115000"/>
                        </a:lnSpc>
                        <a:spcAft>
                          <a:spcPts val="1000"/>
                        </a:spcAft>
                      </a:pPr>
                      <a:r>
                        <a:rPr lang="en-US" sz="1400" b="1" kern="1200" dirty="0">
                          <a:solidFill>
                            <a:schemeClr val="lt1"/>
                          </a:solidFill>
                          <a:effectLst/>
                          <a:latin typeface="+mn-lt"/>
                          <a:ea typeface="+mn-ea"/>
                          <a:cs typeface="+mn-cs"/>
                        </a:rPr>
                        <a:t>诚诺精选1期</a:t>
                      </a:r>
                      <a:endParaRPr lang="zh-CN" altLang="en-US" sz="1400" b="1" kern="1200" dirty="0">
                        <a:solidFill>
                          <a:schemeClr val="lt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400" b="1" kern="1200" dirty="0">
                          <a:solidFill>
                            <a:schemeClr val="tx1"/>
                          </a:solidFill>
                          <a:effectLst/>
                          <a:latin typeface="+mn-lt"/>
                          <a:ea typeface="+mn-ea"/>
                          <a:cs typeface="+mn-cs"/>
                        </a:rPr>
                        <a:t>0.59255</a:t>
                      </a:r>
                      <a:endParaRPr lang="zh-CN" altLang="en-US" sz="1400" b="1" kern="1200" dirty="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400" b="1" kern="1200">
                          <a:solidFill>
                            <a:schemeClr val="tx1"/>
                          </a:solidFill>
                          <a:effectLst/>
                          <a:latin typeface="+mn-lt"/>
                          <a:ea typeface="+mn-ea"/>
                          <a:cs typeface="+mn-cs"/>
                        </a:rPr>
                        <a:t>0.57835</a:t>
                      </a:r>
                      <a:endParaRPr lang="zh-CN" altLang="en-US" sz="14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400" b="1" kern="1200">
                          <a:solidFill>
                            <a:schemeClr val="tx1"/>
                          </a:solidFill>
                          <a:effectLst/>
                          <a:latin typeface="+mn-lt"/>
                          <a:ea typeface="+mn-ea"/>
                          <a:cs typeface="+mn-cs"/>
                        </a:rPr>
                        <a:t>0.60674</a:t>
                      </a:r>
                      <a:endParaRPr lang="zh-CN" altLang="en-US" sz="14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400" b="1" kern="1200">
                          <a:solidFill>
                            <a:schemeClr val="tx1"/>
                          </a:solidFill>
                          <a:effectLst/>
                          <a:latin typeface="+mn-lt"/>
                          <a:ea typeface="+mn-ea"/>
                          <a:cs typeface="+mn-cs"/>
                        </a:rPr>
                        <a:t>nan</a:t>
                      </a:r>
                      <a:endParaRPr lang="zh-CN" altLang="en-US" sz="14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400" b="1" kern="1200">
                          <a:solidFill>
                            <a:schemeClr val="tx1"/>
                          </a:solidFill>
                          <a:effectLst/>
                          <a:latin typeface="+mn-lt"/>
                          <a:ea typeface="+mn-ea"/>
                          <a:cs typeface="+mn-cs"/>
                        </a:rPr>
                        <a:t>1.16667</a:t>
                      </a:r>
                      <a:endParaRPr lang="zh-CN" altLang="en-US" sz="14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400" b="1" kern="1200">
                          <a:solidFill>
                            <a:schemeClr val="tx1"/>
                          </a:solidFill>
                          <a:effectLst/>
                          <a:latin typeface="+mn-lt"/>
                          <a:ea typeface="+mn-ea"/>
                          <a:cs typeface="+mn-cs"/>
                        </a:rPr>
                        <a:t>0~5亿</a:t>
                      </a:r>
                      <a:endParaRPr lang="zh-CN" altLang="en-US" sz="14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400" b="1" kern="1200">
                          <a:solidFill>
                            <a:schemeClr val="tx1"/>
                          </a:solidFill>
                          <a:effectLst/>
                          <a:latin typeface="+mn-lt"/>
                          <a:ea typeface="+mn-ea"/>
                          <a:cs typeface="+mn-cs"/>
                        </a:rPr>
                        <a:t>56/62</a:t>
                      </a:r>
                      <a:endParaRPr lang="zh-CN" altLang="en-US" sz="1400" b="1" kern="1200">
                        <a:solidFill>
                          <a:schemeClr val="tx1"/>
                        </a:solidFill>
                        <a:effectLst/>
                        <a:latin typeface="+mn-lt"/>
                        <a:ea typeface="+mn-ea"/>
                        <a:cs typeface="+mn-cs"/>
                      </a:endParaRPr>
                    </a:p>
                  </a:txBody>
                  <a:tcPr marL="68580" marR="68580" marT="0" marB="0"/>
                </a:tc>
                <a:extLst>
                  <a:ext uri="{0D108BD9-81ED-4DB2-BD59-A6C34878D82A}">
                    <a16:rowId xmlns:a16="http://schemas.microsoft.com/office/drawing/2014/main" val="293569356"/>
                  </a:ext>
                </a:extLst>
              </a:tr>
              <a:tr h="279918">
                <a:tc>
                  <a:txBody>
                    <a:bodyPr/>
                    <a:lstStyle/>
                    <a:p>
                      <a:pPr marL="0" algn="ctr" defTabSz="914400" rtl="0" eaLnBrk="1" latinLnBrk="0" hangingPunct="1">
                        <a:lnSpc>
                          <a:spcPct val="115000"/>
                        </a:lnSpc>
                        <a:spcAft>
                          <a:spcPts val="1000"/>
                        </a:spcAft>
                      </a:pPr>
                      <a:r>
                        <a:rPr lang="en-US" sz="1400" b="1" kern="1200">
                          <a:solidFill>
                            <a:schemeClr val="lt1"/>
                          </a:solidFill>
                          <a:effectLst/>
                          <a:latin typeface="+mn-lt"/>
                          <a:ea typeface="+mn-ea"/>
                          <a:cs typeface="+mn-cs"/>
                        </a:rPr>
                        <a:t>国盈资本新材料</a:t>
                      </a:r>
                      <a:endParaRPr lang="zh-CN" altLang="en-US" sz="1400" b="1" kern="1200">
                        <a:solidFill>
                          <a:schemeClr val="lt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400" b="1" kern="1200">
                          <a:solidFill>
                            <a:schemeClr val="tx1"/>
                          </a:solidFill>
                          <a:effectLst/>
                          <a:latin typeface="+mn-lt"/>
                          <a:ea typeface="+mn-ea"/>
                          <a:cs typeface="+mn-cs"/>
                        </a:rPr>
                        <a:t>0.59682</a:t>
                      </a:r>
                      <a:endParaRPr lang="zh-CN" altLang="en-US" sz="14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400" b="1" kern="1200" dirty="0">
                          <a:solidFill>
                            <a:schemeClr val="tx1"/>
                          </a:solidFill>
                          <a:effectLst/>
                          <a:latin typeface="+mn-lt"/>
                          <a:ea typeface="+mn-ea"/>
                          <a:cs typeface="+mn-cs"/>
                        </a:rPr>
                        <a:t>0.60426</a:t>
                      </a:r>
                      <a:endParaRPr lang="zh-CN" altLang="en-US" sz="1400" b="1" kern="1200" dirty="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400" b="1" kern="1200">
                          <a:solidFill>
                            <a:schemeClr val="tx1"/>
                          </a:solidFill>
                          <a:effectLst/>
                          <a:latin typeface="+mn-lt"/>
                          <a:ea typeface="+mn-ea"/>
                          <a:cs typeface="+mn-cs"/>
                        </a:rPr>
                        <a:t>0.58937</a:t>
                      </a:r>
                      <a:endParaRPr lang="zh-CN" altLang="en-US" sz="14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400" b="1" kern="1200">
                          <a:solidFill>
                            <a:schemeClr val="tx1"/>
                          </a:solidFill>
                          <a:effectLst/>
                          <a:latin typeface="+mn-lt"/>
                          <a:ea typeface="+mn-ea"/>
                          <a:cs typeface="+mn-cs"/>
                        </a:rPr>
                        <a:t>nan</a:t>
                      </a:r>
                      <a:endParaRPr lang="zh-CN" altLang="en-US" sz="14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400" b="1" kern="1200">
                          <a:solidFill>
                            <a:schemeClr val="tx1"/>
                          </a:solidFill>
                          <a:effectLst/>
                          <a:latin typeface="+mn-lt"/>
                          <a:ea typeface="+mn-ea"/>
                          <a:cs typeface="+mn-cs"/>
                        </a:rPr>
                        <a:t>1.0</a:t>
                      </a:r>
                      <a:endParaRPr lang="zh-CN" altLang="en-US" sz="14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400" b="1" kern="1200">
                          <a:solidFill>
                            <a:schemeClr val="tx1"/>
                          </a:solidFill>
                          <a:effectLst/>
                          <a:latin typeface="+mn-lt"/>
                          <a:ea typeface="+mn-ea"/>
                          <a:cs typeface="+mn-cs"/>
                        </a:rPr>
                        <a:t>0~5亿</a:t>
                      </a:r>
                      <a:endParaRPr lang="zh-CN" altLang="en-US" sz="14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400" b="1" kern="1200">
                          <a:solidFill>
                            <a:schemeClr val="tx1"/>
                          </a:solidFill>
                          <a:effectLst/>
                          <a:latin typeface="+mn-lt"/>
                          <a:ea typeface="+mn-ea"/>
                          <a:cs typeface="+mn-cs"/>
                        </a:rPr>
                        <a:t>57/62</a:t>
                      </a:r>
                      <a:endParaRPr lang="zh-CN" altLang="en-US" sz="1400" b="1" kern="1200">
                        <a:solidFill>
                          <a:schemeClr val="tx1"/>
                        </a:solidFill>
                        <a:effectLst/>
                        <a:latin typeface="+mn-lt"/>
                        <a:ea typeface="+mn-ea"/>
                        <a:cs typeface="+mn-cs"/>
                      </a:endParaRPr>
                    </a:p>
                  </a:txBody>
                  <a:tcPr marL="68580" marR="68580" marT="0" marB="0"/>
                </a:tc>
                <a:extLst>
                  <a:ext uri="{0D108BD9-81ED-4DB2-BD59-A6C34878D82A}">
                    <a16:rowId xmlns:a16="http://schemas.microsoft.com/office/drawing/2014/main" val="2903660501"/>
                  </a:ext>
                </a:extLst>
              </a:tr>
              <a:tr h="279918">
                <a:tc>
                  <a:txBody>
                    <a:bodyPr/>
                    <a:lstStyle/>
                    <a:p>
                      <a:pPr marL="0" algn="ctr" defTabSz="914400" rtl="0" eaLnBrk="1" latinLnBrk="0" hangingPunct="1">
                        <a:lnSpc>
                          <a:spcPct val="115000"/>
                        </a:lnSpc>
                        <a:spcAft>
                          <a:spcPts val="1000"/>
                        </a:spcAft>
                      </a:pPr>
                      <a:r>
                        <a:rPr lang="en-US" sz="1400" b="1" kern="1200">
                          <a:solidFill>
                            <a:schemeClr val="lt1"/>
                          </a:solidFill>
                          <a:effectLst/>
                          <a:latin typeface="+mn-lt"/>
                          <a:ea typeface="+mn-ea"/>
                          <a:cs typeface="+mn-cs"/>
                        </a:rPr>
                        <a:t>倍漾天山六阳量化价值1号</a:t>
                      </a:r>
                      <a:endParaRPr lang="zh-CN" altLang="en-US" sz="1400" b="1" kern="1200">
                        <a:solidFill>
                          <a:schemeClr val="lt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400" b="1" kern="1200" dirty="0">
                          <a:solidFill>
                            <a:schemeClr val="tx1"/>
                          </a:solidFill>
                          <a:effectLst/>
                          <a:latin typeface="+mn-lt"/>
                          <a:ea typeface="+mn-ea"/>
                          <a:cs typeface="+mn-cs"/>
                        </a:rPr>
                        <a:t>0.6</a:t>
                      </a:r>
                      <a:endParaRPr lang="zh-CN" altLang="en-US" sz="1400" b="1" kern="1200" dirty="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400" b="1" kern="1200" dirty="0">
                          <a:solidFill>
                            <a:schemeClr val="tx1"/>
                          </a:solidFill>
                          <a:effectLst/>
                          <a:latin typeface="+mn-lt"/>
                          <a:ea typeface="+mn-ea"/>
                          <a:cs typeface="+mn-cs"/>
                        </a:rPr>
                        <a:t>0.6</a:t>
                      </a:r>
                      <a:endParaRPr lang="zh-CN" altLang="en-US" sz="1400" b="1" kern="1200" dirty="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400" b="1" kern="1200">
                          <a:solidFill>
                            <a:schemeClr val="tx1"/>
                          </a:solidFill>
                          <a:effectLst/>
                          <a:latin typeface="+mn-lt"/>
                          <a:ea typeface="+mn-ea"/>
                          <a:cs typeface="+mn-cs"/>
                        </a:rPr>
                        <a:t>0.6</a:t>
                      </a:r>
                      <a:endParaRPr lang="zh-CN" altLang="en-US" sz="14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400" b="1" kern="1200" dirty="0">
                          <a:solidFill>
                            <a:schemeClr val="tx1"/>
                          </a:solidFill>
                          <a:effectLst/>
                          <a:latin typeface="+mn-lt"/>
                          <a:ea typeface="+mn-ea"/>
                          <a:cs typeface="+mn-cs"/>
                        </a:rPr>
                        <a:t>nan</a:t>
                      </a:r>
                      <a:endParaRPr lang="zh-CN" altLang="en-US" sz="1400" b="1" kern="1200" dirty="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400" b="1" kern="1200">
                          <a:solidFill>
                            <a:schemeClr val="tx1"/>
                          </a:solidFill>
                          <a:effectLst/>
                          <a:latin typeface="+mn-lt"/>
                          <a:ea typeface="+mn-ea"/>
                          <a:cs typeface="+mn-cs"/>
                        </a:rPr>
                        <a:t>1.08333</a:t>
                      </a:r>
                      <a:endParaRPr lang="zh-CN" altLang="en-US" sz="14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400" b="1" kern="1200">
                          <a:solidFill>
                            <a:schemeClr val="tx1"/>
                          </a:solidFill>
                          <a:effectLst/>
                          <a:latin typeface="+mn-lt"/>
                          <a:ea typeface="+mn-ea"/>
                          <a:cs typeface="+mn-cs"/>
                        </a:rPr>
                        <a:t>0~5亿</a:t>
                      </a:r>
                      <a:endParaRPr lang="zh-CN" altLang="en-US" sz="14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400" b="1" kern="1200">
                          <a:solidFill>
                            <a:schemeClr val="tx1"/>
                          </a:solidFill>
                          <a:effectLst/>
                          <a:latin typeface="+mn-lt"/>
                          <a:ea typeface="+mn-ea"/>
                          <a:cs typeface="+mn-cs"/>
                        </a:rPr>
                        <a:t>58/62</a:t>
                      </a:r>
                      <a:endParaRPr lang="zh-CN" altLang="en-US" sz="1400" b="1" kern="1200">
                        <a:solidFill>
                          <a:schemeClr val="tx1"/>
                        </a:solidFill>
                        <a:effectLst/>
                        <a:latin typeface="+mn-lt"/>
                        <a:ea typeface="+mn-ea"/>
                        <a:cs typeface="+mn-cs"/>
                      </a:endParaRPr>
                    </a:p>
                  </a:txBody>
                  <a:tcPr marL="68580" marR="68580" marT="0" marB="0"/>
                </a:tc>
                <a:extLst>
                  <a:ext uri="{0D108BD9-81ED-4DB2-BD59-A6C34878D82A}">
                    <a16:rowId xmlns:a16="http://schemas.microsoft.com/office/drawing/2014/main" val="3315639304"/>
                  </a:ext>
                </a:extLst>
              </a:tr>
              <a:tr h="279918">
                <a:tc>
                  <a:txBody>
                    <a:bodyPr/>
                    <a:lstStyle/>
                    <a:p>
                      <a:pPr marL="0" algn="ctr" defTabSz="914400" rtl="0" eaLnBrk="1" latinLnBrk="0" hangingPunct="1">
                        <a:lnSpc>
                          <a:spcPct val="115000"/>
                        </a:lnSpc>
                        <a:spcAft>
                          <a:spcPts val="1000"/>
                        </a:spcAft>
                      </a:pPr>
                      <a:r>
                        <a:rPr lang="en-US" sz="1400" b="1" kern="1200">
                          <a:solidFill>
                            <a:schemeClr val="lt1"/>
                          </a:solidFill>
                          <a:effectLst/>
                          <a:latin typeface="+mn-lt"/>
                          <a:ea typeface="+mn-ea"/>
                          <a:cs typeface="+mn-cs"/>
                        </a:rPr>
                        <a:t>金辇天灏消费大数据智选</a:t>
                      </a:r>
                      <a:endParaRPr lang="zh-CN" altLang="en-US" sz="1400" b="1" kern="1200">
                        <a:solidFill>
                          <a:schemeClr val="lt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400" b="1" kern="1200">
                          <a:solidFill>
                            <a:schemeClr val="tx1"/>
                          </a:solidFill>
                          <a:effectLst/>
                          <a:latin typeface="+mn-lt"/>
                          <a:ea typeface="+mn-ea"/>
                          <a:cs typeface="+mn-cs"/>
                        </a:rPr>
                        <a:t>0.65223</a:t>
                      </a:r>
                      <a:endParaRPr lang="zh-CN" altLang="en-US" sz="14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400" b="1" kern="1200">
                          <a:solidFill>
                            <a:schemeClr val="tx1"/>
                          </a:solidFill>
                          <a:effectLst/>
                          <a:latin typeface="+mn-lt"/>
                          <a:ea typeface="+mn-ea"/>
                          <a:cs typeface="+mn-cs"/>
                        </a:rPr>
                        <a:t>0.63469</a:t>
                      </a:r>
                      <a:endParaRPr lang="zh-CN" altLang="en-US" sz="14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400" b="1" kern="1200">
                          <a:solidFill>
                            <a:schemeClr val="tx1"/>
                          </a:solidFill>
                          <a:effectLst/>
                          <a:latin typeface="+mn-lt"/>
                          <a:ea typeface="+mn-ea"/>
                          <a:cs typeface="+mn-cs"/>
                        </a:rPr>
                        <a:t>0.66978</a:t>
                      </a:r>
                      <a:endParaRPr lang="zh-CN" altLang="en-US" sz="14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400" b="1" kern="1200">
                          <a:solidFill>
                            <a:schemeClr val="tx1"/>
                          </a:solidFill>
                          <a:effectLst/>
                          <a:latin typeface="+mn-lt"/>
                          <a:ea typeface="+mn-ea"/>
                          <a:cs typeface="+mn-cs"/>
                        </a:rPr>
                        <a:t>nan</a:t>
                      </a:r>
                      <a:endParaRPr lang="zh-CN" altLang="en-US" sz="14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400" b="1" kern="1200">
                          <a:solidFill>
                            <a:schemeClr val="tx1"/>
                          </a:solidFill>
                          <a:effectLst/>
                          <a:latin typeface="+mn-lt"/>
                          <a:ea typeface="+mn-ea"/>
                          <a:cs typeface="+mn-cs"/>
                        </a:rPr>
                        <a:t>1.58333</a:t>
                      </a:r>
                      <a:endParaRPr lang="zh-CN" altLang="en-US" sz="14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400" b="1" kern="1200">
                          <a:solidFill>
                            <a:schemeClr val="tx1"/>
                          </a:solidFill>
                          <a:effectLst/>
                          <a:latin typeface="+mn-lt"/>
                          <a:ea typeface="+mn-ea"/>
                          <a:cs typeface="+mn-cs"/>
                        </a:rPr>
                        <a:t>0~5亿</a:t>
                      </a:r>
                      <a:endParaRPr lang="zh-CN" altLang="en-US" sz="14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400" b="1" kern="1200">
                          <a:solidFill>
                            <a:schemeClr val="tx1"/>
                          </a:solidFill>
                          <a:effectLst/>
                          <a:latin typeface="+mn-lt"/>
                          <a:ea typeface="+mn-ea"/>
                          <a:cs typeface="+mn-cs"/>
                        </a:rPr>
                        <a:t>59/62</a:t>
                      </a:r>
                      <a:endParaRPr lang="zh-CN" altLang="en-US" sz="1400" b="1" kern="1200">
                        <a:solidFill>
                          <a:schemeClr val="tx1"/>
                        </a:solidFill>
                        <a:effectLst/>
                        <a:latin typeface="+mn-lt"/>
                        <a:ea typeface="+mn-ea"/>
                        <a:cs typeface="+mn-cs"/>
                      </a:endParaRPr>
                    </a:p>
                  </a:txBody>
                  <a:tcPr marL="68580" marR="68580" marT="0" marB="0"/>
                </a:tc>
                <a:extLst>
                  <a:ext uri="{0D108BD9-81ED-4DB2-BD59-A6C34878D82A}">
                    <a16:rowId xmlns:a16="http://schemas.microsoft.com/office/drawing/2014/main" val="1219194758"/>
                  </a:ext>
                </a:extLst>
              </a:tr>
              <a:tr h="279918">
                <a:tc>
                  <a:txBody>
                    <a:bodyPr/>
                    <a:lstStyle/>
                    <a:p>
                      <a:pPr marL="0" algn="ctr" defTabSz="914400" rtl="0" eaLnBrk="1" latinLnBrk="0" hangingPunct="1">
                        <a:lnSpc>
                          <a:spcPct val="115000"/>
                        </a:lnSpc>
                        <a:spcAft>
                          <a:spcPts val="1000"/>
                        </a:spcAft>
                      </a:pPr>
                      <a:r>
                        <a:rPr lang="en-US" sz="1400" b="1" kern="1200">
                          <a:solidFill>
                            <a:schemeClr val="lt1"/>
                          </a:solidFill>
                          <a:effectLst/>
                          <a:latin typeface="+mn-lt"/>
                          <a:ea typeface="+mn-ea"/>
                          <a:cs typeface="+mn-cs"/>
                        </a:rPr>
                        <a:t>朴石成长1期</a:t>
                      </a:r>
                      <a:endParaRPr lang="zh-CN" altLang="en-US" sz="1400" b="1" kern="1200">
                        <a:solidFill>
                          <a:schemeClr val="lt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400" b="1" kern="1200" dirty="0">
                          <a:solidFill>
                            <a:schemeClr val="tx1"/>
                          </a:solidFill>
                          <a:effectLst/>
                          <a:latin typeface="+mn-lt"/>
                          <a:ea typeface="+mn-ea"/>
                          <a:cs typeface="+mn-cs"/>
                        </a:rPr>
                        <a:t>0.65289</a:t>
                      </a:r>
                      <a:endParaRPr lang="zh-CN" altLang="en-US" sz="1400" b="1" kern="1200" dirty="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400" b="1" kern="1200">
                          <a:solidFill>
                            <a:schemeClr val="tx1"/>
                          </a:solidFill>
                          <a:effectLst/>
                          <a:latin typeface="+mn-lt"/>
                          <a:ea typeface="+mn-ea"/>
                          <a:cs typeface="+mn-cs"/>
                        </a:rPr>
                        <a:t>0.64931</a:t>
                      </a:r>
                      <a:endParaRPr lang="zh-CN" altLang="en-US" sz="14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400" b="1" kern="1200">
                          <a:solidFill>
                            <a:schemeClr val="tx1"/>
                          </a:solidFill>
                          <a:effectLst/>
                          <a:latin typeface="+mn-lt"/>
                          <a:ea typeface="+mn-ea"/>
                          <a:cs typeface="+mn-cs"/>
                        </a:rPr>
                        <a:t>0.65646</a:t>
                      </a:r>
                      <a:endParaRPr lang="zh-CN" altLang="en-US" sz="14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400" b="1" kern="1200">
                          <a:solidFill>
                            <a:schemeClr val="tx1"/>
                          </a:solidFill>
                          <a:effectLst/>
                          <a:latin typeface="+mn-lt"/>
                          <a:ea typeface="+mn-ea"/>
                          <a:cs typeface="+mn-cs"/>
                        </a:rPr>
                        <a:t>nan</a:t>
                      </a:r>
                      <a:endParaRPr lang="zh-CN" altLang="en-US" sz="14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400" b="1" kern="1200" dirty="0">
                          <a:solidFill>
                            <a:schemeClr val="tx1"/>
                          </a:solidFill>
                          <a:effectLst/>
                          <a:latin typeface="+mn-lt"/>
                          <a:ea typeface="+mn-ea"/>
                          <a:cs typeface="+mn-cs"/>
                        </a:rPr>
                        <a:t>5.75</a:t>
                      </a:r>
                      <a:endParaRPr lang="zh-CN" altLang="en-US" sz="1400" b="1" kern="1200" dirty="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400" b="1" kern="1200">
                          <a:solidFill>
                            <a:schemeClr val="tx1"/>
                          </a:solidFill>
                          <a:effectLst/>
                          <a:latin typeface="+mn-lt"/>
                          <a:ea typeface="+mn-ea"/>
                          <a:cs typeface="+mn-cs"/>
                        </a:rPr>
                        <a:t>20~50亿</a:t>
                      </a:r>
                      <a:endParaRPr lang="zh-CN" altLang="en-US" sz="14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400" b="1" kern="1200">
                          <a:solidFill>
                            <a:schemeClr val="tx1"/>
                          </a:solidFill>
                          <a:effectLst/>
                          <a:latin typeface="+mn-lt"/>
                          <a:ea typeface="+mn-ea"/>
                          <a:cs typeface="+mn-cs"/>
                        </a:rPr>
                        <a:t>60/62</a:t>
                      </a:r>
                      <a:endParaRPr lang="zh-CN" altLang="en-US" sz="1400" b="1" kern="1200">
                        <a:solidFill>
                          <a:schemeClr val="tx1"/>
                        </a:solidFill>
                        <a:effectLst/>
                        <a:latin typeface="+mn-lt"/>
                        <a:ea typeface="+mn-ea"/>
                        <a:cs typeface="+mn-cs"/>
                      </a:endParaRPr>
                    </a:p>
                  </a:txBody>
                  <a:tcPr marL="68580" marR="68580" marT="0" marB="0"/>
                </a:tc>
                <a:extLst>
                  <a:ext uri="{0D108BD9-81ED-4DB2-BD59-A6C34878D82A}">
                    <a16:rowId xmlns:a16="http://schemas.microsoft.com/office/drawing/2014/main" val="850866981"/>
                  </a:ext>
                </a:extLst>
              </a:tr>
              <a:tr h="279918">
                <a:tc>
                  <a:txBody>
                    <a:bodyPr/>
                    <a:lstStyle/>
                    <a:p>
                      <a:pPr marL="0" algn="ctr" defTabSz="914400" rtl="0" eaLnBrk="1" latinLnBrk="0" hangingPunct="1">
                        <a:lnSpc>
                          <a:spcPct val="115000"/>
                        </a:lnSpc>
                        <a:spcAft>
                          <a:spcPts val="1000"/>
                        </a:spcAft>
                      </a:pPr>
                      <a:r>
                        <a:rPr lang="en-US" sz="1400" b="1" kern="1200" dirty="0">
                          <a:solidFill>
                            <a:schemeClr val="lt1"/>
                          </a:solidFill>
                          <a:effectLst/>
                          <a:latin typeface="+mn-lt"/>
                          <a:ea typeface="+mn-ea"/>
                          <a:cs typeface="+mn-cs"/>
                        </a:rPr>
                        <a:t>深圳睿泉毅信投资管理有限公司-睿泉中港通1号</a:t>
                      </a:r>
                      <a:endParaRPr lang="zh-CN" altLang="en-US" sz="1400" b="1" kern="1200" dirty="0">
                        <a:solidFill>
                          <a:schemeClr val="lt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400" b="1" kern="1200">
                          <a:solidFill>
                            <a:schemeClr val="tx1"/>
                          </a:solidFill>
                          <a:effectLst/>
                          <a:latin typeface="+mn-lt"/>
                          <a:ea typeface="+mn-ea"/>
                          <a:cs typeface="+mn-cs"/>
                        </a:rPr>
                        <a:t>0.70422</a:t>
                      </a:r>
                      <a:endParaRPr lang="zh-CN" altLang="en-US" sz="14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400" b="1" kern="1200">
                          <a:solidFill>
                            <a:schemeClr val="tx1"/>
                          </a:solidFill>
                          <a:effectLst/>
                          <a:latin typeface="+mn-lt"/>
                          <a:ea typeface="+mn-ea"/>
                          <a:cs typeface="+mn-cs"/>
                        </a:rPr>
                        <a:t>0.67338</a:t>
                      </a:r>
                      <a:endParaRPr lang="zh-CN" altLang="en-US" sz="14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400" b="1" kern="1200">
                          <a:solidFill>
                            <a:schemeClr val="tx1"/>
                          </a:solidFill>
                          <a:effectLst/>
                          <a:latin typeface="+mn-lt"/>
                          <a:ea typeface="+mn-ea"/>
                          <a:cs typeface="+mn-cs"/>
                        </a:rPr>
                        <a:t>0.73506</a:t>
                      </a:r>
                      <a:endParaRPr lang="zh-CN" altLang="en-US" sz="14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400" b="1" kern="1200" dirty="0">
                          <a:solidFill>
                            <a:schemeClr val="tx1"/>
                          </a:solidFill>
                          <a:effectLst/>
                          <a:latin typeface="+mn-lt"/>
                          <a:ea typeface="+mn-ea"/>
                          <a:cs typeface="+mn-cs"/>
                        </a:rPr>
                        <a:t>0.70422</a:t>
                      </a:r>
                      <a:endParaRPr lang="zh-CN" altLang="en-US" sz="1400" b="1" kern="1200" dirty="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400" b="1" kern="1200">
                          <a:solidFill>
                            <a:schemeClr val="tx1"/>
                          </a:solidFill>
                          <a:effectLst/>
                          <a:latin typeface="+mn-lt"/>
                          <a:ea typeface="+mn-ea"/>
                          <a:cs typeface="+mn-cs"/>
                        </a:rPr>
                        <a:t>6.91667</a:t>
                      </a:r>
                      <a:endParaRPr lang="zh-CN" altLang="en-US" sz="14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400" b="1" kern="1200" dirty="0">
                          <a:solidFill>
                            <a:schemeClr val="tx1"/>
                          </a:solidFill>
                          <a:effectLst/>
                          <a:latin typeface="+mn-lt"/>
                          <a:ea typeface="+mn-ea"/>
                          <a:cs typeface="+mn-cs"/>
                        </a:rPr>
                        <a:t>20~50亿</a:t>
                      </a:r>
                      <a:endParaRPr lang="zh-CN" altLang="en-US" sz="1400" b="1" kern="1200" dirty="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400" b="1" kern="1200">
                          <a:solidFill>
                            <a:schemeClr val="tx1"/>
                          </a:solidFill>
                          <a:effectLst/>
                          <a:latin typeface="+mn-lt"/>
                          <a:ea typeface="+mn-ea"/>
                          <a:cs typeface="+mn-cs"/>
                        </a:rPr>
                        <a:t>61/62</a:t>
                      </a:r>
                      <a:endParaRPr lang="zh-CN" altLang="en-US" sz="1400" b="1" kern="1200">
                        <a:solidFill>
                          <a:schemeClr val="tx1"/>
                        </a:solidFill>
                        <a:effectLst/>
                        <a:latin typeface="+mn-lt"/>
                        <a:ea typeface="+mn-ea"/>
                        <a:cs typeface="+mn-cs"/>
                      </a:endParaRPr>
                    </a:p>
                  </a:txBody>
                  <a:tcPr marL="68580" marR="68580" marT="0" marB="0"/>
                </a:tc>
                <a:extLst>
                  <a:ext uri="{0D108BD9-81ED-4DB2-BD59-A6C34878D82A}">
                    <a16:rowId xmlns:a16="http://schemas.microsoft.com/office/drawing/2014/main" val="704529094"/>
                  </a:ext>
                </a:extLst>
              </a:tr>
              <a:tr h="279918">
                <a:tc>
                  <a:txBody>
                    <a:bodyPr/>
                    <a:lstStyle/>
                    <a:p>
                      <a:pPr marL="0" algn="ctr" defTabSz="914400" rtl="0" eaLnBrk="1" latinLnBrk="0" hangingPunct="1">
                        <a:lnSpc>
                          <a:spcPct val="115000"/>
                        </a:lnSpc>
                        <a:spcAft>
                          <a:spcPts val="1000"/>
                        </a:spcAft>
                      </a:pPr>
                      <a:r>
                        <a:rPr lang="en-US" sz="1400" b="1" kern="1200">
                          <a:solidFill>
                            <a:schemeClr val="lt1"/>
                          </a:solidFill>
                          <a:effectLst/>
                          <a:latin typeface="+mn-lt"/>
                          <a:ea typeface="+mn-ea"/>
                          <a:cs typeface="+mn-cs"/>
                        </a:rPr>
                        <a:t>壹玖资产-北极星2号</a:t>
                      </a:r>
                      <a:endParaRPr lang="zh-CN" altLang="en-US" sz="1400" b="1" kern="1200">
                        <a:solidFill>
                          <a:schemeClr val="lt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400" b="1" kern="1200">
                          <a:solidFill>
                            <a:schemeClr val="tx1"/>
                          </a:solidFill>
                          <a:effectLst/>
                          <a:latin typeface="+mn-lt"/>
                          <a:ea typeface="+mn-ea"/>
                          <a:cs typeface="+mn-cs"/>
                        </a:rPr>
                        <a:t>0.7083</a:t>
                      </a:r>
                      <a:endParaRPr lang="zh-CN" altLang="en-US" sz="14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400" b="1" kern="1200">
                          <a:solidFill>
                            <a:schemeClr val="tx1"/>
                          </a:solidFill>
                          <a:effectLst/>
                          <a:latin typeface="+mn-lt"/>
                          <a:ea typeface="+mn-ea"/>
                          <a:cs typeface="+mn-cs"/>
                        </a:rPr>
                        <a:t>0.72688</a:t>
                      </a:r>
                      <a:endParaRPr lang="zh-CN" altLang="en-US" sz="14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400" b="1" kern="1200">
                          <a:solidFill>
                            <a:schemeClr val="tx1"/>
                          </a:solidFill>
                          <a:effectLst/>
                          <a:latin typeface="+mn-lt"/>
                          <a:ea typeface="+mn-ea"/>
                          <a:cs typeface="+mn-cs"/>
                        </a:rPr>
                        <a:t>0.68972</a:t>
                      </a:r>
                      <a:endParaRPr lang="zh-CN" altLang="en-US" sz="14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400" b="1" kern="1200">
                          <a:solidFill>
                            <a:schemeClr val="tx1"/>
                          </a:solidFill>
                          <a:effectLst/>
                          <a:latin typeface="+mn-lt"/>
                          <a:ea typeface="+mn-ea"/>
                          <a:cs typeface="+mn-cs"/>
                        </a:rPr>
                        <a:t>nan</a:t>
                      </a:r>
                      <a:endParaRPr lang="zh-CN" altLang="en-US" sz="14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400" b="1" kern="1200" dirty="0">
                          <a:solidFill>
                            <a:schemeClr val="tx1"/>
                          </a:solidFill>
                          <a:effectLst/>
                          <a:latin typeface="+mn-lt"/>
                          <a:ea typeface="+mn-ea"/>
                          <a:cs typeface="+mn-cs"/>
                        </a:rPr>
                        <a:t>3.08333</a:t>
                      </a:r>
                      <a:endParaRPr lang="zh-CN" altLang="en-US" sz="1400" b="1" kern="1200" dirty="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400" b="1" kern="1200" dirty="0">
                          <a:solidFill>
                            <a:schemeClr val="tx1"/>
                          </a:solidFill>
                          <a:effectLst/>
                          <a:latin typeface="+mn-lt"/>
                          <a:ea typeface="+mn-ea"/>
                          <a:cs typeface="+mn-cs"/>
                        </a:rPr>
                        <a:t>10~20亿</a:t>
                      </a:r>
                      <a:endParaRPr lang="zh-CN" altLang="en-US" sz="1400" b="1" kern="1200" dirty="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400" b="1" kern="1200" dirty="0">
                          <a:solidFill>
                            <a:schemeClr val="tx1"/>
                          </a:solidFill>
                          <a:effectLst/>
                          <a:latin typeface="+mn-lt"/>
                          <a:ea typeface="+mn-ea"/>
                          <a:cs typeface="+mn-cs"/>
                        </a:rPr>
                        <a:t>62/62</a:t>
                      </a:r>
                      <a:endParaRPr lang="zh-CN" altLang="en-US" sz="1400" b="1" kern="1200" dirty="0">
                        <a:solidFill>
                          <a:schemeClr val="tx1"/>
                        </a:solidFill>
                        <a:effectLst/>
                        <a:latin typeface="+mn-lt"/>
                        <a:ea typeface="+mn-ea"/>
                        <a:cs typeface="+mn-cs"/>
                      </a:endParaRPr>
                    </a:p>
                  </a:txBody>
                  <a:tcPr marL="68580" marR="68580" marT="0" marB="0"/>
                </a:tc>
                <a:extLst>
                  <a:ext uri="{0D108BD9-81ED-4DB2-BD59-A6C34878D82A}">
                    <a16:rowId xmlns:a16="http://schemas.microsoft.com/office/drawing/2014/main" val="2398752230"/>
                  </a:ext>
                </a:extLst>
              </a:tr>
            </a:tbl>
          </a:graphicData>
        </a:graphic>
      </p:graphicFrame>
      <p:sp>
        <p:nvSpPr>
          <p:cNvPr id="4" name="文本框 3">
            <a:extLst>
              <a:ext uri="{FF2B5EF4-FFF2-40B4-BE49-F238E27FC236}">
                <a16:creationId xmlns:a16="http://schemas.microsoft.com/office/drawing/2014/main" id="{6F9C752D-ADB3-49BA-BE12-835FECF716D8}"/>
              </a:ext>
            </a:extLst>
          </p:cNvPr>
          <p:cNvSpPr txBox="1"/>
          <p:nvPr/>
        </p:nvSpPr>
        <p:spPr>
          <a:xfrm>
            <a:off x="190985" y="5265589"/>
            <a:ext cx="11901487" cy="857222"/>
          </a:xfrm>
          <a:prstGeom prst="rect">
            <a:avLst/>
          </a:prstGeom>
          <a:noFill/>
        </p:spPr>
        <p:txBody>
          <a:bodyPr wrap="square">
            <a:spAutoFit/>
          </a:bodyPr>
          <a:lstStyle/>
          <a:p>
            <a:pPr indent="266700">
              <a:lnSpc>
                <a:spcPct val="120000"/>
              </a:lnSpc>
              <a:spcAft>
                <a:spcPts val="1000"/>
              </a:spcAft>
            </a:pPr>
            <a:r>
              <a:rPr lang="zh-CN" altLang="en-US" sz="1800" dirty="0">
                <a:effectLst/>
                <a:latin typeface="微软雅黑" panose="020B0503020204020204" pitchFamily="34" charset="-122"/>
                <a:ea typeface="微软雅黑" panose="020B0503020204020204" pitchFamily="34" charset="-122"/>
                <a:cs typeface="Times New Roman" panose="02020603050405020304" pitchFamily="18" charset="0"/>
              </a:rPr>
              <a:t>考虑到规模对收益的重大影响，在</a:t>
            </a:r>
            <a:r>
              <a:rPr lang="en-US" altLang="zh-CN" sz="1800" dirty="0">
                <a:effectLst/>
                <a:latin typeface="微软雅黑" panose="020B0503020204020204" pitchFamily="34" charset="-122"/>
                <a:ea typeface="微软雅黑" panose="020B0503020204020204" pitchFamily="34" charset="-122"/>
                <a:cs typeface="Times New Roman" panose="02020603050405020304" pitchFamily="18" charset="0"/>
              </a:rPr>
              <a:t>PDF</a:t>
            </a:r>
            <a:r>
              <a:rPr lang="zh-CN" altLang="en-US" sz="1800" dirty="0">
                <a:effectLst/>
                <a:latin typeface="微软雅黑" panose="020B0503020204020204" pitchFamily="34" charset="-122"/>
                <a:ea typeface="微软雅黑" panose="020B0503020204020204" pitchFamily="34" charset="-122"/>
                <a:cs typeface="Times New Roman" panose="02020603050405020304" pitchFamily="18" charset="0"/>
              </a:rPr>
              <a:t>报告中对管理规模分别根据规模区间进行分组排序展示。</a:t>
            </a:r>
            <a:endParaRPr lang="en-US" altLang="zh-CN" sz="1800" dirty="0">
              <a:effectLst/>
              <a:latin typeface="微软雅黑" panose="020B0503020204020204" pitchFamily="34" charset="-122"/>
              <a:ea typeface="微软雅黑" panose="020B0503020204020204" pitchFamily="34" charset="-122"/>
              <a:cs typeface="Times New Roman" panose="02020603050405020304" pitchFamily="18" charset="0"/>
            </a:endParaRPr>
          </a:p>
          <a:p>
            <a:pPr indent="266700">
              <a:lnSpc>
                <a:spcPct val="120000"/>
              </a:lnSpc>
              <a:spcAft>
                <a:spcPts val="1000"/>
              </a:spcAft>
            </a:pPr>
            <a:r>
              <a:rPr lang="zh-CN" altLang="en-US" sz="1800" dirty="0">
                <a:effectLst/>
                <a:latin typeface="微软雅黑" panose="020B0503020204020204" pitchFamily="34" charset="-122"/>
                <a:ea typeface="微软雅黑" panose="020B0503020204020204" pitchFamily="34" charset="-122"/>
                <a:cs typeface="Times New Roman" panose="02020603050405020304" pitchFamily="18" charset="0"/>
              </a:rPr>
              <a:t>规模分组的标签，分组一：</a:t>
            </a:r>
            <a:r>
              <a:rPr lang="en-US" altLang="zh-CN" sz="1800" dirty="0">
                <a:effectLst/>
                <a:latin typeface="微软雅黑" panose="020B0503020204020204" pitchFamily="34" charset="-122"/>
                <a:ea typeface="微软雅黑" panose="020B0503020204020204" pitchFamily="34" charset="-122"/>
                <a:cs typeface="Times New Roman" panose="02020603050405020304" pitchFamily="18" charset="0"/>
              </a:rPr>
              <a:t>50</a:t>
            </a:r>
            <a:r>
              <a:rPr lang="zh-CN" altLang="en-US" sz="1800" dirty="0">
                <a:effectLst/>
                <a:latin typeface="微软雅黑" panose="020B0503020204020204" pitchFamily="34" charset="-122"/>
                <a:ea typeface="微软雅黑" panose="020B0503020204020204" pitchFamily="34" charset="-122"/>
                <a:cs typeface="Times New Roman" panose="02020603050405020304" pitchFamily="18" charset="0"/>
              </a:rPr>
              <a:t>亿以上；分组二：</a:t>
            </a:r>
            <a:r>
              <a:rPr lang="en-US" altLang="zh-CN" sz="1800" dirty="0">
                <a:effectLst/>
                <a:latin typeface="微软雅黑" panose="020B0503020204020204" pitchFamily="34" charset="-122"/>
                <a:ea typeface="微软雅黑" panose="020B0503020204020204" pitchFamily="34" charset="-122"/>
                <a:cs typeface="Times New Roman" panose="02020603050405020304" pitchFamily="18" charset="0"/>
              </a:rPr>
              <a:t>20</a:t>
            </a:r>
            <a:r>
              <a:rPr lang="zh-CN" altLang="en-US" sz="1800" dirty="0">
                <a:effectLst/>
                <a:latin typeface="微软雅黑" panose="020B0503020204020204" pitchFamily="34" charset="-122"/>
                <a:ea typeface="微软雅黑" panose="020B0503020204020204" pitchFamily="34" charset="-122"/>
                <a:cs typeface="Times New Roman" panose="02020603050405020304" pitchFamily="18" charset="0"/>
              </a:rPr>
              <a:t>亿以上；分组三：</a:t>
            </a:r>
            <a:r>
              <a:rPr lang="en-US" altLang="zh-CN" sz="1800" dirty="0">
                <a:effectLst/>
                <a:latin typeface="微软雅黑" panose="020B0503020204020204" pitchFamily="34" charset="-122"/>
                <a:ea typeface="微软雅黑" panose="020B0503020204020204" pitchFamily="34" charset="-122"/>
                <a:cs typeface="Times New Roman" panose="02020603050405020304" pitchFamily="18" charset="0"/>
              </a:rPr>
              <a:t>10</a:t>
            </a:r>
            <a:r>
              <a:rPr lang="zh-CN" altLang="en-US" sz="1800" dirty="0">
                <a:effectLst/>
                <a:latin typeface="微软雅黑" panose="020B0503020204020204" pitchFamily="34" charset="-122"/>
                <a:ea typeface="微软雅黑" panose="020B0503020204020204" pitchFamily="34" charset="-122"/>
                <a:cs typeface="Times New Roman" panose="02020603050405020304" pitchFamily="18" charset="0"/>
              </a:rPr>
              <a:t>亿以上；分组四：不限</a:t>
            </a:r>
            <a:endParaRPr lang="zh-CN" altLang="zh-CN" sz="1800" dirty="0">
              <a:effectLst/>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28131346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标题 1">
            <a:extLst>
              <a:ext uri="{FF2B5EF4-FFF2-40B4-BE49-F238E27FC236}">
                <a16:creationId xmlns:a16="http://schemas.microsoft.com/office/drawing/2014/main" id="{9D57B31B-7BC2-4B72-8EC3-70076F707B15}"/>
              </a:ext>
            </a:extLst>
          </p:cNvPr>
          <p:cNvSpPr txBox="1">
            <a:spLocks/>
          </p:cNvSpPr>
          <p:nvPr/>
        </p:nvSpPr>
        <p:spPr>
          <a:xfrm>
            <a:off x="316457" y="284835"/>
            <a:ext cx="9720155" cy="432000"/>
          </a:xfrm>
          <a:prstGeom prst="rect">
            <a:avLst/>
          </a:prstGeom>
          <a:noFill/>
        </p:spPr>
        <p:txBody>
          <a:bodyPr wrap="none" lIns="0" tIns="0" rIns="0" bIns="0" rtlCol="0" anchor="ctr" anchorCtr="0">
            <a:noAutofit/>
          </a:bodyPr>
          <a:lstStyle>
            <a:lvl1pPr algn="l" defTabSz="914400" rtl="0" eaLnBrk="1" latinLnBrk="0" hangingPunct="1">
              <a:lnSpc>
                <a:spcPct val="90000"/>
              </a:lnSpc>
              <a:spcBef>
                <a:spcPct val="0"/>
              </a:spcBef>
              <a:buNone/>
              <a:defRPr lang="zh-CN" altLang="en-US" sz="2800" kern="1200" dirty="0">
                <a:solidFill>
                  <a:schemeClr val="bg1">
                    <a:lumMod val="9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defRPr>
            </a:lvl1pPr>
          </a:lstStyle>
          <a:p>
            <a:pPr>
              <a:lnSpc>
                <a:spcPct val="100000"/>
              </a:lnSpc>
              <a:defRPr/>
            </a:pPr>
            <a:r>
              <a:rPr lang="zh-CN" altLang="en-US" sz="3200" spc="300" dirty="0">
                <a:solidFill>
                  <a:schemeClr val="bg1"/>
                </a:solidFill>
                <a:latin typeface="Arial" panose="020B0604020202020204" pitchFamily="34" charset="0"/>
                <a:cs typeface="+mj-cs"/>
              </a:rPr>
              <a:t>二、跟踪池产品的综合打分评价</a:t>
            </a:r>
          </a:p>
        </p:txBody>
      </p:sp>
      <p:graphicFrame>
        <p:nvGraphicFramePr>
          <p:cNvPr id="3" name="表格 2">
            <a:extLst>
              <a:ext uri="{FF2B5EF4-FFF2-40B4-BE49-F238E27FC236}">
                <a16:creationId xmlns:a16="http://schemas.microsoft.com/office/drawing/2014/main" id="{2F65B4F3-680A-4218-BC06-DA92D27CC57F}"/>
              </a:ext>
            </a:extLst>
          </p:cNvPr>
          <p:cNvGraphicFramePr>
            <a:graphicFrameLocks noGrp="1"/>
          </p:cNvGraphicFramePr>
          <p:nvPr>
            <p:extLst>
              <p:ext uri="{D42A27DB-BD31-4B8C-83A1-F6EECF244321}">
                <p14:modId xmlns:p14="http://schemas.microsoft.com/office/powerpoint/2010/main" val="3348048536"/>
              </p:ext>
            </p:extLst>
          </p:nvPr>
        </p:nvGraphicFramePr>
        <p:xfrm>
          <a:off x="0" y="1346228"/>
          <a:ext cx="12191997" cy="4994126"/>
        </p:xfrm>
        <a:graphic>
          <a:graphicData uri="http://schemas.openxmlformats.org/drawingml/2006/table">
            <a:tbl>
              <a:tblPr firstRow="1" firstCol="1" bandRow="1">
                <a:tableStyleId>{5C22544A-7EE6-4342-B048-85BDC9FD1C3A}</a:tableStyleId>
              </a:tblPr>
              <a:tblGrid>
                <a:gridCol w="1838131">
                  <a:extLst>
                    <a:ext uri="{9D8B030D-6E8A-4147-A177-3AD203B41FA5}">
                      <a16:colId xmlns:a16="http://schemas.microsoft.com/office/drawing/2014/main" val="650264765"/>
                    </a:ext>
                  </a:extLst>
                </a:gridCol>
                <a:gridCol w="1782147">
                  <a:extLst>
                    <a:ext uri="{9D8B030D-6E8A-4147-A177-3AD203B41FA5}">
                      <a16:colId xmlns:a16="http://schemas.microsoft.com/office/drawing/2014/main" val="2270339541"/>
                    </a:ext>
                  </a:extLst>
                </a:gridCol>
                <a:gridCol w="1446244">
                  <a:extLst>
                    <a:ext uri="{9D8B030D-6E8A-4147-A177-3AD203B41FA5}">
                      <a16:colId xmlns:a16="http://schemas.microsoft.com/office/drawing/2014/main" val="3977321206"/>
                    </a:ext>
                  </a:extLst>
                </a:gridCol>
                <a:gridCol w="1474237">
                  <a:extLst>
                    <a:ext uri="{9D8B030D-6E8A-4147-A177-3AD203B41FA5}">
                      <a16:colId xmlns:a16="http://schemas.microsoft.com/office/drawing/2014/main" val="1776215885"/>
                    </a:ext>
                  </a:extLst>
                </a:gridCol>
                <a:gridCol w="2295331">
                  <a:extLst>
                    <a:ext uri="{9D8B030D-6E8A-4147-A177-3AD203B41FA5}">
                      <a16:colId xmlns:a16="http://schemas.microsoft.com/office/drawing/2014/main" val="744516094"/>
                    </a:ext>
                  </a:extLst>
                </a:gridCol>
                <a:gridCol w="1147665">
                  <a:extLst>
                    <a:ext uri="{9D8B030D-6E8A-4147-A177-3AD203B41FA5}">
                      <a16:colId xmlns:a16="http://schemas.microsoft.com/office/drawing/2014/main" val="1440053249"/>
                    </a:ext>
                  </a:extLst>
                </a:gridCol>
                <a:gridCol w="1492898">
                  <a:extLst>
                    <a:ext uri="{9D8B030D-6E8A-4147-A177-3AD203B41FA5}">
                      <a16:colId xmlns:a16="http://schemas.microsoft.com/office/drawing/2014/main" val="1487747728"/>
                    </a:ext>
                  </a:extLst>
                </a:gridCol>
                <a:gridCol w="715344">
                  <a:extLst>
                    <a:ext uri="{9D8B030D-6E8A-4147-A177-3AD203B41FA5}">
                      <a16:colId xmlns:a16="http://schemas.microsoft.com/office/drawing/2014/main" val="1518448495"/>
                    </a:ext>
                  </a:extLst>
                </a:gridCol>
              </a:tblGrid>
              <a:tr h="823561">
                <a:tc>
                  <a:txBody>
                    <a:bodyPr/>
                    <a:lstStyle/>
                    <a:p>
                      <a:pPr algn="ctr">
                        <a:lnSpc>
                          <a:spcPct val="115000"/>
                        </a:lnSpc>
                        <a:spcAft>
                          <a:spcPts val="1000"/>
                        </a:spcAft>
                      </a:pPr>
                      <a:r>
                        <a:rPr lang="en-US" sz="1400" b="1" dirty="0" err="1">
                          <a:effectLst/>
                        </a:rPr>
                        <a:t>产品简称</a:t>
                      </a:r>
                      <a:endParaRPr lang="zh-CN" sz="1400" b="1" dirty="0">
                        <a:effectLst/>
                        <a:latin typeface="Cambria" panose="02040503050406030204" pitchFamily="18" charset="0"/>
                        <a:ea typeface="MS Mincho" panose="02020609040205080304" pitchFamily="49" charset="-128"/>
                        <a:cs typeface="Times New Roman" panose="02020603050405020304" pitchFamily="18" charset="0"/>
                      </a:endParaRPr>
                    </a:p>
                  </a:txBody>
                  <a:tcPr marL="45720" marR="45720"/>
                </a:tc>
                <a:tc>
                  <a:txBody>
                    <a:bodyPr/>
                    <a:lstStyle/>
                    <a:p>
                      <a:pPr algn="ctr">
                        <a:lnSpc>
                          <a:spcPct val="115000"/>
                        </a:lnSpc>
                        <a:spcAft>
                          <a:spcPts val="1000"/>
                        </a:spcAft>
                      </a:pPr>
                      <a:r>
                        <a:rPr lang="en-US" sz="1400" b="1" dirty="0" err="1">
                          <a:effectLst/>
                        </a:rPr>
                        <a:t>朝阳永续优选打分</a:t>
                      </a:r>
                      <a:r>
                        <a:rPr lang="en-US" sz="1400" b="1" dirty="0">
                          <a:effectLst/>
                        </a:rPr>
                        <a:t>(</a:t>
                      </a:r>
                      <a:r>
                        <a:rPr lang="en-US" sz="1400" b="1" dirty="0" err="1">
                          <a:effectLst/>
                        </a:rPr>
                        <a:t>空缺值填充</a:t>
                      </a:r>
                      <a:r>
                        <a:rPr lang="en-US" sz="1400" b="1" dirty="0">
                          <a:effectLst/>
                        </a:rPr>
                        <a:t>)（</a:t>
                      </a:r>
                      <a:r>
                        <a:rPr lang="en-US" sz="1400" b="1" dirty="0" err="1">
                          <a:effectLst/>
                        </a:rPr>
                        <a:t>三年+今年以来_normal</a:t>
                      </a:r>
                      <a:r>
                        <a:rPr lang="en-US" sz="1400" b="1" dirty="0">
                          <a:effectLst/>
                        </a:rPr>
                        <a:t>）</a:t>
                      </a:r>
                      <a:endParaRPr lang="zh-CN" sz="1400" b="1" dirty="0">
                        <a:effectLst/>
                        <a:latin typeface="Cambria" panose="02040503050406030204" pitchFamily="18" charset="0"/>
                        <a:ea typeface="MS Mincho" panose="02020609040205080304" pitchFamily="49" charset="-128"/>
                        <a:cs typeface="Times New Roman" panose="02020603050405020304" pitchFamily="18" charset="0"/>
                      </a:endParaRPr>
                    </a:p>
                  </a:txBody>
                  <a:tcPr marL="45720" marR="45720"/>
                </a:tc>
                <a:tc>
                  <a:txBody>
                    <a:bodyPr/>
                    <a:lstStyle/>
                    <a:p>
                      <a:pPr algn="ctr">
                        <a:lnSpc>
                          <a:spcPct val="115000"/>
                        </a:lnSpc>
                        <a:spcAft>
                          <a:spcPts val="1000"/>
                        </a:spcAft>
                      </a:pPr>
                      <a:r>
                        <a:rPr lang="en-US" sz="1400" b="1" dirty="0" err="1">
                          <a:effectLst/>
                        </a:rPr>
                        <a:t>收益率打分</a:t>
                      </a:r>
                      <a:r>
                        <a:rPr lang="en-US" sz="1400" b="1" dirty="0">
                          <a:effectLst/>
                        </a:rPr>
                        <a:t>(</a:t>
                      </a:r>
                      <a:r>
                        <a:rPr lang="en-US" sz="1400" b="1" dirty="0" err="1">
                          <a:effectLst/>
                        </a:rPr>
                        <a:t>空缺值填充</a:t>
                      </a:r>
                      <a:r>
                        <a:rPr lang="en-US" sz="1400" b="1" dirty="0">
                          <a:effectLst/>
                        </a:rPr>
                        <a:t>)（</a:t>
                      </a:r>
                      <a:r>
                        <a:rPr lang="en-US" sz="1400" b="1" dirty="0" err="1">
                          <a:effectLst/>
                        </a:rPr>
                        <a:t>三年+今年以来_normal</a:t>
                      </a:r>
                      <a:r>
                        <a:rPr lang="en-US" sz="1400" b="1" dirty="0">
                          <a:effectLst/>
                        </a:rPr>
                        <a:t>）</a:t>
                      </a:r>
                      <a:endParaRPr lang="zh-CN" sz="1400" b="1" dirty="0">
                        <a:effectLst/>
                        <a:latin typeface="Cambria" panose="02040503050406030204" pitchFamily="18" charset="0"/>
                        <a:ea typeface="MS Mincho" panose="02020609040205080304" pitchFamily="49" charset="-128"/>
                        <a:cs typeface="Times New Roman" panose="02020603050405020304" pitchFamily="18" charset="0"/>
                      </a:endParaRPr>
                    </a:p>
                  </a:txBody>
                  <a:tcPr marL="45720" marR="45720"/>
                </a:tc>
                <a:tc>
                  <a:txBody>
                    <a:bodyPr/>
                    <a:lstStyle/>
                    <a:p>
                      <a:pPr algn="ctr">
                        <a:lnSpc>
                          <a:spcPct val="115000"/>
                        </a:lnSpc>
                        <a:spcAft>
                          <a:spcPts val="1000"/>
                        </a:spcAft>
                      </a:pPr>
                      <a:r>
                        <a:rPr lang="en-US" sz="1400" b="1" dirty="0" err="1">
                          <a:effectLst/>
                        </a:rPr>
                        <a:t>Sharpe比率打分</a:t>
                      </a:r>
                      <a:r>
                        <a:rPr lang="en-US" sz="1400" b="1" dirty="0">
                          <a:effectLst/>
                        </a:rPr>
                        <a:t>(</a:t>
                      </a:r>
                      <a:r>
                        <a:rPr lang="en-US" sz="1400" b="1" dirty="0" err="1">
                          <a:effectLst/>
                        </a:rPr>
                        <a:t>空缺值填充</a:t>
                      </a:r>
                      <a:r>
                        <a:rPr lang="en-US" sz="1400" b="1" dirty="0">
                          <a:effectLst/>
                        </a:rPr>
                        <a:t>)（</a:t>
                      </a:r>
                      <a:r>
                        <a:rPr lang="en-US" sz="1400" b="1" dirty="0" err="1">
                          <a:effectLst/>
                        </a:rPr>
                        <a:t>三年+今年以来_normal</a:t>
                      </a:r>
                      <a:r>
                        <a:rPr lang="en-US" sz="1400" b="1" dirty="0">
                          <a:effectLst/>
                        </a:rPr>
                        <a:t>）</a:t>
                      </a:r>
                      <a:endParaRPr lang="zh-CN" sz="1400" b="1" dirty="0">
                        <a:effectLst/>
                        <a:latin typeface="Cambria" panose="02040503050406030204" pitchFamily="18" charset="0"/>
                        <a:ea typeface="MS Mincho" panose="02020609040205080304" pitchFamily="49" charset="-128"/>
                        <a:cs typeface="Times New Roman" panose="02020603050405020304" pitchFamily="18" charset="0"/>
                      </a:endParaRPr>
                    </a:p>
                  </a:txBody>
                  <a:tcPr marL="45720" marR="45720"/>
                </a:tc>
                <a:tc>
                  <a:txBody>
                    <a:bodyPr/>
                    <a:lstStyle/>
                    <a:p>
                      <a:pPr algn="ctr">
                        <a:lnSpc>
                          <a:spcPct val="115000"/>
                        </a:lnSpc>
                        <a:spcAft>
                          <a:spcPts val="1000"/>
                        </a:spcAft>
                      </a:pPr>
                      <a:r>
                        <a:rPr lang="en-US" sz="1400" b="1" dirty="0" err="1">
                          <a:effectLst/>
                        </a:rPr>
                        <a:t>朝阳永续优选打分（三年+今年以来_normal</a:t>
                      </a:r>
                      <a:r>
                        <a:rPr lang="en-US" sz="1400" b="1" dirty="0">
                          <a:effectLst/>
                        </a:rPr>
                        <a:t>）</a:t>
                      </a:r>
                      <a:endParaRPr lang="zh-CN" sz="1400" b="1" dirty="0">
                        <a:effectLst/>
                        <a:latin typeface="Cambria" panose="02040503050406030204" pitchFamily="18" charset="0"/>
                        <a:ea typeface="MS Mincho" panose="02020609040205080304" pitchFamily="49" charset="-128"/>
                        <a:cs typeface="Times New Roman" panose="02020603050405020304" pitchFamily="18" charset="0"/>
                      </a:endParaRPr>
                    </a:p>
                  </a:txBody>
                  <a:tcPr marL="45720" marR="45720"/>
                </a:tc>
                <a:tc>
                  <a:txBody>
                    <a:bodyPr/>
                    <a:lstStyle/>
                    <a:p>
                      <a:pPr algn="ctr">
                        <a:lnSpc>
                          <a:spcPct val="115000"/>
                        </a:lnSpc>
                        <a:spcAft>
                          <a:spcPts val="1000"/>
                        </a:spcAft>
                      </a:pPr>
                      <a:r>
                        <a:rPr lang="en-US" sz="1400" b="1" dirty="0" err="1">
                          <a:effectLst/>
                        </a:rPr>
                        <a:t>存续时间</a:t>
                      </a:r>
                      <a:r>
                        <a:rPr lang="en-US" sz="1400" b="1" dirty="0">
                          <a:effectLst/>
                        </a:rPr>
                        <a:t>=</a:t>
                      </a:r>
                      <a:r>
                        <a:rPr lang="en-US" sz="1400" b="1" dirty="0" err="1">
                          <a:effectLst/>
                        </a:rPr>
                        <a:t>净值成立日期月份差</a:t>
                      </a:r>
                      <a:r>
                        <a:rPr lang="en-US" sz="1400" b="1" dirty="0">
                          <a:effectLst/>
                        </a:rPr>
                        <a:t>/12</a:t>
                      </a:r>
                      <a:endParaRPr lang="zh-CN" sz="1400" b="1" dirty="0">
                        <a:effectLst/>
                        <a:latin typeface="Cambria" panose="02040503050406030204" pitchFamily="18" charset="0"/>
                        <a:ea typeface="MS Mincho" panose="02020609040205080304" pitchFamily="49" charset="-128"/>
                        <a:cs typeface="Times New Roman" panose="02020603050405020304" pitchFamily="18" charset="0"/>
                      </a:endParaRPr>
                    </a:p>
                  </a:txBody>
                  <a:tcPr marL="45720" marR="45720"/>
                </a:tc>
                <a:tc>
                  <a:txBody>
                    <a:bodyPr/>
                    <a:lstStyle/>
                    <a:p>
                      <a:pPr algn="ctr">
                        <a:lnSpc>
                          <a:spcPct val="115000"/>
                        </a:lnSpc>
                        <a:spcAft>
                          <a:spcPts val="1000"/>
                        </a:spcAft>
                      </a:pPr>
                      <a:r>
                        <a:rPr lang="en-US" sz="1400" b="1" dirty="0" err="1">
                          <a:effectLst/>
                        </a:rPr>
                        <a:t>管理规模</a:t>
                      </a:r>
                      <a:endParaRPr lang="zh-CN" sz="1400" b="1" dirty="0">
                        <a:effectLst/>
                        <a:latin typeface="Cambria" panose="02040503050406030204" pitchFamily="18" charset="0"/>
                        <a:ea typeface="MS Mincho" panose="02020609040205080304" pitchFamily="49" charset="-128"/>
                        <a:cs typeface="Times New Roman" panose="02020603050405020304" pitchFamily="18" charset="0"/>
                      </a:endParaRPr>
                    </a:p>
                  </a:txBody>
                  <a:tcPr marL="45720" marR="45720"/>
                </a:tc>
                <a:tc>
                  <a:txBody>
                    <a:bodyPr/>
                    <a:lstStyle/>
                    <a:p>
                      <a:pPr algn="ctr">
                        <a:lnSpc>
                          <a:spcPct val="115000"/>
                        </a:lnSpc>
                        <a:spcAft>
                          <a:spcPts val="1000"/>
                        </a:spcAft>
                      </a:pPr>
                      <a:r>
                        <a:rPr lang="en-US" sz="1400" b="1" dirty="0" err="1">
                          <a:effectLst/>
                        </a:rPr>
                        <a:t>序号</a:t>
                      </a:r>
                      <a:endParaRPr lang="zh-CN" sz="1400" b="1" dirty="0">
                        <a:effectLst/>
                        <a:latin typeface="Cambria" panose="02040503050406030204" pitchFamily="18" charset="0"/>
                        <a:ea typeface="MS Mincho" panose="02020609040205080304" pitchFamily="49" charset="-128"/>
                        <a:cs typeface="Times New Roman" panose="02020603050405020304" pitchFamily="18" charset="0"/>
                      </a:endParaRPr>
                    </a:p>
                  </a:txBody>
                  <a:tcPr marL="45720" marR="45720"/>
                </a:tc>
                <a:extLst>
                  <a:ext uri="{0D108BD9-81ED-4DB2-BD59-A6C34878D82A}">
                    <a16:rowId xmlns:a16="http://schemas.microsoft.com/office/drawing/2014/main" val="940985055"/>
                  </a:ext>
                </a:extLst>
              </a:tr>
              <a:tr h="279918">
                <a:tc>
                  <a:txBody>
                    <a:bodyPr/>
                    <a:lstStyle/>
                    <a:p>
                      <a:pPr algn="ctr">
                        <a:lnSpc>
                          <a:spcPct val="115000"/>
                        </a:lnSpc>
                        <a:spcAft>
                          <a:spcPts val="1000"/>
                        </a:spcAft>
                      </a:pPr>
                      <a:r>
                        <a:rPr lang="en-US" sz="1400" b="1" dirty="0">
                          <a:solidFill>
                            <a:srgbClr val="FFFFFF"/>
                          </a:solidFill>
                          <a:effectLst/>
                          <a:latin typeface="楷体" panose="02010609060101010101" pitchFamily="49" charset="-122"/>
                          <a:ea typeface="MS Mincho" panose="02020609040205080304" pitchFamily="49" charset="-128"/>
                          <a:cs typeface="Times New Roman" panose="02020603050405020304" pitchFamily="18" charset="0"/>
                        </a:rPr>
                        <a:t>蜂雀成长优选增强</a:t>
                      </a:r>
                      <a:r>
                        <a:rPr lang="en-US" sz="1400" b="1" dirty="0">
                          <a:solidFill>
                            <a:srgbClr val="FFFFFF"/>
                          </a:solidFill>
                          <a:effectLst/>
                          <a:latin typeface="Times New Roman" panose="02020603050405020304" pitchFamily="18" charset="0"/>
                          <a:ea typeface="楷体" panose="02010609060101010101" pitchFamily="49" charset="-122"/>
                          <a:cs typeface="Times New Roman" panose="02020603050405020304" pitchFamily="18" charset="0"/>
                        </a:rPr>
                        <a:t>1</a:t>
                      </a:r>
                      <a:r>
                        <a:rPr lang="en-US" sz="1400" b="1" dirty="0">
                          <a:solidFill>
                            <a:srgbClr val="FFFFFF"/>
                          </a:solidFill>
                          <a:effectLst/>
                          <a:latin typeface="楷体" panose="02010609060101010101" pitchFamily="49" charset="-122"/>
                          <a:ea typeface="MS Mincho" panose="02020609040205080304" pitchFamily="49" charset="-128"/>
                          <a:cs typeface="Times New Roman" panose="02020603050405020304" pitchFamily="18" charset="0"/>
                        </a:rPr>
                        <a:t>号</a:t>
                      </a:r>
                      <a:endParaRPr lang="zh-CN" sz="1200" dirty="0">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dirty="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0.26364</a:t>
                      </a:r>
                      <a:endParaRPr lang="zh-CN" sz="1200" b="1" dirty="0">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0.24319</a:t>
                      </a:r>
                      <a:endParaRPr lang="zh-CN" sz="1200" b="1">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0.2841</a:t>
                      </a:r>
                      <a:endParaRPr lang="zh-CN" sz="1200" b="1">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0.26364</a:t>
                      </a:r>
                      <a:endParaRPr lang="zh-CN" sz="1200" b="1">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3.91667</a:t>
                      </a:r>
                      <a:endParaRPr lang="zh-CN" sz="1200" b="1">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0~5</a:t>
                      </a:r>
                      <a:r>
                        <a:rPr lang="en-US" sz="1400" b="1">
                          <a:solidFill>
                            <a:schemeClr val="tx1"/>
                          </a:solidFill>
                          <a:effectLst/>
                          <a:latin typeface="楷体" panose="02010609060101010101" pitchFamily="49" charset="-122"/>
                          <a:ea typeface="MS Mincho" panose="02020609040205080304" pitchFamily="49" charset="-128"/>
                          <a:cs typeface="Times New Roman" panose="02020603050405020304" pitchFamily="18" charset="0"/>
                        </a:rPr>
                        <a:t>亿</a:t>
                      </a:r>
                      <a:endParaRPr lang="zh-CN" sz="1200" b="1">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1/21</a:t>
                      </a:r>
                      <a:endParaRPr lang="zh-CN" sz="1200" b="1">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293569356"/>
                  </a:ext>
                </a:extLst>
              </a:tr>
              <a:tr h="279918">
                <a:tc>
                  <a:txBody>
                    <a:bodyPr/>
                    <a:lstStyle/>
                    <a:p>
                      <a:pPr algn="ctr">
                        <a:lnSpc>
                          <a:spcPct val="115000"/>
                        </a:lnSpc>
                        <a:spcAft>
                          <a:spcPts val="1000"/>
                        </a:spcAft>
                      </a:pPr>
                      <a:r>
                        <a:rPr lang="en-US" sz="1400" b="1" dirty="0">
                          <a:solidFill>
                            <a:srgbClr val="FFFFFF"/>
                          </a:solidFill>
                          <a:effectLst/>
                          <a:latin typeface="楷体" panose="02010609060101010101" pitchFamily="49" charset="-122"/>
                          <a:ea typeface="MS Mincho" panose="02020609040205080304" pitchFamily="49" charset="-128"/>
                          <a:cs typeface="Times New Roman" panose="02020603050405020304" pitchFamily="18" charset="0"/>
                        </a:rPr>
                        <a:t>锐天标准</a:t>
                      </a:r>
                      <a:r>
                        <a:rPr lang="en-US" sz="1400" b="1" dirty="0">
                          <a:solidFill>
                            <a:srgbClr val="FFFFFF"/>
                          </a:solidFill>
                          <a:effectLst/>
                          <a:latin typeface="Times New Roman" panose="02020603050405020304" pitchFamily="18" charset="0"/>
                          <a:ea typeface="楷体" panose="02010609060101010101" pitchFamily="49" charset="-122"/>
                          <a:cs typeface="Times New Roman" panose="02020603050405020304" pitchFamily="18" charset="0"/>
                        </a:rPr>
                        <a:t>300</a:t>
                      </a:r>
                      <a:r>
                        <a:rPr lang="en-US" sz="1400" b="1" dirty="0">
                          <a:solidFill>
                            <a:srgbClr val="FFFFFF"/>
                          </a:solidFill>
                          <a:effectLst/>
                          <a:latin typeface="楷体" panose="02010609060101010101" pitchFamily="49" charset="-122"/>
                          <a:ea typeface="MS Mincho" panose="02020609040205080304" pitchFamily="49" charset="-128"/>
                          <a:cs typeface="Times New Roman" panose="02020603050405020304" pitchFamily="18" charset="0"/>
                        </a:rPr>
                        <a:t>指数增强</a:t>
                      </a:r>
                      <a:r>
                        <a:rPr lang="en-US" sz="1400" b="1" dirty="0">
                          <a:solidFill>
                            <a:srgbClr val="FFFFFF"/>
                          </a:solidFill>
                          <a:effectLst/>
                          <a:latin typeface="Times New Roman" panose="02020603050405020304" pitchFamily="18" charset="0"/>
                          <a:ea typeface="楷体" panose="02010609060101010101" pitchFamily="49" charset="-122"/>
                          <a:cs typeface="Times New Roman" panose="02020603050405020304" pitchFamily="18" charset="0"/>
                        </a:rPr>
                        <a:t>1</a:t>
                      </a:r>
                      <a:r>
                        <a:rPr lang="en-US" sz="1400" b="1" dirty="0">
                          <a:solidFill>
                            <a:srgbClr val="FFFFFF"/>
                          </a:solidFill>
                          <a:effectLst/>
                          <a:latin typeface="楷体" panose="02010609060101010101" pitchFamily="49" charset="-122"/>
                          <a:ea typeface="MS Mincho" panose="02020609040205080304" pitchFamily="49" charset="-128"/>
                          <a:cs typeface="Times New Roman" panose="02020603050405020304" pitchFamily="18" charset="0"/>
                        </a:rPr>
                        <a:t>号</a:t>
                      </a:r>
                      <a:endParaRPr lang="zh-CN" sz="1200" dirty="0">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dirty="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0.31515</a:t>
                      </a:r>
                      <a:endParaRPr lang="zh-CN" sz="1200" b="1" dirty="0">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dirty="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0.32257</a:t>
                      </a:r>
                      <a:endParaRPr lang="zh-CN" sz="1200" b="1" dirty="0">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0.30772</a:t>
                      </a:r>
                      <a:endParaRPr lang="zh-CN" sz="1200" b="1">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0.31515</a:t>
                      </a:r>
                      <a:endParaRPr lang="zh-CN" sz="1200" b="1">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2.16667</a:t>
                      </a:r>
                      <a:endParaRPr lang="zh-CN" sz="1200" b="1">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20~50</a:t>
                      </a:r>
                      <a:r>
                        <a:rPr lang="en-US" sz="1400" b="1">
                          <a:solidFill>
                            <a:schemeClr val="tx1"/>
                          </a:solidFill>
                          <a:effectLst/>
                          <a:latin typeface="楷体" panose="02010609060101010101" pitchFamily="49" charset="-122"/>
                          <a:ea typeface="MS Mincho" panose="02020609040205080304" pitchFamily="49" charset="-128"/>
                          <a:cs typeface="Times New Roman" panose="02020603050405020304" pitchFamily="18" charset="0"/>
                        </a:rPr>
                        <a:t>亿</a:t>
                      </a:r>
                      <a:endParaRPr lang="zh-CN" sz="1200" b="1">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2/21</a:t>
                      </a:r>
                      <a:endParaRPr lang="zh-CN" sz="1200" b="1">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298103887"/>
                  </a:ext>
                </a:extLst>
              </a:tr>
              <a:tr h="421520">
                <a:tc>
                  <a:txBody>
                    <a:bodyPr/>
                    <a:lstStyle/>
                    <a:p>
                      <a:pPr algn="ctr">
                        <a:lnSpc>
                          <a:spcPct val="115000"/>
                        </a:lnSpc>
                        <a:spcAft>
                          <a:spcPts val="1000"/>
                        </a:spcAft>
                      </a:pPr>
                      <a:r>
                        <a:rPr lang="en-US" sz="1400" b="1">
                          <a:solidFill>
                            <a:srgbClr val="FFFFFF"/>
                          </a:solidFill>
                          <a:effectLst/>
                          <a:latin typeface="楷体" panose="02010609060101010101" pitchFamily="49" charset="-122"/>
                          <a:ea typeface="MS Mincho" panose="02020609040205080304" pitchFamily="49" charset="-128"/>
                          <a:cs typeface="Times New Roman" panose="02020603050405020304" pitchFamily="18" charset="0"/>
                        </a:rPr>
                        <a:t>鸣石春天沪深</a:t>
                      </a:r>
                      <a:r>
                        <a:rPr lang="en-US" sz="1400" b="1">
                          <a:solidFill>
                            <a:srgbClr val="FFFFFF"/>
                          </a:solidFill>
                          <a:effectLst/>
                          <a:latin typeface="Times New Roman" panose="02020603050405020304" pitchFamily="18" charset="0"/>
                          <a:ea typeface="楷体" panose="02010609060101010101" pitchFamily="49" charset="-122"/>
                          <a:cs typeface="Times New Roman" panose="02020603050405020304" pitchFamily="18" charset="0"/>
                        </a:rPr>
                        <a:t>300</a:t>
                      </a:r>
                      <a:r>
                        <a:rPr lang="en-US" sz="1400" b="1">
                          <a:solidFill>
                            <a:srgbClr val="FFFFFF"/>
                          </a:solidFill>
                          <a:effectLst/>
                          <a:latin typeface="楷体" panose="02010609060101010101" pitchFamily="49" charset="-122"/>
                          <a:ea typeface="MS Mincho" panose="02020609040205080304" pitchFamily="49" charset="-128"/>
                          <a:cs typeface="Times New Roman" panose="02020603050405020304" pitchFamily="18" charset="0"/>
                        </a:rPr>
                        <a:t>指数增强</a:t>
                      </a:r>
                      <a:r>
                        <a:rPr lang="en-US" sz="1400" b="1">
                          <a:solidFill>
                            <a:srgbClr val="FFFFFF"/>
                          </a:solidFill>
                          <a:effectLst/>
                          <a:latin typeface="Times New Roman" panose="02020603050405020304" pitchFamily="18" charset="0"/>
                          <a:ea typeface="楷体" panose="02010609060101010101" pitchFamily="49" charset="-122"/>
                          <a:cs typeface="Times New Roman" panose="02020603050405020304" pitchFamily="18" charset="0"/>
                        </a:rPr>
                        <a:t>1</a:t>
                      </a:r>
                      <a:r>
                        <a:rPr lang="en-US" sz="1400" b="1">
                          <a:solidFill>
                            <a:srgbClr val="FFFFFF"/>
                          </a:solidFill>
                          <a:effectLst/>
                          <a:latin typeface="楷体" panose="02010609060101010101" pitchFamily="49" charset="-122"/>
                          <a:ea typeface="MS Mincho" panose="02020609040205080304" pitchFamily="49" charset="-128"/>
                          <a:cs typeface="Times New Roman" panose="02020603050405020304" pitchFamily="18" charset="0"/>
                        </a:rPr>
                        <a:t>号</a:t>
                      </a:r>
                      <a:endParaRPr lang="zh-CN" sz="1200">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dirty="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0.31882</a:t>
                      </a:r>
                      <a:endParaRPr lang="zh-CN" sz="1200" b="1" dirty="0">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dirty="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0.3192</a:t>
                      </a:r>
                      <a:endParaRPr lang="zh-CN" sz="1200" b="1" dirty="0">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dirty="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0.31844</a:t>
                      </a:r>
                      <a:endParaRPr lang="zh-CN" sz="1200" b="1" dirty="0">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0.31882</a:t>
                      </a:r>
                      <a:endParaRPr lang="zh-CN" sz="1200" b="1">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5.08333</a:t>
                      </a:r>
                      <a:endParaRPr lang="zh-CN" sz="1200" b="1">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&gt;=100</a:t>
                      </a:r>
                      <a:r>
                        <a:rPr lang="en-US" sz="1400" b="1">
                          <a:solidFill>
                            <a:schemeClr val="tx1"/>
                          </a:solidFill>
                          <a:effectLst/>
                          <a:latin typeface="楷体" panose="02010609060101010101" pitchFamily="49" charset="-122"/>
                          <a:ea typeface="MS Mincho" panose="02020609040205080304" pitchFamily="49" charset="-128"/>
                          <a:cs typeface="Times New Roman" panose="02020603050405020304" pitchFamily="18" charset="0"/>
                        </a:rPr>
                        <a:t>亿</a:t>
                      </a:r>
                      <a:endParaRPr lang="zh-CN" sz="1200" b="1">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3/21</a:t>
                      </a:r>
                      <a:endParaRPr lang="zh-CN" sz="1200" b="1">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2740343162"/>
                  </a:ext>
                </a:extLst>
              </a:tr>
              <a:tr h="415954">
                <a:tc>
                  <a:txBody>
                    <a:bodyPr/>
                    <a:lstStyle/>
                    <a:p>
                      <a:pPr algn="ctr">
                        <a:lnSpc>
                          <a:spcPct val="115000"/>
                        </a:lnSpc>
                        <a:spcAft>
                          <a:spcPts val="1000"/>
                        </a:spcAft>
                      </a:pPr>
                      <a:r>
                        <a:rPr lang="en-US" sz="1400" b="1" dirty="0">
                          <a:solidFill>
                            <a:srgbClr val="FFFFFF"/>
                          </a:solidFill>
                          <a:effectLst/>
                          <a:latin typeface="楷体" panose="02010609060101010101" pitchFamily="49" charset="-122"/>
                          <a:ea typeface="MS Mincho" panose="02020609040205080304" pitchFamily="49" charset="-128"/>
                          <a:cs typeface="Times New Roman" panose="02020603050405020304" pitchFamily="18" charset="0"/>
                        </a:rPr>
                        <a:t>九坤日享沪深</a:t>
                      </a:r>
                      <a:r>
                        <a:rPr lang="en-US" sz="1400" b="1" dirty="0">
                          <a:solidFill>
                            <a:srgbClr val="FFFFFF"/>
                          </a:solidFill>
                          <a:effectLst/>
                          <a:latin typeface="Times New Roman" panose="02020603050405020304" pitchFamily="18" charset="0"/>
                          <a:ea typeface="楷体" panose="02010609060101010101" pitchFamily="49" charset="-122"/>
                          <a:cs typeface="Times New Roman" panose="02020603050405020304" pitchFamily="18" charset="0"/>
                        </a:rPr>
                        <a:t>300</a:t>
                      </a:r>
                      <a:r>
                        <a:rPr lang="en-US" sz="1400" b="1" dirty="0">
                          <a:solidFill>
                            <a:srgbClr val="FFFFFF"/>
                          </a:solidFill>
                          <a:effectLst/>
                          <a:latin typeface="楷体" panose="02010609060101010101" pitchFamily="49" charset="-122"/>
                          <a:ea typeface="MS Mincho" panose="02020609040205080304" pitchFamily="49" charset="-128"/>
                          <a:cs typeface="Times New Roman" panose="02020603050405020304" pitchFamily="18" charset="0"/>
                        </a:rPr>
                        <a:t>指数增强</a:t>
                      </a:r>
                      <a:r>
                        <a:rPr lang="en-US" sz="1400" b="1" dirty="0">
                          <a:solidFill>
                            <a:srgbClr val="FFFFFF"/>
                          </a:solidFill>
                          <a:effectLst/>
                          <a:latin typeface="Times New Roman" panose="02020603050405020304" pitchFamily="18" charset="0"/>
                          <a:ea typeface="楷体" panose="02010609060101010101" pitchFamily="49" charset="-122"/>
                          <a:cs typeface="Times New Roman" panose="02020603050405020304" pitchFamily="18" charset="0"/>
                        </a:rPr>
                        <a:t>1</a:t>
                      </a:r>
                      <a:r>
                        <a:rPr lang="en-US" sz="1400" b="1" dirty="0">
                          <a:solidFill>
                            <a:srgbClr val="FFFFFF"/>
                          </a:solidFill>
                          <a:effectLst/>
                          <a:latin typeface="楷体" panose="02010609060101010101" pitchFamily="49" charset="-122"/>
                          <a:ea typeface="MS Mincho" panose="02020609040205080304" pitchFamily="49" charset="-128"/>
                          <a:cs typeface="Times New Roman" panose="02020603050405020304" pitchFamily="18" charset="0"/>
                        </a:rPr>
                        <a:t>号</a:t>
                      </a:r>
                      <a:endParaRPr lang="zh-CN" sz="1200" dirty="0">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dirty="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0.35237</a:t>
                      </a:r>
                      <a:endParaRPr lang="zh-CN" sz="1200" b="1" dirty="0">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dirty="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0.34839</a:t>
                      </a:r>
                      <a:endParaRPr lang="zh-CN" sz="1200" b="1" dirty="0">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0.35635</a:t>
                      </a:r>
                      <a:endParaRPr lang="zh-CN" sz="1200" b="1">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dirty="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0.35237</a:t>
                      </a:r>
                      <a:endParaRPr lang="zh-CN" sz="1200" b="1" dirty="0">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4.91667</a:t>
                      </a:r>
                      <a:endParaRPr lang="zh-CN" sz="1200" b="1">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&gt;=100</a:t>
                      </a:r>
                      <a:r>
                        <a:rPr lang="en-US" sz="1400" b="1">
                          <a:solidFill>
                            <a:schemeClr val="tx1"/>
                          </a:solidFill>
                          <a:effectLst/>
                          <a:latin typeface="楷体" panose="02010609060101010101" pitchFamily="49" charset="-122"/>
                          <a:ea typeface="MS Mincho" panose="02020609040205080304" pitchFamily="49" charset="-128"/>
                          <a:cs typeface="Times New Roman" panose="02020603050405020304" pitchFamily="18" charset="0"/>
                        </a:rPr>
                        <a:t>亿</a:t>
                      </a:r>
                      <a:endParaRPr lang="zh-CN" sz="1200" b="1">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4/21</a:t>
                      </a:r>
                      <a:endParaRPr lang="zh-CN" sz="1200" b="1">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4072298478"/>
                  </a:ext>
                </a:extLst>
              </a:tr>
              <a:tr h="279918">
                <a:tc>
                  <a:txBody>
                    <a:bodyPr/>
                    <a:lstStyle/>
                    <a:p>
                      <a:pPr algn="ctr">
                        <a:lnSpc>
                          <a:spcPct val="115000"/>
                        </a:lnSpc>
                        <a:spcAft>
                          <a:spcPts val="1000"/>
                        </a:spcAft>
                      </a:pPr>
                      <a:r>
                        <a:rPr lang="en-US" sz="1400" b="1">
                          <a:solidFill>
                            <a:srgbClr val="FFFFFF"/>
                          </a:solidFill>
                          <a:effectLst/>
                          <a:latin typeface="楷体" panose="02010609060101010101" pitchFamily="49" charset="-122"/>
                          <a:ea typeface="MS Mincho" panose="02020609040205080304" pitchFamily="49" charset="-128"/>
                          <a:cs typeface="Times New Roman" panose="02020603050405020304" pitchFamily="18" charset="0"/>
                        </a:rPr>
                        <a:t>九章幻方沪深</a:t>
                      </a:r>
                      <a:r>
                        <a:rPr lang="en-US" sz="1400" b="1">
                          <a:solidFill>
                            <a:srgbClr val="FFFFFF"/>
                          </a:solidFill>
                          <a:effectLst/>
                          <a:latin typeface="Times New Roman" panose="02020603050405020304" pitchFamily="18" charset="0"/>
                          <a:ea typeface="楷体" panose="02010609060101010101" pitchFamily="49" charset="-122"/>
                          <a:cs typeface="Times New Roman" panose="02020603050405020304" pitchFamily="18" charset="0"/>
                        </a:rPr>
                        <a:t>300</a:t>
                      </a:r>
                      <a:r>
                        <a:rPr lang="en-US" sz="1400" b="1">
                          <a:solidFill>
                            <a:srgbClr val="FFFFFF"/>
                          </a:solidFill>
                          <a:effectLst/>
                          <a:latin typeface="楷体" panose="02010609060101010101" pitchFamily="49" charset="-122"/>
                          <a:ea typeface="MS Mincho" panose="02020609040205080304" pitchFamily="49" charset="-128"/>
                          <a:cs typeface="Times New Roman" panose="02020603050405020304" pitchFamily="18" charset="0"/>
                        </a:rPr>
                        <a:t>量化多策略</a:t>
                      </a:r>
                      <a:r>
                        <a:rPr lang="en-US" sz="1400" b="1">
                          <a:solidFill>
                            <a:srgbClr val="FFFFFF"/>
                          </a:solidFill>
                          <a:effectLst/>
                          <a:latin typeface="Times New Roman" panose="02020603050405020304" pitchFamily="18" charset="0"/>
                          <a:ea typeface="楷体" panose="02010609060101010101" pitchFamily="49" charset="-122"/>
                          <a:cs typeface="Times New Roman" panose="02020603050405020304" pitchFamily="18" charset="0"/>
                        </a:rPr>
                        <a:t>1</a:t>
                      </a:r>
                      <a:r>
                        <a:rPr lang="en-US" sz="1400" b="1">
                          <a:solidFill>
                            <a:srgbClr val="FFFFFF"/>
                          </a:solidFill>
                          <a:effectLst/>
                          <a:latin typeface="楷体" panose="02010609060101010101" pitchFamily="49" charset="-122"/>
                          <a:ea typeface="MS Mincho" panose="02020609040205080304" pitchFamily="49" charset="-128"/>
                          <a:cs typeface="Times New Roman" panose="02020603050405020304" pitchFamily="18" charset="0"/>
                        </a:rPr>
                        <a:t>号</a:t>
                      </a:r>
                      <a:endParaRPr lang="zh-CN" sz="1200">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0.37203</a:t>
                      </a:r>
                      <a:endParaRPr lang="zh-CN" sz="1200" b="1">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0.3545</a:t>
                      </a:r>
                      <a:endParaRPr lang="zh-CN" sz="1200" b="1">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0.38956</a:t>
                      </a:r>
                      <a:endParaRPr lang="zh-CN" sz="1200" b="1">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dirty="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0.37203</a:t>
                      </a:r>
                      <a:endParaRPr lang="zh-CN" sz="1200" b="1" dirty="0">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4.41667</a:t>
                      </a:r>
                      <a:endParaRPr lang="zh-CN" sz="1200" b="1">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&gt;=100</a:t>
                      </a:r>
                      <a:r>
                        <a:rPr lang="en-US" sz="1400" b="1">
                          <a:solidFill>
                            <a:schemeClr val="tx1"/>
                          </a:solidFill>
                          <a:effectLst/>
                          <a:latin typeface="楷体" panose="02010609060101010101" pitchFamily="49" charset="-122"/>
                          <a:ea typeface="MS Mincho" panose="02020609040205080304" pitchFamily="49" charset="-128"/>
                          <a:cs typeface="Times New Roman" panose="02020603050405020304" pitchFamily="18" charset="0"/>
                        </a:rPr>
                        <a:t>亿</a:t>
                      </a:r>
                      <a:endParaRPr lang="zh-CN" sz="1200" b="1">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5/21</a:t>
                      </a:r>
                      <a:endParaRPr lang="zh-CN" sz="1200" b="1">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2903660501"/>
                  </a:ext>
                </a:extLst>
              </a:tr>
              <a:tr h="279918">
                <a:tc>
                  <a:txBody>
                    <a:bodyPr/>
                    <a:lstStyle/>
                    <a:p>
                      <a:pPr algn="ctr">
                        <a:lnSpc>
                          <a:spcPct val="115000"/>
                        </a:lnSpc>
                        <a:spcAft>
                          <a:spcPts val="1000"/>
                        </a:spcAft>
                      </a:pPr>
                      <a:r>
                        <a:rPr lang="en-US" sz="1400" b="1">
                          <a:solidFill>
                            <a:srgbClr val="FFFFFF"/>
                          </a:solidFill>
                          <a:effectLst/>
                          <a:latin typeface="楷体" panose="02010609060101010101" pitchFamily="49" charset="-122"/>
                          <a:ea typeface="MS Mincho" panose="02020609040205080304" pitchFamily="49" charset="-128"/>
                          <a:cs typeface="Times New Roman" panose="02020603050405020304" pitchFamily="18" charset="0"/>
                        </a:rPr>
                        <a:t>衍复</a:t>
                      </a:r>
                      <a:r>
                        <a:rPr lang="en-US" sz="1400" b="1">
                          <a:solidFill>
                            <a:srgbClr val="FFFFFF"/>
                          </a:solidFill>
                          <a:effectLst/>
                          <a:latin typeface="Times New Roman" panose="02020603050405020304" pitchFamily="18" charset="0"/>
                          <a:ea typeface="楷体" panose="02010609060101010101" pitchFamily="49" charset="-122"/>
                          <a:cs typeface="Times New Roman" panose="02020603050405020304" pitchFamily="18" charset="0"/>
                        </a:rPr>
                        <a:t>300</a:t>
                      </a:r>
                      <a:r>
                        <a:rPr lang="en-US" sz="1400" b="1">
                          <a:solidFill>
                            <a:srgbClr val="FFFFFF"/>
                          </a:solidFill>
                          <a:effectLst/>
                          <a:latin typeface="楷体" panose="02010609060101010101" pitchFamily="49" charset="-122"/>
                          <a:ea typeface="MS Mincho" panose="02020609040205080304" pitchFamily="49" charset="-128"/>
                          <a:cs typeface="Times New Roman" panose="02020603050405020304" pitchFamily="18" charset="0"/>
                        </a:rPr>
                        <a:t>指增一号</a:t>
                      </a:r>
                      <a:endParaRPr lang="zh-CN" sz="1200">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0.45574</a:t>
                      </a:r>
                      <a:endParaRPr lang="zh-CN" sz="1200" b="1">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0.44684</a:t>
                      </a:r>
                      <a:endParaRPr lang="zh-CN" sz="1200" b="1">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0.46464</a:t>
                      </a:r>
                      <a:endParaRPr lang="zh-CN" sz="1200" b="1">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dirty="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0.45574</a:t>
                      </a:r>
                      <a:endParaRPr lang="zh-CN" sz="1200" b="1" dirty="0">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dirty="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1.33333</a:t>
                      </a:r>
                      <a:endParaRPr lang="zh-CN" sz="1200" b="1" dirty="0">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&gt;=100</a:t>
                      </a:r>
                      <a:r>
                        <a:rPr lang="en-US" sz="1400" b="1">
                          <a:solidFill>
                            <a:schemeClr val="tx1"/>
                          </a:solidFill>
                          <a:effectLst/>
                          <a:latin typeface="楷体" panose="02010609060101010101" pitchFamily="49" charset="-122"/>
                          <a:ea typeface="MS Mincho" panose="02020609040205080304" pitchFamily="49" charset="-128"/>
                          <a:cs typeface="Times New Roman" panose="02020603050405020304" pitchFamily="18" charset="0"/>
                        </a:rPr>
                        <a:t>亿</a:t>
                      </a:r>
                      <a:endParaRPr lang="zh-CN" sz="1200" b="1">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6/21</a:t>
                      </a:r>
                      <a:endParaRPr lang="zh-CN" sz="1200" b="1">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3315639304"/>
                  </a:ext>
                </a:extLst>
              </a:tr>
              <a:tr h="279918">
                <a:tc>
                  <a:txBody>
                    <a:bodyPr/>
                    <a:lstStyle/>
                    <a:p>
                      <a:pPr algn="ctr">
                        <a:lnSpc>
                          <a:spcPct val="115000"/>
                        </a:lnSpc>
                        <a:spcAft>
                          <a:spcPts val="1000"/>
                        </a:spcAft>
                      </a:pPr>
                      <a:r>
                        <a:rPr lang="en-US" sz="1400" b="1" dirty="0">
                          <a:solidFill>
                            <a:srgbClr val="FFFFFF"/>
                          </a:solidFill>
                          <a:effectLst/>
                          <a:latin typeface="楷体" panose="02010609060101010101" pitchFamily="49" charset="-122"/>
                          <a:ea typeface="MS Mincho" panose="02020609040205080304" pitchFamily="49" charset="-128"/>
                          <a:cs typeface="Times New Roman" panose="02020603050405020304" pitchFamily="18" charset="0"/>
                        </a:rPr>
                        <a:t>稳博</a:t>
                      </a:r>
                      <a:r>
                        <a:rPr lang="en-US" sz="1400" b="1" dirty="0">
                          <a:solidFill>
                            <a:srgbClr val="FFFFFF"/>
                          </a:solidFill>
                          <a:effectLst/>
                          <a:latin typeface="Times New Roman" panose="02020603050405020304" pitchFamily="18" charset="0"/>
                          <a:ea typeface="楷体" panose="02010609060101010101" pitchFamily="49" charset="-122"/>
                          <a:cs typeface="Times New Roman" panose="02020603050405020304" pitchFamily="18" charset="0"/>
                        </a:rPr>
                        <a:t>300</a:t>
                      </a:r>
                      <a:r>
                        <a:rPr lang="en-US" sz="1400" b="1" dirty="0">
                          <a:solidFill>
                            <a:srgbClr val="FFFFFF"/>
                          </a:solidFill>
                          <a:effectLst/>
                          <a:latin typeface="楷体" panose="02010609060101010101" pitchFamily="49" charset="-122"/>
                          <a:ea typeface="MS Mincho" panose="02020609040205080304" pitchFamily="49" charset="-128"/>
                          <a:cs typeface="Times New Roman" panose="02020603050405020304" pitchFamily="18" charset="0"/>
                        </a:rPr>
                        <a:t>指数增强</a:t>
                      </a:r>
                      <a:r>
                        <a:rPr lang="en-US" sz="1400" b="1" dirty="0">
                          <a:solidFill>
                            <a:srgbClr val="FFFFFF"/>
                          </a:solidFill>
                          <a:effectLst/>
                          <a:latin typeface="Times New Roman" panose="02020603050405020304" pitchFamily="18" charset="0"/>
                          <a:ea typeface="楷体" panose="02010609060101010101" pitchFamily="49" charset="-122"/>
                          <a:cs typeface="Times New Roman" panose="02020603050405020304" pitchFamily="18" charset="0"/>
                        </a:rPr>
                        <a:t>1</a:t>
                      </a:r>
                      <a:r>
                        <a:rPr lang="en-US" sz="1400" b="1" dirty="0">
                          <a:solidFill>
                            <a:srgbClr val="FFFFFF"/>
                          </a:solidFill>
                          <a:effectLst/>
                          <a:latin typeface="楷体" panose="02010609060101010101" pitchFamily="49" charset="-122"/>
                          <a:ea typeface="MS Mincho" panose="02020609040205080304" pitchFamily="49" charset="-128"/>
                          <a:cs typeface="Times New Roman" panose="02020603050405020304" pitchFamily="18" charset="0"/>
                        </a:rPr>
                        <a:t>号</a:t>
                      </a:r>
                      <a:r>
                        <a:rPr lang="en-US" sz="1400" b="1" dirty="0">
                          <a:solidFill>
                            <a:srgbClr val="FFFFFF"/>
                          </a:solidFill>
                          <a:effectLst/>
                          <a:latin typeface="Times New Roman" panose="02020603050405020304" pitchFamily="18" charset="0"/>
                          <a:ea typeface="楷体" panose="02010609060101010101" pitchFamily="49" charset="-122"/>
                          <a:cs typeface="Times New Roman" panose="02020603050405020304" pitchFamily="18" charset="0"/>
                        </a:rPr>
                        <a:t>B</a:t>
                      </a:r>
                      <a:endParaRPr lang="zh-CN" sz="1200" dirty="0">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0.4568</a:t>
                      </a:r>
                      <a:endParaRPr lang="zh-CN" sz="1200" b="1">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0.4552</a:t>
                      </a:r>
                      <a:endParaRPr lang="zh-CN" sz="1200" b="1">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0.4584</a:t>
                      </a:r>
                      <a:endParaRPr lang="zh-CN" sz="1200" b="1">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0.4568</a:t>
                      </a:r>
                      <a:endParaRPr lang="zh-CN" sz="1200" b="1">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1.83333</a:t>
                      </a:r>
                      <a:endParaRPr lang="zh-CN" sz="1200" b="1">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dirty="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50~100</a:t>
                      </a:r>
                      <a:r>
                        <a:rPr lang="en-US" sz="1400" b="1" dirty="0">
                          <a:solidFill>
                            <a:schemeClr val="tx1"/>
                          </a:solidFill>
                          <a:effectLst/>
                          <a:latin typeface="楷体" panose="02010609060101010101" pitchFamily="49" charset="-122"/>
                          <a:ea typeface="MS Mincho" panose="02020609040205080304" pitchFamily="49" charset="-128"/>
                          <a:cs typeface="Times New Roman" panose="02020603050405020304" pitchFamily="18" charset="0"/>
                        </a:rPr>
                        <a:t>亿</a:t>
                      </a:r>
                      <a:endParaRPr lang="zh-CN" sz="1200" b="1" dirty="0">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7/21</a:t>
                      </a:r>
                      <a:endParaRPr lang="zh-CN" sz="1200" b="1">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1219194758"/>
                  </a:ext>
                </a:extLst>
              </a:tr>
              <a:tr h="279918">
                <a:tc>
                  <a:txBody>
                    <a:bodyPr/>
                    <a:lstStyle/>
                    <a:p>
                      <a:pPr algn="ctr">
                        <a:lnSpc>
                          <a:spcPct val="115000"/>
                        </a:lnSpc>
                        <a:spcAft>
                          <a:spcPts val="1000"/>
                        </a:spcAft>
                      </a:pPr>
                      <a:r>
                        <a:rPr lang="en-US" sz="1400" b="1" dirty="0">
                          <a:solidFill>
                            <a:srgbClr val="FFFFFF"/>
                          </a:solidFill>
                          <a:effectLst/>
                          <a:latin typeface="楷体" panose="02010609060101010101" pitchFamily="49" charset="-122"/>
                          <a:ea typeface="MS Mincho" panose="02020609040205080304" pitchFamily="49" charset="-128"/>
                          <a:cs typeface="Times New Roman" panose="02020603050405020304" pitchFamily="18" charset="0"/>
                        </a:rPr>
                        <a:t>致远沪深</a:t>
                      </a:r>
                      <a:r>
                        <a:rPr lang="en-US" sz="1400" b="1" dirty="0">
                          <a:solidFill>
                            <a:srgbClr val="FFFFFF"/>
                          </a:solidFill>
                          <a:effectLst/>
                          <a:latin typeface="Times New Roman" panose="02020603050405020304" pitchFamily="18" charset="0"/>
                          <a:ea typeface="楷体" panose="02010609060101010101" pitchFamily="49" charset="-122"/>
                          <a:cs typeface="Times New Roman" panose="02020603050405020304" pitchFamily="18" charset="0"/>
                        </a:rPr>
                        <a:t>300</a:t>
                      </a:r>
                      <a:r>
                        <a:rPr lang="en-US" sz="1400" b="1" dirty="0">
                          <a:solidFill>
                            <a:srgbClr val="FFFFFF"/>
                          </a:solidFill>
                          <a:effectLst/>
                          <a:latin typeface="楷体" panose="02010609060101010101" pitchFamily="49" charset="-122"/>
                          <a:ea typeface="MS Mincho" panose="02020609040205080304" pitchFamily="49" charset="-128"/>
                          <a:cs typeface="Times New Roman" panose="02020603050405020304" pitchFamily="18" charset="0"/>
                        </a:rPr>
                        <a:t>指数加强</a:t>
                      </a:r>
                      <a:endParaRPr lang="zh-CN" sz="1200" dirty="0">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0.46144</a:t>
                      </a:r>
                      <a:endParaRPr lang="zh-CN" sz="1200" b="1">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0.44037</a:t>
                      </a:r>
                      <a:endParaRPr lang="zh-CN" sz="1200" b="1">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0.48251</a:t>
                      </a:r>
                      <a:endParaRPr lang="zh-CN" sz="1200" b="1">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0.46144</a:t>
                      </a:r>
                      <a:endParaRPr lang="zh-CN" sz="1200" b="1">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dirty="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3.83333</a:t>
                      </a:r>
                      <a:endParaRPr lang="zh-CN" sz="1200" b="1" dirty="0">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dirty="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50~100</a:t>
                      </a:r>
                      <a:r>
                        <a:rPr lang="en-US" sz="1400" b="1" dirty="0">
                          <a:solidFill>
                            <a:schemeClr val="tx1"/>
                          </a:solidFill>
                          <a:effectLst/>
                          <a:latin typeface="楷体" panose="02010609060101010101" pitchFamily="49" charset="-122"/>
                          <a:ea typeface="MS Mincho" panose="02020609040205080304" pitchFamily="49" charset="-128"/>
                          <a:cs typeface="Times New Roman" panose="02020603050405020304" pitchFamily="18" charset="0"/>
                        </a:rPr>
                        <a:t>亿</a:t>
                      </a:r>
                      <a:endParaRPr lang="zh-CN" sz="1200" b="1" dirty="0">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8/21</a:t>
                      </a:r>
                      <a:endParaRPr lang="zh-CN" sz="1200" b="1">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850866981"/>
                  </a:ext>
                </a:extLst>
              </a:tr>
              <a:tr h="279918">
                <a:tc>
                  <a:txBody>
                    <a:bodyPr/>
                    <a:lstStyle/>
                    <a:p>
                      <a:pPr algn="ctr">
                        <a:lnSpc>
                          <a:spcPct val="115000"/>
                        </a:lnSpc>
                        <a:spcAft>
                          <a:spcPts val="1000"/>
                        </a:spcAft>
                      </a:pPr>
                      <a:r>
                        <a:rPr lang="en-US" sz="1400" b="1">
                          <a:solidFill>
                            <a:srgbClr val="FFFFFF"/>
                          </a:solidFill>
                          <a:effectLst/>
                          <a:latin typeface="楷体" panose="02010609060101010101" pitchFamily="49" charset="-122"/>
                          <a:ea typeface="MS Mincho" panose="02020609040205080304" pitchFamily="49" charset="-128"/>
                          <a:cs typeface="Times New Roman" panose="02020603050405020304" pitchFamily="18" charset="0"/>
                        </a:rPr>
                        <a:t>小黑妞沪深</a:t>
                      </a:r>
                      <a:r>
                        <a:rPr lang="en-US" sz="1400" b="1">
                          <a:solidFill>
                            <a:srgbClr val="FFFFFF"/>
                          </a:solidFill>
                          <a:effectLst/>
                          <a:latin typeface="Times New Roman" panose="02020603050405020304" pitchFamily="18" charset="0"/>
                          <a:ea typeface="楷体" panose="02010609060101010101" pitchFamily="49" charset="-122"/>
                          <a:cs typeface="Times New Roman" panose="02020603050405020304" pitchFamily="18" charset="0"/>
                        </a:rPr>
                        <a:t>300</a:t>
                      </a:r>
                      <a:r>
                        <a:rPr lang="en-US" sz="1400" b="1">
                          <a:solidFill>
                            <a:srgbClr val="FFFFFF"/>
                          </a:solidFill>
                          <a:effectLst/>
                          <a:latin typeface="楷体" panose="02010609060101010101" pitchFamily="49" charset="-122"/>
                          <a:ea typeface="MS Mincho" panose="02020609040205080304" pitchFamily="49" charset="-128"/>
                          <a:cs typeface="Times New Roman" panose="02020603050405020304" pitchFamily="18" charset="0"/>
                        </a:rPr>
                        <a:t>指数增强</a:t>
                      </a:r>
                      <a:r>
                        <a:rPr lang="en-US" sz="1400" b="1">
                          <a:solidFill>
                            <a:srgbClr val="FFFFFF"/>
                          </a:solidFill>
                          <a:effectLst/>
                          <a:latin typeface="Times New Roman" panose="02020603050405020304" pitchFamily="18" charset="0"/>
                          <a:ea typeface="楷体" panose="02010609060101010101" pitchFamily="49" charset="-122"/>
                          <a:cs typeface="Times New Roman" panose="02020603050405020304" pitchFamily="18" charset="0"/>
                        </a:rPr>
                        <a:t>1</a:t>
                      </a:r>
                      <a:r>
                        <a:rPr lang="en-US" sz="1400" b="1">
                          <a:solidFill>
                            <a:srgbClr val="FFFFFF"/>
                          </a:solidFill>
                          <a:effectLst/>
                          <a:latin typeface="楷体" panose="02010609060101010101" pitchFamily="49" charset="-122"/>
                          <a:ea typeface="MS Mincho" panose="02020609040205080304" pitchFamily="49" charset="-128"/>
                          <a:cs typeface="Times New Roman" panose="02020603050405020304" pitchFamily="18" charset="0"/>
                        </a:rPr>
                        <a:t>号</a:t>
                      </a:r>
                      <a:endParaRPr lang="zh-CN" sz="1200">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0.48629</a:t>
                      </a:r>
                      <a:endParaRPr lang="zh-CN" sz="1200" b="1">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0.49087</a:t>
                      </a:r>
                      <a:endParaRPr lang="zh-CN" sz="1200" b="1">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0.48171</a:t>
                      </a:r>
                      <a:endParaRPr lang="zh-CN" sz="1200" b="1">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0.48629</a:t>
                      </a:r>
                      <a:endParaRPr lang="zh-CN" sz="1200" b="1">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2.0</a:t>
                      </a:r>
                      <a:endParaRPr lang="zh-CN" sz="1200" b="1">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dirty="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10~20</a:t>
                      </a:r>
                      <a:r>
                        <a:rPr lang="en-US" sz="1400" b="1" dirty="0">
                          <a:solidFill>
                            <a:schemeClr val="tx1"/>
                          </a:solidFill>
                          <a:effectLst/>
                          <a:latin typeface="楷体" panose="02010609060101010101" pitchFamily="49" charset="-122"/>
                          <a:ea typeface="MS Mincho" panose="02020609040205080304" pitchFamily="49" charset="-128"/>
                          <a:cs typeface="Times New Roman" panose="02020603050405020304" pitchFamily="18" charset="0"/>
                        </a:rPr>
                        <a:t>亿</a:t>
                      </a:r>
                      <a:endParaRPr lang="zh-CN" sz="1200" b="1" dirty="0">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9/21</a:t>
                      </a:r>
                      <a:endParaRPr lang="zh-CN" sz="1200" b="1">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704529094"/>
                  </a:ext>
                </a:extLst>
              </a:tr>
              <a:tr h="279918">
                <a:tc>
                  <a:txBody>
                    <a:bodyPr/>
                    <a:lstStyle/>
                    <a:p>
                      <a:pPr algn="ctr">
                        <a:lnSpc>
                          <a:spcPct val="115000"/>
                        </a:lnSpc>
                        <a:spcAft>
                          <a:spcPts val="1000"/>
                        </a:spcAft>
                      </a:pPr>
                      <a:r>
                        <a:rPr lang="en-US" sz="1400" b="1">
                          <a:solidFill>
                            <a:srgbClr val="FFFFFF"/>
                          </a:solidFill>
                          <a:effectLst/>
                          <a:latin typeface="楷体" panose="02010609060101010101" pitchFamily="49" charset="-122"/>
                          <a:ea typeface="MS Mincho" panose="02020609040205080304" pitchFamily="49" charset="-128"/>
                          <a:cs typeface="Times New Roman" panose="02020603050405020304" pitchFamily="18" charset="0"/>
                        </a:rPr>
                        <a:t>昊泉量化进取一号</a:t>
                      </a:r>
                      <a:endParaRPr lang="zh-CN" sz="1200">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0.48718</a:t>
                      </a:r>
                      <a:endParaRPr lang="zh-CN" sz="1200" b="1">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0.48715</a:t>
                      </a:r>
                      <a:endParaRPr lang="zh-CN" sz="1200" b="1">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0.48721</a:t>
                      </a:r>
                      <a:endParaRPr lang="zh-CN" sz="1200" b="1">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nan</a:t>
                      </a:r>
                      <a:endParaRPr lang="zh-CN" sz="1200" b="1">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1.16667</a:t>
                      </a:r>
                      <a:endParaRPr lang="zh-CN" sz="1200" b="1">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0~5</a:t>
                      </a:r>
                      <a:r>
                        <a:rPr lang="en-US" sz="1400" b="1">
                          <a:solidFill>
                            <a:schemeClr val="tx1"/>
                          </a:solidFill>
                          <a:effectLst/>
                          <a:latin typeface="楷体" panose="02010609060101010101" pitchFamily="49" charset="-122"/>
                          <a:ea typeface="MS Mincho" panose="02020609040205080304" pitchFamily="49" charset="-128"/>
                          <a:cs typeface="Times New Roman" panose="02020603050405020304" pitchFamily="18" charset="0"/>
                        </a:rPr>
                        <a:t>亿</a:t>
                      </a:r>
                      <a:endParaRPr lang="zh-CN" sz="1200" b="1">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dirty="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10/21</a:t>
                      </a:r>
                      <a:endParaRPr lang="zh-CN" sz="1200" b="1" dirty="0">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2398752230"/>
                  </a:ext>
                </a:extLst>
              </a:tr>
            </a:tbl>
          </a:graphicData>
        </a:graphic>
      </p:graphicFrame>
      <p:sp>
        <p:nvSpPr>
          <p:cNvPr id="4" name="文本框 3">
            <a:extLst>
              <a:ext uri="{FF2B5EF4-FFF2-40B4-BE49-F238E27FC236}">
                <a16:creationId xmlns:a16="http://schemas.microsoft.com/office/drawing/2014/main" id="{6F9C752D-ADB3-49BA-BE12-835FECF716D8}"/>
              </a:ext>
            </a:extLst>
          </p:cNvPr>
          <p:cNvSpPr txBox="1"/>
          <p:nvPr/>
        </p:nvSpPr>
        <p:spPr>
          <a:xfrm>
            <a:off x="-134117" y="949645"/>
            <a:ext cx="11901487" cy="396583"/>
          </a:xfrm>
          <a:prstGeom prst="rect">
            <a:avLst/>
          </a:prstGeom>
          <a:noFill/>
        </p:spPr>
        <p:txBody>
          <a:bodyPr wrap="square">
            <a:spAutoFit/>
          </a:bodyPr>
          <a:lstStyle/>
          <a:p>
            <a:pPr indent="266700">
              <a:lnSpc>
                <a:spcPct val="120000"/>
              </a:lnSpc>
              <a:spcAft>
                <a:spcPts val="1000"/>
              </a:spcAft>
            </a:pPr>
            <a:r>
              <a:rPr lang="zh-CN" altLang="en-US" sz="1800" b="1" dirty="0">
                <a:solidFill>
                  <a:srgbClr val="C00000"/>
                </a:solidFill>
                <a:effectLst/>
                <a:latin typeface="微软雅黑" panose="020B0503020204020204" pitchFamily="34" charset="-122"/>
                <a:ea typeface="微软雅黑" panose="020B0503020204020204" pitchFamily="34" charset="-122"/>
                <a:cs typeface="Times New Roman" panose="02020603050405020304" pitchFamily="18" charset="0"/>
              </a:rPr>
              <a:t>其他策略跟踪池中的前十结果</a:t>
            </a:r>
            <a:r>
              <a:rPr lang="zh-CN" altLang="en-US" sz="1800" dirty="0">
                <a:effectLst/>
                <a:latin typeface="微软雅黑" panose="020B0503020204020204" pitchFamily="34" charset="-122"/>
                <a:ea typeface="微软雅黑" panose="020B0503020204020204" pitchFamily="34" charset="-122"/>
                <a:cs typeface="Times New Roman" panose="02020603050405020304" pitchFamily="18" charset="0"/>
              </a:rPr>
              <a:t>，指增</a:t>
            </a:r>
            <a:r>
              <a:rPr lang="en-US" altLang="zh-CN" sz="1800" dirty="0">
                <a:effectLst/>
                <a:latin typeface="微软雅黑" panose="020B0503020204020204" pitchFamily="34" charset="-122"/>
                <a:ea typeface="微软雅黑" panose="020B0503020204020204" pitchFamily="34" charset="-122"/>
                <a:cs typeface="Times New Roman" panose="02020603050405020304" pitchFamily="18" charset="0"/>
              </a:rPr>
              <a:t>300</a:t>
            </a:r>
            <a:endParaRPr lang="zh-CN" altLang="zh-CN" sz="1800" dirty="0">
              <a:effectLst/>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35704517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标题 1">
            <a:extLst>
              <a:ext uri="{FF2B5EF4-FFF2-40B4-BE49-F238E27FC236}">
                <a16:creationId xmlns:a16="http://schemas.microsoft.com/office/drawing/2014/main" id="{9D57B31B-7BC2-4B72-8EC3-70076F707B15}"/>
              </a:ext>
            </a:extLst>
          </p:cNvPr>
          <p:cNvSpPr txBox="1">
            <a:spLocks/>
          </p:cNvSpPr>
          <p:nvPr/>
        </p:nvSpPr>
        <p:spPr>
          <a:xfrm>
            <a:off x="316457" y="284835"/>
            <a:ext cx="9720155" cy="432000"/>
          </a:xfrm>
          <a:prstGeom prst="rect">
            <a:avLst/>
          </a:prstGeom>
          <a:noFill/>
        </p:spPr>
        <p:txBody>
          <a:bodyPr wrap="none" lIns="0" tIns="0" rIns="0" bIns="0" rtlCol="0" anchor="ctr" anchorCtr="0">
            <a:noAutofit/>
          </a:bodyPr>
          <a:lstStyle>
            <a:lvl1pPr algn="l" defTabSz="914400" rtl="0" eaLnBrk="1" latinLnBrk="0" hangingPunct="1">
              <a:lnSpc>
                <a:spcPct val="90000"/>
              </a:lnSpc>
              <a:spcBef>
                <a:spcPct val="0"/>
              </a:spcBef>
              <a:buNone/>
              <a:defRPr lang="zh-CN" altLang="en-US" sz="2800" kern="1200" dirty="0">
                <a:solidFill>
                  <a:schemeClr val="bg1">
                    <a:lumMod val="9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defRPr>
            </a:lvl1pPr>
          </a:lstStyle>
          <a:p>
            <a:pPr>
              <a:lnSpc>
                <a:spcPct val="100000"/>
              </a:lnSpc>
              <a:defRPr/>
            </a:pPr>
            <a:r>
              <a:rPr lang="zh-CN" altLang="en-US" sz="3200" spc="300" dirty="0">
                <a:solidFill>
                  <a:schemeClr val="bg1"/>
                </a:solidFill>
                <a:latin typeface="Arial" panose="020B0604020202020204" pitchFamily="34" charset="0"/>
                <a:cs typeface="+mj-cs"/>
              </a:rPr>
              <a:t>二、跟踪池产品的综合打分评价</a:t>
            </a:r>
          </a:p>
        </p:txBody>
      </p:sp>
      <p:graphicFrame>
        <p:nvGraphicFramePr>
          <p:cNvPr id="3" name="表格 2">
            <a:extLst>
              <a:ext uri="{FF2B5EF4-FFF2-40B4-BE49-F238E27FC236}">
                <a16:creationId xmlns:a16="http://schemas.microsoft.com/office/drawing/2014/main" id="{2F65B4F3-680A-4218-BC06-DA92D27CC57F}"/>
              </a:ext>
            </a:extLst>
          </p:cNvPr>
          <p:cNvGraphicFramePr>
            <a:graphicFrameLocks noGrp="1"/>
          </p:cNvGraphicFramePr>
          <p:nvPr>
            <p:extLst>
              <p:ext uri="{D42A27DB-BD31-4B8C-83A1-F6EECF244321}">
                <p14:modId xmlns:p14="http://schemas.microsoft.com/office/powerpoint/2010/main" val="1747376310"/>
              </p:ext>
            </p:extLst>
          </p:nvPr>
        </p:nvGraphicFramePr>
        <p:xfrm>
          <a:off x="0" y="1346228"/>
          <a:ext cx="12191997" cy="4990761"/>
        </p:xfrm>
        <a:graphic>
          <a:graphicData uri="http://schemas.openxmlformats.org/drawingml/2006/table">
            <a:tbl>
              <a:tblPr firstRow="1" firstCol="1" bandRow="1">
                <a:tableStyleId>{5C22544A-7EE6-4342-B048-85BDC9FD1C3A}</a:tableStyleId>
              </a:tblPr>
              <a:tblGrid>
                <a:gridCol w="1838131">
                  <a:extLst>
                    <a:ext uri="{9D8B030D-6E8A-4147-A177-3AD203B41FA5}">
                      <a16:colId xmlns:a16="http://schemas.microsoft.com/office/drawing/2014/main" val="650264765"/>
                    </a:ext>
                  </a:extLst>
                </a:gridCol>
                <a:gridCol w="1782147">
                  <a:extLst>
                    <a:ext uri="{9D8B030D-6E8A-4147-A177-3AD203B41FA5}">
                      <a16:colId xmlns:a16="http://schemas.microsoft.com/office/drawing/2014/main" val="2270339541"/>
                    </a:ext>
                  </a:extLst>
                </a:gridCol>
                <a:gridCol w="1446244">
                  <a:extLst>
                    <a:ext uri="{9D8B030D-6E8A-4147-A177-3AD203B41FA5}">
                      <a16:colId xmlns:a16="http://schemas.microsoft.com/office/drawing/2014/main" val="3977321206"/>
                    </a:ext>
                  </a:extLst>
                </a:gridCol>
                <a:gridCol w="1474237">
                  <a:extLst>
                    <a:ext uri="{9D8B030D-6E8A-4147-A177-3AD203B41FA5}">
                      <a16:colId xmlns:a16="http://schemas.microsoft.com/office/drawing/2014/main" val="1776215885"/>
                    </a:ext>
                  </a:extLst>
                </a:gridCol>
                <a:gridCol w="2295331">
                  <a:extLst>
                    <a:ext uri="{9D8B030D-6E8A-4147-A177-3AD203B41FA5}">
                      <a16:colId xmlns:a16="http://schemas.microsoft.com/office/drawing/2014/main" val="744516094"/>
                    </a:ext>
                  </a:extLst>
                </a:gridCol>
                <a:gridCol w="1147665">
                  <a:extLst>
                    <a:ext uri="{9D8B030D-6E8A-4147-A177-3AD203B41FA5}">
                      <a16:colId xmlns:a16="http://schemas.microsoft.com/office/drawing/2014/main" val="1440053249"/>
                    </a:ext>
                  </a:extLst>
                </a:gridCol>
                <a:gridCol w="1492898">
                  <a:extLst>
                    <a:ext uri="{9D8B030D-6E8A-4147-A177-3AD203B41FA5}">
                      <a16:colId xmlns:a16="http://schemas.microsoft.com/office/drawing/2014/main" val="1487747728"/>
                    </a:ext>
                  </a:extLst>
                </a:gridCol>
                <a:gridCol w="715344">
                  <a:extLst>
                    <a:ext uri="{9D8B030D-6E8A-4147-A177-3AD203B41FA5}">
                      <a16:colId xmlns:a16="http://schemas.microsoft.com/office/drawing/2014/main" val="1518448495"/>
                    </a:ext>
                  </a:extLst>
                </a:gridCol>
              </a:tblGrid>
              <a:tr h="682901">
                <a:tc>
                  <a:txBody>
                    <a:bodyPr/>
                    <a:lstStyle/>
                    <a:p>
                      <a:pPr algn="ctr">
                        <a:lnSpc>
                          <a:spcPct val="115000"/>
                        </a:lnSpc>
                        <a:spcAft>
                          <a:spcPts val="1000"/>
                        </a:spcAft>
                      </a:pPr>
                      <a:r>
                        <a:rPr lang="en-US" sz="1400" b="1" dirty="0" err="1">
                          <a:effectLst/>
                        </a:rPr>
                        <a:t>产品简称</a:t>
                      </a:r>
                      <a:endParaRPr lang="zh-CN" sz="1400" b="1" dirty="0">
                        <a:effectLst/>
                        <a:latin typeface="Cambria" panose="02040503050406030204" pitchFamily="18" charset="0"/>
                        <a:ea typeface="MS Mincho" panose="02020609040205080304" pitchFamily="49" charset="-128"/>
                        <a:cs typeface="Times New Roman" panose="02020603050405020304" pitchFamily="18" charset="0"/>
                      </a:endParaRPr>
                    </a:p>
                  </a:txBody>
                  <a:tcPr marL="45720" marR="45720"/>
                </a:tc>
                <a:tc>
                  <a:txBody>
                    <a:bodyPr/>
                    <a:lstStyle/>
                    <a:p>
                      <a:pPr algn="ctr">
                        <a:lnSpc>
                          <a:spcPct val="115000"/>
                        </a:lnSpc>
                        <a:spcAft>
                          <a:spcPts val="1000"/>
                        </a:spcAft>
                      </a:pPr>
                      <a:r>
                        <a:rPr lang="en-US" sz="1400" b="1" dirty="0" err="1">
                          <a:effectLst/>
                        </a:rPr>
                        <a:t>朝阳永续优选打分</a:t>
                      </a:r>
                      <a:r>
                        <a:rPr lang="en-US" sz="1400" b="1" dirty="0">
                          <a:effectLst/>
                        </a:rPr>
                        <a:t>(</a:t>
                      </a:r>
                      <a:r>
                        <a:rPr lang="en-US" sz="1400" b="1" dirty="0" err="1">
                          <a:effectLst/>
                        </a:rPr>
                        <a:t>空缺值填充</a:t>
                      </a:r>
                      <a:r>
                        <a:rPr lang="en-US" sz="1400" b="1" dirty="0">
                          <a:effectLst/>
                        </a:rPr>
                        <a:t>)（</a:t>
                      </a:r>
                      <a:r>
                        <a:rPr lang="en-US" sz="1400" b="1" dirty="0" err="1">
                          <a:effectLst/>
                        </a:rPr>
                        <a:t>三年+今年以来_normal</a:t>
                      </a:r>
                      <a:r>
                        <a:rPr lang="en-US" sz="1400" b="1" dirty="0">
                          <a:effectLst/>
                        </a:rPr>
                        <a:t>）</a:t>
                      </a:r>
                      <a:endParaRPr lang="zh-CN" sz="1400" b="1" dirty="0">
                        <a:effectLst/>
                        <a:latin typeface="Cambria" panose="02040503050406030204" pitchFamily="18" charset="0"/>
                        <a:ea typeface="MS Mincho" panose="02020609040205080304" pitchFamily="49" charset="-128"/>
                        <a:cs typeface="Times New Roman" panose="02020603050405020304" pitchFamily="18" charset="0"/>
                      </a:endParaRPr>
                    </a:p>
                  </a:txBody>
                  <a:tcPr marL="45720" marR="45720"/>
                </a:tc>
                <a:tc>
                  <a:txBody>
                    <a:bodyPr/>
                    <a:lstStyle/>
                    <a:p>
                      <a:pPr algn="ctr">
                        <a:lnSpc>
                          <a:spcPct val="115000"/>
                        </a:lnSpc>
                        <a:spcAft>
                          <a:spcPts val="1000"/>
                        </a:spcAft>
                      </a:pPr>
                      <a:r>
                        <a:rPr lang="en-US" sz="1400" b="1" dirty="0" err="1">
                          <a:effectLst/>
                        </a:rPr>
                        <a:t>收益率打分</a:t>
                      </a:r>
                      <a:r>
                        <a:rPr lang="en-US" sz="1400" b="1" dirty="0">
                          <a:effectLst/>
                        </a:rPr>
                        <a:t>(</a:t>
                      </a:r>
                      <a:r>
                        <a:rPr lang="en-US" sz="1400" b="1" dirty="0" err="1">
                          <a:effectLst/>
                        </a:rPr>
                        <a:t>空缺值填充</a:t>
                      </a:r>
                      <a:r>
                        <a:rPr lang="en-US" sz="1400" b="1" dirty="0">
                          <a:effectLst/>
                        </a:rPr>
                        <a:t>)（</a:t>
                      </a:r>
                      <a:r>
                        <a:rPr lang="en-US" sz="1400" b="1" dirty="0" err="1">
                          <a:effectLst/>
                        </a:rPr>
                        <a:t>三年+今年以来_normal</a:t>
                      </a:r>
                      <a:r>
                        <a:rPr lang="en-US" sz="1400" b="1" dirty="0">
                          <a:effectLst/>
                        </a:rPr>
                        <a:t>）</a:t>
                      </a:r>
                      <a:endParaRPr lang="zh-CN" sz="1400" b="1" dirty="0">
                        <a:effectLst/>
                        <a:latin typeface="Cambria" panose="02040503050406030204" pitchFamily="18" charset="0"/>
                        <a:ea typeface="MS Mincho" panose="02020609040205080304" pitchFamily="49" charset="-128"/>
                        <a:cs typeface="Times New Roman" panose="02020603050405020304" pitchFamily="18" charset="0"/>
                      </a:endParaRPr>
                    </a:p>
                  </a:txBody>
                  <a:tcPr marL="45720" marR="45720"/>
                </a:tc>
                <a:tc>
                  <a:txBody>
                    <a:bodyPr/>
                    <a:lstStyle/>
                    <a:p>
                      <a:pPr algn="ctr">
                        <a:lnSpc>
                          <a:spcPct val="115000"/>
                        </a:lnSpc>
                        <a:spcAft>
                          <a:spcPts val="1000"/>
                        </a:spcAft>
                      </a:pPr>
                      <a:r>
                        <a:rPr lang="en-US" sz="1400" b="1" dirty="0" err="1">
                          <a:effectLst/>
                        </a:rPr>
                        <a:t>Sharpe比率打分</a:t>
                      </a:r>
                      <a:r>
                        <a:rPr lang="en-US" sz="1400" b="1" dirty="0">
                          <a:effectLst/>
                        </a:rPr>
                        <a:t>(</a:t>
                      </a:r>
                      <a:r>
                        <a:rPr lang="en-US" sz="1400" b="1" dirty="0" err="1">
                          <a:effectLst/>
                        </a:rPr>
                        <a:t>空缺值填充</a:t>
                      </a:r>
                      <a:r>
                        <a:rPr lang="en-US" sz="1400" b="1" dirty="0">
                          <a:effectLst/>
                        </a:rPr>
                        <a:t>)（</a:t>
                      </a:r>
                      <a:r>
                        <a:rPr lang="en-US" sz="1400" b="1" dirty="0" err="1">
                          <a:effectLst/>
                        </a:rPr>
                        <a:t>三年+今年以来_normal</a:t>
                      </a:r>
                      <a:r>
                        <a:rPr lang="en-US" sz="1400" b="1" dirty="0">
                          <a:effectLst/>
                        </a:rPr>
                        <a:t>）</a:t>
                      </a:r>
                      <a:endParaRPr lang="zh-CN" sz="1400" b="1" dirty="0">
                        <a:effectLst/>
                        <a:latin typeface="Cambria" panose="02040503050406030204" pitchFamily="18" charset="0"/>
                        <a:ea typeface="MS Mincho" panose="02020609040205080304" pitchFamily="49" charset="-128"/>
                        <a:cs typeface="Times New Roman" panose="02020603050405020304" pitchFamily="18" charset="0"/>
                      </a:endParaRPr>
                    </a:p>
                  </a:txBody>
                  <a:tcPr marL="45720" marR="45720"/>
                </a:tc>
                <a:tc>
                  <a:txBody>
                    <a:bodyPr/>
                    <a:lstStyle/>
                    <a:p>
                      <a:pPr algn="ctr">
                        <a:lnSpc>
                          <a:spcPct val="115000"/>
                        </a:lnSpc>
                        <a:spcAft>
                          <a:spcPts val="1000"/>
                        </a:spcAft>
                      </a:pPr>
                      <a:r>
                        <a:rPr lang="en-US" sz="1400" b="1" dirty="0" err="1">
                          <a:effectLst/>
                        </a:rPr>
                        <a:t>朝阳永续优选打分（三年+今年以来_normal</a:t>
                      </a:r>
                      <a:r>
                        <a:rPr lang="en-US" sz="1400" b="1" dirty="0">
                          <a:effectLst/>
                        </a:rPr>
                        <a:t>）</a:t>
                      </a:r>
                      <a:endParaRPr lang="zh-CN" sz="1400" b="1" dirty="0">
                        <a:effectLst/>
                        <a:latin typeface="Cambria" panose="02040503050406030204" pitchFamily="18" charset="0"/>
                        <a:ea typeface="MS Mincho" panose="02020609040205080304" pitchFamily="49" charset="-128"/>
                        <a:cs typeface="Times New Roman" panose="02020603050405020304" pitchFamily="18" charset="0"/>
                      </a:endParaRPr>
                    </a:p>
                  </a:txBody>
                  <a:tcPr marL="45720" marR="45720"/>
                </a:tc>
                <a:tc>
                  <a:txBody>
                    <a:bodyPr/>
                    <a:lstStyle/>
                    <a:p>
                      <a:pPr algn="ctr">
                        <a:lnSpc>
                          <a:spcPct val="115000"/>
                        </a:lnSpc>
                        <a:spcAft>
                          <a:spcPts val="1000"/>
                        </a:spcAft>
                      </a:pPr>
                      <a:r>
                        <a:rPr lang="en-US" sz="1400" b="1" dirty="0" err="1">
                          <a:effectLst/>
                        </a:rPr>
                        <a:t>存续时间</a:t>
                      </a:r>
                      <a:r>
                        <a:rPr lang="en-US" sz="1400" b="1" dirty="0">
                          <a:effectLst/>
                        </a:rPr>
                        <a:t>=</a:t>
                      </a:r>
                      <a:r>
                        <a:rPr lang="en-US" sz="1400" b="1" dirty="0" err="1">
                          <a:effectLst/>
                        </a:rPr>
                        <a:t>净值成立日期月份差</a:t>
                      </a:r>
                      <a:r>
                        <a:rPr lang="en-US" sz="1400" b="1" dirty="0">
                          <a:effectLst/>
                        </a:rPr>
                        <a:t>/12</a:t>
                      </a:r>
                      <a:endParaRPr lang="zh-CN" sz="1400" b="1" dirty="0">
                        <a:effectLst/>
                        <a:latin typeface="Cambria" panose="02040503050406030204" pitchFamily="18" charset="0"/>
                        <a:ea typeface="MS Mincho" panose="02020609040205080304" pitchFamily="49" charset="-128"/>
                        <a:cs typeface="Times New Roman" panose="02020603050405020304" pitchFamily="18" charset="0"/>
                      </a:endParaRPr>
                    </a:p>
                  </a:txBody>
                  <a:tcPr marL="45720" marR="45720"/>
                </a:tc>
                <a:tc>
                  <a:txBody>
                    <a:bodyPr/>
                    <a:lstStyle/>
                    <a:p>
                      <a:pPr algn="ctr">
                        <a:lnSpc>
                          <a:spcPct val="115000"/>
                        </a:lnSpc>
                        <a:spcAft>
                          <a:spcPts val="1000"/>
                        </a:spcAft>
                      </a:pPr>
                      <a:r>
                        <a:rPr lang="en-US" sz="1400" b="1" dirty="0" err="1">
                          <a:effectLst/>
                        </a:rPr>
                        <a:t>管理规模</a:t>
                      </a:r>
                      <a:endParaRPr lang="zh-CN" sz="1400" b="1" dirty="0">
                        <a:effectLst/>
                        <a:latin typeface="Cambria" panose="02040503050406030204" pitchFamily="18" charset="0"/>
                        <a:ea typeface="MS Mincho" panose="02020609040205080304" pitchFamily="49" charset="-128"/>
                        <a:cs typeface="Times New Roman" panose="02020603050405020304" pitchFamily="18" charset="0"/>
                      </a:endParaRPr>
                    </a:p>
                  </a:txBody>
                  <a:tcPr marL="45720" marR="45720"/>
                </a:tc>
                <a:tc>
                  <a:txBody>
                    <a:bodyPr/>
                    <a:lstStyle/>
                    <a:p>
                      <a:pPr algn="ctr">
                        <a:lnSpc>
                          <a:spcPct val="115000"/>
                        </a:lnSpc>
                        <a:spcAft>
                          <a:spcPts val="1000"/>
                        </a:spcAft>
                      </a:pPr>
                      <a:r>
                        <a:rPr lang="en-US" sz="1400" b="1" dirty="0" err="1">
                          <a:effectLst/>
                        </a:rPr>
                        <a:t>序号</a:t>
                      </a:r>
                      <a:endParaRPr lang="zh-CN" sz="1400" b="1" dirty="0">
                        <a:effectLst/>
                        <a:latin typeface="Cambria" panose="02040503050406030204" pitchFamily="18" charset="0"/>
                        <a:ea typeface="MS Mincho" panose="02020609040205080304" pitchFamily="49" charset="-128"/>
                        <a:cs typeface="Times New Roman" panose="02020603050405020304" pitchFamily="18" charset="0"/>
                      </a:endParaRPr>
                    </a:p>
                  </a:txBody>
                  <a:tcPr marL="45720" marR="45720"/>
                </a:tc>
                <a:extLst>
                  <a:ext uri="{0D108BD9-81ED-4DB2-BD59-A6C34878D82A}">
                    <a16:rowId xmlns:a16="http://schemas.microsoft.com/office/drawing/2014/main" val="940985055"/>
                  </a:ext>
                </a:extLst>
              </a:tr>
              <a:tr h="279918">
                <a:tc>
                  <a:txBody>
                    <a:bodyPr/>
                    <a:lstStyle/>
                    <a:p>
                      <a:pPr algn="ctr">
                        <a:lnSpc>
                          <a:spcPct val="115000"/>
                        </a:lnSpc>
                        <a:spcAft>
                          <a:spcPts val="1000"/>
                        </a:spcAft>
                      </a:pPr>
                      <a:r>
                        <a:rPr lang="en-US" sz="1400" b="1" dirty="0">
                          <a:solidFill>
                            <a:srgbClr val="FFFFFF"/>
                          </a:solidFill>
                          <a:effectLst/>
                          <a:latin typeface="楷体" panose="02010609060101010101" pitchFamily="49" charset="-122"/>
                          <a:ea typeface="MS Mincho" panose="02020609040205080304" pitchFamily="49" charset="-128"/>
                          <a:cs typeface="Times New Roman" panose="02020603050405020304" pitchFamily="18" charset="0"/>
                        </a:rPr>
                        <a:t>思勰投资</a:t>
                      </a:r>
                      <a:r>
                        <a:rPr lang="en-US" sz="1400" b="1" dirty="0">
                          <a:solidFill>
                            <a:srgbClr val="FFFFFF"/>
                          </a:solidFill>
                          <a:effectLst/>
                          <a:latin typeface="Times New Roman" panose="02020603050405020304" pitchFamily="18" charset="0"/>
                          <a:ea typeface="楷体" panose="02010609060101010101" pitchFamily="49" charset="-122"/>
                          <a:cs typeface="Times New Roman" panose="02020603050405020304" pitchFamily="18" charset="0"/>
                        </a:rPr>
                        <a:t>-</a:t>
                      </a:r>
                      <a:r>
                        <a:rPr lang="en-US" sz="1400" b="1" dirty="0">
                          <a:solidFill>
                            <a:srgbClr val="FFFFFF"/>
                          </a:solidFill>
                          <a:effectLst/>
                          <a:latin typeface="楷体" panose="02010609060101010101" pitchFamily="49" charset="-122"/>
                          <a:ea typeface="MS Mincho" panose="02020609040205080304" pitchFamily="49" charset="-128"/>
                          <a:cs typeface="Times New Roman" panose="02020603050405020304" pitchFamily="18" charset="0"/>
                        </a:rPr>
                        <a:t>中证</a:t>
                      </a:r>
                      <a:r>
                        <a:rPr lang="en-US" sz="1400" b="1" dirty="0">
                          <a:solidFill>
                            <a:srgbClr val="FFFFFF"/>
                          </a:solidFill>
                          <a:effectLst/>
                          <a:latin typeface="Times New Roman" panose="02020603050405020304" pitchFamily="18" charset="0"/>
                          <a:ea typeface="楷体" panose="02010609060101010101" pitchFamily="49" charset="-122"/>
                          <a:cs typeface="Times New Roman" panose="02020603050405020304" pitchFamily="18" charset="0"/>
                        </a:rPr>
                        <a:t>500</a:t>
                      </a:r>
                      <a:r>
                        <a:rPr lang="en-US" sz="1400" b="1" dirty="0">
                          <a:solidFill>
                            <a:srgbClr val="FFFFFF"/>
                          </a:solidFill>
                          <a:effectLst/>
                          <a:latin typeface="楷体" panose="02010609060101010101" pitchFamily="49" charset="-122"/>
                          <a:ea typeface="MS Mincho" panose="02020609040205080304" pitchFamily="49" charset="-128"/>
                          <a:cs typeface="Times New Roman" panose="02020603050405020304" pitchFamily="18" charset="0"/>
                        </a:rPr>
                        <a:t>指数增强</a:t>
                      </a:r>
                      <a:r>
                        <a:rPr lang="en-US" sz="1400" b="1" dirty="0">
                          <a:solidFill>
                            <a:srgbClr val="FFFFFF"/>
                          </a:solidFill>
                          <a:effectLst/>
                          <a:latin typeface="Times New Roman" panose="02020603050405020304" pitchFamily="18" charset="0"/>
                          <a:ea typeface="楷体" panose="02010609060101010101" pitchFamily="49" charset="-122"/>
                          <a:cs typeface="Times New Roman" panose="02020603050405020304" pitchFamily="18" charset="0"/>
                        </a:rPr>
                        <a:t>1</a:t>
                      </a:r>
                      <a:r>
                        <a:rPr lang="en-US" sz="1400" b="1" dirty="0">
                          <a:solidFill>
                            <a:srgbClr val="FFFFFF"/>
                          </a:solidFill>
                          <a:effectLst/>
                          <a:latin typeface="楷体" panose="02010609060101010101" pitchFamily="49" charset="-122"/>
                          <a:ea typeface="MS Mincho" panose="02020609040205080304" pitchFamily="49" charset="-128"/>
                          <a:cs typeface="Times New Roman" panose="02020603050405020304" pitchFamily="18" charset="0"/>
                        </a:rPr>
                        <a:t>号</a:t>
                      </a:r>
                      <a:endParaRPr lang="zh-CN" sz="1200" dirty="0">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dirty="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0.01533</a:t>
                      </a:r>
                      <a:endParaRPr lang="zh-CN" sz="1200" b="1" dirty="0">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0.02273</a:t>
                      </a:r>
                      <a:endParaRPr lang="zh-CN" sz="1200" b="1">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0.00792</a:t>
                      </a:r>
                      <a:endParaRPr lang="zh-CN" sz="1200" b="1">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0.01533</a:t>
                      </a:r>
                      <a:endParaRPr lang="zh-CN" sz="1200" b="1">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2.16667</a:t>
                      </a:r>
                      <a:endParaRPr lang="zh-CN" sz="1200" b="1">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&gt;=100</a:t>
                      </a:r>
                      <a:r>
                        <a:rPr lang="en-US" sz="1400" b="1">
                          <a:solidFill>
                            <a:schemeClr val="tx1"/>
                          </a:solidFill>
                          <a:effectLst/>
                          <a:latin typeface="楷体" panose="02010609060101010101" pitchFamily="49" charset="-122"/>
                          <a:ea typeface="MS Mincho" panose="02020609040205080304" pitchFamily="49" charset="-128"/>
                          <a:cs typeface="Times New Roman" panose="02020603050405020304" pitchFamily="18" charset="0"/>
                        </a:rPr>
                        <a:t>亿</a:t>
                      </a:r>
                      <a:endParaRPr lang="zh-CN" sz="1200" b="1">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1/107</a:t>
                      </a:r>
                      <a:endParaRPr lang="zh-CN" sz="1200" b="1">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293569356"/>
                  </a:ext>
                </a:extLst>
              </a:tr>
              <a:tr h="279918">
                <a:tc>
                  <a:txBody>
                    <a:bodyPr/>
                    <a:lstStyle/>
                    <a:p>
                      <a:pPr algn="ctr">
                        <a:lnSpc>
                          <a:spcPct val="115000"/>
                        </a:lnSpc>
                        <a:spcAft>
                          <a:spcPts val="1000"/>
                        </a:spcAft>
                      </a:pPr>
                      <a:r>
                        <a:rPr lang="en-US" sz="1400" b="1">
                          <a:solidFill>
                            <a:srgbClr val="FFFFFF"/>
                          </a:solidFill>
                          <a:effectLst/>
                          <a:latin typeface="楷体" panose="02010609060101010101" pitchFamily="49" charset="-122"/>
                          <a:ea typeface="MS Mincho" panose="02020609040205080304" pitchFamily="49" charset="-128"/>
                          <a:cs typeface="Times New Roman" panose="02020603050405020304" pitchFamily="18" charset="0"/>
                        </a:rPr>
                        <a:t>昊泉量化精选一号</a:t>
                      </a:r>
                      <a:r>
                        <a:rPr lang="en-US" sz="1400" b="1">
                          <a:solidFill>
                            <a:srgbClr val="FFFFFF"/>
                          </a:solidFill>
                          <a:effectLst/>
                          <a:latin typeface="Times New Roman" panose="02020603050405020304" pitchFamily="18" charset="0"/>
                          <a:ea typeface="楷体" panose="02010609060101010101" pitchFamily="49" charset="-122"/>
                          <a:cs typeface="Times New Roman" panose="02020603050405020304" pitchFamily="18" charset="0"/>
                        </a:rPr>
                        <a:t>B</a:t>
                      </a:r>
                      <a:endParaRPr lang="zh-CN" sz="1200">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0.08958</a:t>
                      </a:r>
                      <a:endParaRPr lang="zh-CN" sz="1200" b="1">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dirty="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0.09374</a:t>
                      </a:r>
                      <a:endParaRPr lang="zh-CN" sz="1200" b="1" dirty="0">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0.08542</a:t>
                      </a:r>
                      <a:endParaRPr lang="zh-CN" sz="1200" b="1">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0.08958</a:t>
                      </a:r>
                      <a:endParaRPr lang="zh-CN" sz="1200" b="1">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2.33333</a:t>
                      </a:r>
                      <a:endParaRPr lang="zh-CN" sz="1200" b="1">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0~5</a:t>
                      </a:r>
                      <a:r>
                        <a:rPr lang="en-US" sz="1400" b="1">
                          <a:solidFill>
                            <a:schemeClr val="tx1"/>
                          </a:solidFill>
                          <a:effectLst/>
                          <a:latin typeface="楷体" panose="02010609060101010101" pitchFamily="49" charset="-122"/>
                          <a:ea typeface="MS Mincho" panose="02020609040205080304" pitchFamily="49" charset="-128"/>
                          <a:cs typeface="Times New Roman" panose="02020603050405020304" pitchFamily="18" charset="0"/>
                        </a:rPr>
                        <a:t>亿</a:t>
                      </a:r>
                      <a:endParaRPr lang="zh-CN" sz="1200" b="1">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2/107</a:t>
                      </a:r>
                      <a:endParaRPr lang="zh-CN" sz="1200" b="1">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298103887"/>
                  </a:ext>
                </a:extLst>
              </a:tr>
              <a:tr h="279918">
                <a:tc>
                  <a:txBody>
                    <a:bodyPr/>
                    <a:lstStyle/>
                    <a:p>
                      <a:pPr algn="ctr">
                        <a:lnSpc>
                          <a:spcPct val="115000"/>
                        </a:lnSpc>
                        <a:spcAft>
                          <a:spcPts val="1000"/>
                        </a:spcAft>
                      </a:pPr>
                      <a:r>
                        <a:rPr lang="en-US" sz="1400" b="1">
                          <a:solidFill>
                            <a:srgbClr val="FFFFFF"/>
                          </a:solidFill>
                          <a:effectLst/>
                          <a:latin typeface="楷体" panose="02010609060101010101" pitchFamily="49" charset="-122"/>
                          <a:ea typeface="MS Mincho" panose="02020609040205080304" pitchFamily="49" charset="-128"/>
                          <a:cs typeface="Times New Roman" panose="02020603050405020304" pitchFamily="18" charset="0"/>
                        </a:rPr>
                        <a:t>昊泉精选一号</a:t>
                      </a:r>
                      <a:endParaRPr lang="zh-CN" sz="1200">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0.11263</a:t>
                      </a:r>
                      <a:endParaRPr lang="zh-CN" sz="1200" b="1">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0.13321</a:t>
                      </a:r>
                      <a:endParaRPr lang="zh-CN" sz="1200" b="1">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0.09205</a:t>
                      </a:r>
                      <a:endParaRPr lang="zh-CN" sz="1200" b="1">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0.11263</a:t>
                      </a:r>
                      <a:endParaRPr lang="zh-CN" sz="1200" b="1">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2.33333</a:t>
                      </a:r>
                      <a:endParaRPr lang="zh-CN" sz="1200" b="1">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0~5</a:t>
                      </a:r>
                      <a:r>
                        <a:rPr lang="en-US" sz="1400" b="1">
                          <a:solidFill>
                            <a:schemeClr val="tx1"/>
                          </a:solidFill>
                          <a:effectLst/>
                          <a:latin typeface="楷体" panose="02010609060101010101" pitchFamily="49" charset="-122"/>
                          <a:ea typeface="MS Mincho" panose="02020609040205080304" pitchFamily="49" charset="-128"/>
                          <a:cs typeface="Times New Roman" panose="02020603050405020304" pitchFamily="18" charset="0"/>
                        </a:rPr>
                        <a:t>亿</a:t>
                      </a:r>
                      <a:endParaRPr lang="zh-CN" sz="1200" b="1">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3/107</a:t>
                      </a:r>
                      <a:endParaRPr lang="zh-CN" sz="1200" b="1">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2740343162"/>
                  </a:ext>
                </a:extLst>
              </a:tr>
              <a:tr h="279918">
                <a:tc>
                  <a:txBody>
                    <a:bodyPr/>
                    <a:lstStyle/>
                    <a:p>
                      <a:pPr algn="ctr">
                        <a:lnSpc>
                          <a:spcPct val="115000"/>
                        </a:lnSpc>
                        <a:spcAft>
                          <a:spcPts val="1000"/>
                        </a:spcAft>
                      </a:pPr>
                      <a:r>
                        <a:rPr lang="en-US" sz="1400" b="1">
                          <a:solidFill>
                            <a:srgbClr val="FFFFFF"/>
                          </a:solidFill>
                          <a:effectLst/>
                          <a:latin typeface="楷体" panose="02010609060101010101" pitchFamily="49" charset="-122"/>
                          <a:ea typeface="MS Mincho" panose="02020609040205080304" pitchFamily="49" charset="-128"/>
                          <a:cs typeface="Times New Roman" panose="02020603050405020304" pitchFamily="18" charset="0"/>
                        </a:rPr>
                        <a:t>智道智能选股双鱼座</a:t>
                      </a:r>
                      <a:r>
                        <a:rPr lang="en-US" sz="1400" b="1">
                          <a:solidFill>
                            <a:srgbClr val="FFFFFF"/>
                          </a:solidFill>
                          <a:effectLst/>
                          <a:latin typeface="Times New Roman" panose="02020603050405020304" pitchFamily="18" charset="0"/>
                          <a:ea typeface="楷体" panose="02010609060101010101" pitchFamily="49" charset="-122"/>
                          <a:cs typeface="Times New Roman" panose="02020603050405020304" pitchFamily="18" charset="0"/>
                        </a:rPr>
                        <a:t>1</a:t>
                      </a:r>
                      <a:r>
                        <a:rPr lang="en-US" sz="1400" b="1">
                          <a:solidFill>
                            <a:srgbClr val="FFFFFF"/>
                          </a:solidFill>
                          <a:effectLst/>
                          <a:latin typeface="楷体" panose="02010609060101010101" pitchFamily="49" charset="-122"/>
                          <a:ea typeface="MS Mincho" panose="02020609040205080304" pitchFamily="49" charset="-128"/>
                          <a:cs typeface="Times New Roman" panose="02020603050405020304" pitchFamily="18" charset="0"/>
                        </a:rPr>
                        <a:t>号</a:t>
                      </a:r>
                      <a:endParaRPr lang="zh-CN" sz="1200">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0.1129</a:t>
                      </a:r>
                      <a:endParaRPr lang="zh-CN" sz="1200" b="1">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dirty="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0.1611</a:t>
                      </a:r>
                      <a:endParaRPr lang="zh-CN" sz="1200" b="1" dirty="0">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0.06471</a:t>
                      </a:r>
                      <a:endParaRPr lang="zh-CN" sz="1200" b="1">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0.1129</a:t>
                      </a:r>
                      <a:endParaRPr lang="zh-CN" sz="1200" b="1">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2.41667</a:t>
                      </a:r>
                      <a:endParaRPr lang="zh-CN" sz="1200" b="1">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0~5</a:t>
                      </a:r>
                      <a:r>
                        <a:rPr lang="en-US" sz="1400" b="1">
                          <a:solidFill>
                            <a:schemeClr val="tx1"/>
                          </a:solidFill>
                          <a:effectLst/>
                          <a:latin typeface="楷体" panose="02010609060101010101" pitchFamily="49" charset="-122"/>
                          <a:ea typeface="MS Mincho" panose="02020609040205080304" pitchFamily="49" charset="-128"/>
                          <a:cs typeface="Times New Roman" panose="02020603050405020304" pitchFamily="18" charset="0"/>
                        </a:rPr>
                        <a:t>亿</a:t>
                      </a:r>
                      <a:endParaRPr lang="zh-CN" sz="1200" b="1">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4/107</a:t>
                      </a:r>
                      <a:endParaRPr lang="zh-CN" sz="1200" b="1">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4072298478"/>
                  </a:ext>
                </a:extLst>
              </a:tr>
              <a:tr h="279918">
                <a:tc>
                  <a:txBody>
                    <a:bodyPr/>
                    <a:lstStyle/>
                    <a:p>
                      <a:pPr algn="ctr">
                        <a:lnSpc>
                          <a:spcPct val="115000"/>
                        </a:lnSpc>
                        <a:spcAft>
                          <a:spcPts val="1000"/>
                        </a:spcAft>
                      </a:pPr>
                      <a:r>
                        <a:rPr lang="en-US" sz="1400" b="1">
                          <a:solidFill>
                            <a:srgbClr val="FFFFFF"/>
                          </a:solidFill>
                          <a:effectLst/>
                          <a:latin typeface="楷体" panose="02010609060101010101" pitchFamily="49" charset="-122"/>
                          <a:ea typeface="MS Mincho" panose="02020609040205080304" pitchFamily="49" charset="-128"/>
                          <a:cs typeface="Times New Roman" panose="02020603050405020304" pitchFamily="18" charset="0"/>
                        </a:rPr>
                        <a:t>宽德金选中证</a:t>
                      </a:r>
                      <a:r>
                        <a:rPr lang="en-US" sz="1400" b="1">
                          <a:solidFill>
                            <a:srgbClr val="FFFFFF"/>
                          </a:solidFill>
                          <a:effectLst/>
                          <a:latin typeface="Times New Roman" panose="02020603050405020304" pitchFamily="18" charset="0"/>
                          <a:ea typeface="楷体" panose="02010609060101010101" pitchFamily="49" charset="-122"/>
                          <a:cs typeface="Times New Roman" panose="02020603050405020304" pitchFamily="18" charset="0"/>
                        </a:rPr>
                        <a:t>500</a:t>
                      </a:r>
                      <a:r>
                        <a:rPr lang="en-US" sz="1400" b="1">
                          <a:solidFill>
                            <a:srgbClr val="FFFFFF"/>
                          </a:solidFill>
                          <a:effectLst/>
                          <a:latin typeface="楷体" panose="02010609060101010101" pitchFamily="49" charset="-122"/>
                          <a:ea typeface="MS Mincho" panose="02020609040205080304" pitchFamily="49" charset="-128"/>
                          <a:cs typeface="Times New Roman" panose="02020603050405020304" pitchFamily="18" charset="0"/>
                        </a:rPr>
                        <a:t>指数增强</a:t>
                      </a:r>
                      <a:r>
                        <a:rPr lang="en-US" sz="1400" b="1">
                          <a:solidFill>
                            <a:srgbClr val="FFFFFF"/>
                          </a:solidFill>
                          <a:effectLst/>
                          <a:latin typeface="Times New Roman" panose="02020603050405020304" pitchFamily="18" charset="0"/>
                          <a:ea typeface="楷体" panose="02010609060101010101" pitchFamily="49" charset="-122"/>
                          <a:cs typeface="Times New Roman" panose="02020603050405020304" pitchFamily="18" charset="0"/>
                        </a:rPr>
                        <a:t>6</a:t>
                      </a:r>
                      <a:r>
                        <a:rPr lang="en-US" sz="1400" b="1">
                          <a:solidFill>
                            <a:srgbClr val="FFFFFF"/>
                          </a:solidFill>
                          <a:effectLst/>
                          <a:latin typeface="楷体" panose="02010609060101010101" pitchFamily="49" charset="-122"/>
                          <a:ea typeface="MS Mincho" panose="02020609040205080304" pitchFamily="49" charset="-128"/>
                          <a:cs typeface="Times New Roman" panose="02020603050405020304" pitchFamily="18" charset="0"/>
                        </a:rPr>
                        <a:t>号</a:t>
                      </a:r>
                      <a:endParaRPr lang="zh-CN" sz="1200">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dirty="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0.11294</a:t>
                      </a:r>
                      <a:endParaRPr lang="zh-CN" sz="1200" b="1" dirty="0">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0.13963</a:t>
                      </a:r>
                      <a:endParaRPr lang="zh-CN" sz="1200" b="1">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dirty="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0.08626</a:t>
                      </a:r>
                      <a:endParaRPr lang="zh-CN" sz="1200" b="1" dirty="0">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0.11294</a:t>
                      </a:r>
                      <a:endParaRPr lang="zh-CN" sz="1200" b="1">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2.5</a:t>
                      </a:r>
                      <a:endParaRPr lang="zh-CN" sz="1200" b="1">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50~100</a:t>
                      </a:r>
                      <a:r>
                        <a:rPr lang="en-US" sz="1400" b="1">
                          <a:solidFill>
                            <a:schemeClr val="tx1"/>
                          </a:solidFill>
                          <a:effectLst/>
                          <a:latin typeface="楷体" panose="02010609060101010101" pitchFamily="49" charset="-122"/>
                          <a:ea typeface="MS Mincho" panose="02020609040205080304" pitchFamily="49" charset="-128"/>
                          <a:cs typeface="Times New Roman" panose="02020603050405020304" pitchFamily="18" charset="0"/>
                        </a:rPr>
                        <a:t>亿</a:t>
                      </a:r>
                      <a:endParaRPr lang="zh-CN" sz="1200" b="1">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5/107</a:t>
                      </a:r>
                      <a:endParaRPr lang="zh-CN" sz="1200" b="1">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2903660501"/>
                  </a:ext>
                </a:extLst>
              </a:tr>
              <a:tr h="279918">
                <a:tc>
                  <a:txBody>
                    <a:bodyPr/>
                    <a:lstStyle/>
                    <a:p>
                      <a:pPr algn="ctr">
                        <a:lnSpc>
                          <a:spcPct val="115000"/>
                        </a:lnSpc>
                        <a:spcAft>
                          <a:spcPts val="1000"/>
                        </a:spcAft>
                      </a:pPr>
                      <a:r>
                        <a:rPr lang="en-US" sz="1400" b="1">
                          <a:solidFill>
                            <a:srgbClr val="FFFFFF"/>
                          </a:solidFill>
                          <a:effectLst/>
                          <a:latin typeface="楷体" panose="02010609060101010101" pitchFamily="49" charset="-122"/>
                          <a:ea typeface="MS Mincho" panose="02020609040205080304" pitchFamily="49" charset="-128"/>
                          <a:cs typeface="Times New Roman" panose="02020603050405020304" pitchFamily="18" charset="0"/>
                        </a:rPr>
                        <a:t>诚奇中证</a:t>
                      </a:r>
                      <a:r>
                        <a:rPr lang="en-US" sz="1400" b="1">
                          <a:solidFill>
                            <a:srgbClr val="FFFFFF"/>
                          </a:solidFill>
                          <a:effectLst/>
                          <a:latin typeface="Times New Roman" panose="02020603050405020304" pitchFamily="18" charset="0"/>
                          <a:ea typeface="楷体" panose="02010609060101010101" pitchFamily="49" charset="-122"/>
                          <a:cs typeface="Times New Roman" panose="02020603050405020304" pitchFamily="18" charset="0"/>
                        </a:rPr>
                        <a:t>500</a:t>
                      </a:r>
                      <a:r>
                        <a:rPr lang="en-US" sz="1400" b="1">
                          <a:solidFill>
                            <a:srgbClr val="FFFFFF"/>
                          </a:solidFill>
                          <a:effectLst/>
                          <a:latin typeface="楷体" panose="02010609060101010101" pitchFamily="49" charset="-122"/>
                          <a:ea typeface="MS Mincho" panose="02020609040205080304" pitchFamily="49" charset="-128"/>
                          <a:cs typeface="Times New Roman" panose="02020603050405020304" pitchFamily="18" charset="0"/>
                        </a:rPr>
                        <a:t>增强精选</a:t>
                      </a:r>
                      <a:r>
                        <a:rPr lang="en-US" sz="1400" b="1">
                          <a:solidFill>
                            <a:srgbClr val="FFFFFF"/>
                          </a:solidFill>
                          <a:effectLst/>
                          <a:latin typeface="Times New Roman" panose="02020603050405020304" pitchFamily="18" charset="0"/>
                          <a:ea typeface="楷体" panose="02010609060101010101" pitchFamily="49" charset="-122"/>
                          <a:cs typeface="Times New Roman" panose="02020603050405020304" pitchFamily="18" charset="0"/>
                        </a:rPr>
                        <a:t>1</a:t>
                      </a:r>
                      <a:r>
                        <a:rPr lang="en-US" sz="1400" b="1">
                          <a:solidFill>
                            <a:srgbClr val="FFFFFF"/>
                          </a:solidFill>
                          <a:effectLst/>
                          <a:latin typeface="楷体" panose="02010609060101010101" pitchFamily="49" charset="-122"/>
                          <a:ea typeface="MS Mincho" panose="02020609040205080304" pitchFamily="49" charset="-128"/>
                          <a:cs typeface="Times New Roman" panose="02020603050405020304" pitchFamily="18" charset="0"/>
                        </a:rPr>
                        <a:t>期</a:t>
                      </a:r>
                      <a:endParaRPr lang="zh-CN" sz="1200">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0.13068</a:t>
                      </a:r>
                      <a:endParaRPr lang="zh-CN" sz="1200" b="1">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0.16554</a:t>
                      </a:r>
                      <a:endParaRPr lang="zh-CN" sz="1200" b="1">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0.09582</a:t>
                      </a:r>
                      <a:endParaRPr lang="zh-CN" sz="1200" b="1">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0.13068</a:t>
                      </a:r>
                      <a:endParaRPr lang="zh-CN" sz="1200" b="1">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1.66667</a:t>
                      </a:r>
                      <a:endParaRPr lang="zh-CN" sz="1200" b="1">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&gt;=100</a:t>
                      </a:r>
                      <a:r>
                        <a:rPr lang="en-US" sz="1400" b="1">
                          <a:solidFill>
                            <a:schemeClr val="tx1"/>
                          </a:solidFill>
                          <a:effectLst/>
                          <a:latin typeface="楷体" panose="02010609060101010101" pitchFamily="49" charset="-122"/>
                          <a:ea typeface="MS Mincho" panose="02020609040205080304" pitchFamily="49" charset="-128"/>
                          <a:cs typeface="Times New Roman" panose="02020603050405020304" pitchFamily="18" charset="0"/>
                        </a:rPr>
                        <a:t>亿</a:t>
                      </a:r>
                      <a:endParaRPr lang="zh-CN" sz="1200" b="1">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6/107</a:t>
                      </a:r>
                      <a:endParaRPr lang="zh-CN" sz="1200" b="1">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3315639304"/>
                  </a:ext>
                </a:extLst>
              </a:tr>
              <a:tr h="279918">
                <a:tc>
                  <a:txBody>
                    <a:bodyPr/>
                    <a:lstStyle/>
                    <a:p>
                      <a:pPr algn="ctr">
                        <a:lnSpc>
                          <a:spcPct val="115000"/>
                        </a:lnSpc>
                        <a:spcAft>
                          <a:spcPts val="1000"/>
                        </a:spcAft>
                      </a:pPr>
                      <a:r>
                        <a:rPr lang="en-US" sz="1400" b="1">
                          <a:solidFill>
                            <a:srgbClr val="FFFFFF"/>
                          </a:solidFill>
                          <a:effectLst/>
                          <a:latin typeface="楷体" panose="02010609060101010101" pitchFamily="49" charset="-122"/>
                          <a:ea typeface="MS Mincho" panose="02020609040205080304" pitchFamily="49" charset="-128"/>
                          <a:cs typeface="Times New Roman" panose="02020603050405020304" pitchFamily="18" charset="0"/>
                        </a:rPr>
                        <a:t>量客卓宇六号</a:t>
                      </a:r>
                      <a:endParaRPr lang="zh-CN" sz="1200">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0.13967</a:t>
                      </a:r>
                      <a:endParaRPr lang="zh-CN" sz="1200" b="1">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0.16483</a:t>
                      </a:r>
                      <a:endParaRPr lang="zh-CN" sz="1200" b="1">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0.11451</a:t>
                      </a:r>
                      <a:endParaRPr lang="zh-CN" sz="1200" b="1">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dirty="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0.13967</a:t>
                      </a:r>
                      <a:endParaRPr lang="zh-CN" sz="1200" b="1" dirty="0">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1.75</a:t>
                      </a:r>
                      <a:endParaRPr lang="zh-CN" sz="1200" b="1">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10~20</a:t>
                      </a:r>
                      <a:r>
                        <a:rPr lang="en-US" sz="1400" b="1">
                          <a:solidFill>
                            <a:schemeClr val="tx1"/>
                          </a:solidFill>
                          <a:effectLst/>
                          <a:latin typeface="楷体" panose="02010609060101010101" pitchFamily="49" charset="-122"/>
                          <a:ea typeface="MS Mincho" panose="02020609040205080304" pitchFamily="49" charset="-128"/>
                          <a:cs typeface="Times New Roman" panose="02020603050405020304" pitchFamily="18" charset="0"/>
                        </a:rPr>
                        <a:t>亿</a:t>
                      </a:r>
                      <a:endParaRPr lang="zh-CN" sz="1200" b="1">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7/107</a:t>
                      </a:r>
                      <a:endParaRPr lang="zh-CN" sz="1200" b="1">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1219194758"/>
                  </a:ext>
                </a:extLst>
              </a:tr>
              <a:tr h="279918">
                <a:tc>
                  <a:txBody>
                    <a:bodyPr/>
                    <a:lstStyle/>
                    <a:p>
                      <a:pPr algn="ctr">
                        <a:lnSpc>
                          <a:spcPct val="115000"/>
                        </a:lnSpc>
                        <a:spcAft>
                          <a:spcPts val="1000"/>
                        </a:spcAft>
                      </a:pPr>
                      <a:r>
                        <a:rPr lang="en-US" sz="1400" b="1">
                          <a:solidFill>
                            <a:srgbClr val="FFFFFF"/>
                          </a:solidFill>
                          <a:effectLst/>
                          <a:latin typeface="楷体" panose="02010609060101010101" pitchFamily="49" charset="-122"/>
                          <a:ea typeface="MS Mincho" panose="02020609040205080304" pitchFamily="49" charset="-128"/>
                          <a:cs typeface="Times New Roman" panose="02020603050405020304" pitchFamily="18" charset="0"/>
                        </a:rPr>
                        <a:t>天演中证</a:t>
                      </a:r>
                      <a:r>
                        <a:rPr lang="en-US" sz="1400" b="1">
                          <a:solidFill>
                            <a:srgbClr val="FFFFFF"/>
                          </a:solidFill>
                          <a:effectLst/>
                          <a:latin typeface="Times New Roman" panose="02020603050405020304" pitchFamily="18" charset="0"/>
                          <a:ea typeface="楷体" panose="02010609060101010101" pitchFamily="49" charset="-122"/>
                          <a:cs typeface="Times New Roman" panose="02020603050405020304" pitchFamily="18" charset="0"/>
                        </a:rPr>
                        <a:t>500</a:t>
                      </a:r>
                      <a:r>
                        <a:rPr lang="en-US" sz="1400" b="1">
                          <a:solidFill>
                            <a:srgbClr val="FFFFFF"/>
                          </a:solidFill>
                          <a:effectLst/>
                          <a:latin typeface="楷体" panose="02010609060101010101" pitchFamily="49" charset="-122"/>
                          <a:ea typeface="MS Mincho" panose="02020609040205080304" pitchFamily="49" charset="-128"/>
                          <a:cs typeface="Times New Roman" panose="02020603050405020304" pitchFamily="18" charset="0"/>
                        </a:rPr>
                        <a:t>指数增强</a:t>
                      </a:r>
                      <a:r>
                        <a:rPr lang="en-US" sz="1400" b="1">
                          <a:solidFill>
                            <a:srgbClr val="FFFFFF"/>
                          </a:solidFill>
                          <a:effectLst/>
                          <a:latin typeface="Times New Roman" panose="02020603050405020304" pitchFamily="18" charset="0"/>
                          <a:ea typeface="楷体" panose="02010609060101010101" pitchFamily="49" charset="-122"/>
                          <a:cs typeface="Times New Roman" panose="02020603050405020304" pitchFamily="18" charset="0"/>
                        </a:rPr>
                        <a:t>3</a:t>
                      </a:r>
                      <a:r>
                        <a:rPr lang="en-US" sz="1400" b="1">
                          <a:solidFill>
                            <a:srgbClr val="FFFFFF"/>
                          </a:solidFill>
                          <a:effectLst/>
                          <a:latin typeface="楷体" panose="02010609060101010101" pitchFamily="49" charset="-122"/>
                          <a:ea typeface="MS Mincho" panose="02020609040205080304" pitchFamily="49" charset="-128"/>
                          <a:cs typeface="Times New Roman" panose="02020603050405020304" pitchFamily="18" charset="0"/>
                        </a:rPr>
                        <a:t>号</a:t>
                      </a:r>
                      <a:endParaRPr lang="zh-CN" sz="1200">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0.14265</a:t>
                      </a:r>
                      <a:endParaRPr lang="zh-CN" sz="1200" b="1">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0.17021</a:t>
                      </a:r>
                      <a:endParaRPr lang="zh-CN" sz="1200" b="1">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0.11509</a:t>
                      </a:r>
                      <a:endParaRPr lang="zh-CN" sz="1200" b="1">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0.14265</a:t>
                      </a:r>
                      <a:endParaRPr lang="zh-CN" sz="1200" b="1">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dirty="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2.16667</a:t>
                      </a:r>
                      <a:endParaRPr lang="zh-CN" sz="1200" b="1" dirty="0">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&gt;=100</a:t>
                      </a:r>
                      <a:r>
                        <a:rPr lang="en-US" sz="1400" b="1">
                          <a:solidFill>
                            <a:schemeClr val="tx1"/>
                          </a:solidFill>
                          <a:effectLst/>
                          <a:latin typeface="楷体" panose="02010609060101010101" pitchFamily="49" charset="-122"/>
                          <a:ea typeface="MS Mincho" panose="02020609040205080304" pitchFamily="49" charset="-128"/>
                          <a:cs typeface="Times New Roman" panose="02020603050405020304" pitchFamily="18" charset="0"/>
                        </a:rPr>
                        <a:t>亿</a:t>
                      </a:r>
                      <a:endParaRPr lang="zh-CN" sz="1200" b="1">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8/107</a:t>
                      </a:r>
                      <a:endParaRPr lang="zh-CN" sz="1200" b="1">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850866981"/>
                  </a:ext>
                </a:extLst>
              </a:tr>
              <a:tr h="279918">
                <a:tc>
                  <a:txBody>
                    <a:bodyPr/>
                    <a:lstStyle/>
                    <a:p>
                      <a:pPr algn="ctr">
                        <a:lnSpc>
                          <a:spcPct val="115000"/>
                        </a:lnSpc>
                        <a:spcAft>
                          <a:spcPts val="1000"/>
                        </a:spcAft>
                      </a:pPr>
                      <a:r>
                        <a:rPr lang="en-US" sz="1400" b="1">
                          <a:solidFill>
                            <a:srgbClr val="FFFFFF"/>
                          </a:solidFill>
                          <a:effectLst/>
                          <a:latin typeface="楷体" panose="02010609060101010101" pitchFamily="49" charset="-122"/>
                          <a:ea typeface="MS Mincho" panose="02020609040205080304" pitchFamily="49" charset="-128"/>
                          <a:cs typeface="Times New Roman" panose="02020603050405020304" pitchFamily="18" charset="0"/>
                        </a:rPr>
                        <a:t>九鞅禾瑞八号</a:t>
                      </a:r>
                      <a:endParaRPr lang="zh-CN" sz="1200">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0.14383</a:t>
                      </a:r>
                      <a:endParaRPr lang="zh-CN" sz="1200" b="1">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0.17501</a:t>
                      </a:r>
                      <a:endParaRPr lang="zh-CN" sz="1200" b="1">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0.11265</a:t>
                      </a:r>
                      <a:endParaRPr lang="zh-CN" sz="1200" b="1">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0.14383</a:t>
                      </a:r>
                      <a:endParaRPr lang="zh-CN" sz="1200" b="1">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dirty="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4.16667</a:t>
                      </a:r>
                      <a:endParaRPr lang="zh-CN" sz="1200" b="1" dirty="0">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dirty="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0~5</a:t>
                      </a:r>
                      <a:r>
                        <a:rPr lang="en-US" sz="1400" b="1" dirty="0">
                          <a:solidFill>
                            <a:schemeClr val="tx1"/>
                          </a:solidFill>
                          <a:effectLst/>
                          <a:latin typeface="楷体" panose="02010609060101010101" pitchFamily="49" charset="-122"/>
                          <a:ea typeface="MS Mincho" panose="02020609040205080304" pitchFamily="49" charset="-128"/>
                          <a:cs typeface="Times New Roman" panose="02020603050405020304" pitchFamily="18" charset="0"/>
                        </a:rPr>
                        <a:t>亿</a:t>
                      </a:r>
                      <a:endParaRPr lang="zh-CN" sz="1200" b="1" dirty="0">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9/107</a:t>
                      </a:r>
                      <a:endParaRPr lang="zh-CN" sz="1200" b="1">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704529094"/>
                  </a:ext>
                </a:extLst>
              </a:tr>
              <a:tr h="279918">
                <a:tc>
                  <a:txBody>
                    <a:bodyPr/>
                    <a:lstStyle/>
                    <a:p>
                      <a:pPr algn="ctr">
                        <a:lnSpc>
                          <a:spcPct val="115000"/>
                        </a:lnSpc>
                        <a:spcAft>
                          <a:spcPts val="1000"/>
                        </a:spcAft>
                      </a:pPr>
                      <a:r>
                        <a:rPr lang="en-US" sz="1400" b="1">
                          <a:solidFill>
                            <a:srgbClr val="FFFFFF"/>
                          </a:solidFill>
                          <a:effectLst/>
                          <a:latin typeface="楷体" panose="02010609060101010101" pitchFamily="49" charset="-122"/>
                          <a:ea typeface="MS Mincho" panose="02020609040205080304" pitchFamily="49" charset="-128"/>
                          <a:cs typeface="Times New Roman" panose="02020603050405020304" pitchFamily="18" charset="0"/>
                        </a:rPr>
                        <a:t>念空中证</a:t>
                      </a:r>
                      <a:r>
                        <a:rPr lang="en-US" sz="1400" b="1">
                          <a:solidFill>
                            <a:srgbClr val="FFFFFF"/>
                          </a:solidFill>
                          <a:effectLst/>
                          <a:latin typeface="Times New Roman" panose="02020603050405020304" pitchFamily="18" charset="0"/>
                          <a:ea typeface="楷体" panose="02010609060101010101" pitchFamily="49" charset="-122"/>
                          <a:cs typeface="Times New Roman" panose="02020603050405020304" pitchFamily="18" charset="0"/>
                        </a:rPr>
                        <a:t>500</a:t>
                      </a:r>
                      <a:r>
                        <a:rPr lang="en-US" sz="1400" b="1">
                          <a:solidFill>
                            <a:srgbClr val="FFFFFF"/>
                          </a:solidFill>
                          <a:effectLst/>
                          <a:latin typeface="楷体" panose="02010609060101010101" pitchFamily="49" charset="-122"/>
                          <a:ea typeface="MS Mincho" panose="02020609040205080304" pitchFamily="49" charset="-128"/>
                          <a:cs typeface="Times New Roman" panose="02020603050405020304" pitchFamily="18" charset="0"/>
                        </a:rPr>
                        <a:t>指数增强</a:t>
                      </a:r>
                      <a:r>
                        <a:rPr lang="en-US" sz="1400" b="1">
                          <a:solidFill>
                            <a:srgbClr val="FFFFFF"/>
                          </a:solidFill>
                          <a:effectLst/>
                          <a:latin typeface="Times New Roman" panose="02020603050405020304" pitchFamily="18" charset="0"/>
                          <a:ea typeface="楷体" panose="02010609060101010101" pitchFamily="49" charset="-122"/>
                          <a:cs typeface="Times New Roman" panose="02020603050405020304" pitchFamily="18" charset="0"/>
                        </a:rPr>
                        <a:t>10</a:t>
                      </a:r>
                      <a:r>
                        <a:rPr lang="en-US" sz="1400" b="1">
                          <a:solidFill>
                            <a:srgbClr val="FFFFFF"/>
                          </a:solidFill>
                          <a:effectLst/>
                          <a:latin typeface="楷体" panose="02010609060101010101" pitchFamily="49" charset="-122"/>
                          <a:ea typeface="MS Mincho" panose="02020609040205080304" pitchFamily="49" charset="-128"/>
                          <a:cs typeface="Times New Roman" panose="02020603050405020304" pitchFamily="18" charset="0"/>
                        </a:rPr>
                        <a:t>号一期</a:t>
                      </a:r>
                      <a:endParaRPr lang="zh-CN" sz="1200">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0.14642</a:t>
                      </a:r>
                      <a:endParaRPr lang="zh-CN" sz="1200" b="1">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0.17575</a:t>
                      </a:r>
                      <a:endParaRPr lang="zh-CN" sz="1200" b="1">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0.1171</a:t>
                      </a:r>
                      <a:endParaRPr lang="zh-CN" sz="1200" b="1">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0.14642</a:t>
                      </a:r>
                      <a:endParaRPr lang="zh-CN" sz="1200" b="1">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1.33333</a:t>
                      </a:r>
                      <a:endParaRPr lang="zh-CN" sz="1200" b="1">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dirty="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50~100</a:t>
                      </a:r>
                      <a:r>
                        <a:rPr lang="en-US" sz="1400" b="1" dirty="0">
                          <a:solidFill>
                            <a:schemeClr val="tx1"/>
                          </a:solidFill>
                          <a:effectLst/>
                          <a:latin typeface="楷体" panose="02010609060101010101" pitchFamily="49" charset="-122"/>
                          <a:ea typeface="MS Mincho" panose="02020609040205080304" pitchFamily="49" charset="-128"/>
                          <a:cs typeface="Times New Roman" panose="02020603050405020304" pitchFamily="18" charset="0"/>
                        </a:rPr>
                        <a:t>亿</a:t>
                      </a:r>
                      <a:endParaRPr lang="zh-CN" sz="1200" b="1" dirty="0">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dirty="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10/107</a:t>
                      </a:r>
                      <a:endParaRPr lang="zh-CN" sz="1200" b="1" dirty="0">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2398752230"/>
                  </a:ext>
                </a:extLst>
              </a:tr>
            </a:tbl>
          </a:graphicData>
        </a:graphic>
      </p:graphicFrame>
      <p:sp>
        <p:nvSpPr>
          <p:cNvPr id="4" name="文本框 3">
            <a:extLst>
              <a:ext uri="{FF2B5EF4-FFF2-40B4-BE49-F238E27FC236}">
                <a16:creationId xmlns:a16="http://schemas.microsoft.com/office/drawing/2014/main" id="{6F9C752D-ADB3-49BA-BE12-835FECF716D8}"/>
              </a:ext>
            </a:extLst>
          </p:cNvPr>
          <p:cNvSpPr txBox="1"/>
          <p:nvPr/>
        </p:nvSpPr>
        <p:spPr>
          <a:xfrm>
            <a:off x="-134117" y="949645"/>
            <a:ext cx="11901487" cy="396583"/>
          </a:xfrm>
          <a:prstGeom prst="rect">
            <a:avLst/>
          </a:prstGeom>
          <a:noFill/>
        </p:spPr>
        <p:txBody>
          <a:bodyPr wrap="square">
            <a:spAutoFit/>
          </a:bodyPr>
          <a:lstStyle/>
          <a:p>
            <a:pPr indent="266700">
              <a:lnSpc>
                <a:spcPct val="120000"/>
              </a:lnSpc>
              <a:spcAft>
                <a:spcPts val="1000"/>
              </a:spcAft>
            </a:pPr>
            <a:r>
              <a:rPr lang="zh-CN" altLang="en-US" sz="1800" dirty="0">
                <a:effectLst/>
                <a:latin typeface="微软雅黑" panose="020B0503020204020204" pitchFamily="34" charset="-122"/>
                <a:ea typeface="微软雅黑" panose="020B0503020204020204" pitchFamily="34" charset="-122"/>
                <a:cs typeface="Times New Roman" panose="02020603050405020304" pitchFamily="18" charset="0"/>
              </a:rPr>
              <a:t>指增</a:t>
            </a:r>
            <a:r>
              <a:rPr lang="en-US" altLang="zh-CN" sz="1800" dirty="0">
                <a:effectLst/>
                <a:latin typeface="微软雅黑" panose="020B0503020204020204" pitchFamily="34" charset="-122"/>
                <a:ea typeface="微软雅黑" panose="020B0503020204020204" pitchFamily="34" charset="-122"/>
                <a:cs typeface="Times New Roman" panose="02020603050405020304" pitchFamily="18" charset="0"/>
              </a:rPr>
              <a:t>500</a:t>
            </a:r>
            <a:endParaRPr lang="zh-CN" altLang="zh-CN" sz="1800" dirty="0">
              <a:effectLst/>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4149596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标题 1">
            <a:extLst>
              <a:ext uri="{FF2B5EF4-FFF2-40B4-BE49-F238E27FC236}">
                <a16:creationId xmlns:a16="http://schemas.microsoft.com/office/drawing/2014/main" id="{9D57B31B-7BC2-4B72-8EC3-70076F707B15}"/>
              </a:ext>
            </a:extLst>
          </p:cNvPr>
          <p:cNvSpPr txBox="1">
            <a:spLocks/>
          </p:cNvSpPr>
          <p:nvPr/>
        </p:nvSpPr>
        <p:spPr>
          <a:xfrm>
            <a:off x="316457" y="284835"/>
            <a:ext cx="9720155" cy="432000"/>
          </a:xfrm>
          <a:prstGeom prst="rect">
            <a:avLst/>
          </a:prstGeom>
          <a:noFill/>
        </p:spPr>
        <p:txBody>
          <a:bodyPr wrap="none" lIns="0" tIns="0" rIns="0" bIns="0" rtlCol="0" anchor="ctr" anchorCtr="0">
            <a:noAutofit/>
          </a:bodyPr>
          <a:lstStyle>
            <a:lvl1pPr algn="l" defTabSz="914400" rtl="0" eaLnBrk="1" latinLnBrk="0" hangingPunct="1">
              <a:lnSpc>
                <a:spcPct val="90000"/>
              </a:lnSpc>
              <a:spcBef>
                <a:spcPct val="0"/>
              </a:spcBef>
              <a:buNone/>
              <a:defRPr lang="zh-CN" altLang="en-US" sz="2800" kern="1200" dirty="0">
                <a:solidFill>
                  <a:schemeClr val="bg1">
                    <a:lumMod val="9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defRPr>
            </a:lvl1pPr>
          </a:lstStyle>
          <a:p>
            <a:pPr>
              <a:lnSpc>
                <a:spcPct val="100000"/>
              </a:lnSpc>
              <a:defRPr/>
            </a:pPr>
            <a:r>
              <a:rPr lang="zh-CN" altLang="en-US" sz="3200" spc="300" dirty="0">
                <a:solidFill>
                  <a:schemeClr val="bg1"/>
                </a:solidFill>
                <a:latin typeface="Arial" panose="020B0604020202020204" pitchFamily="34" charset="0"/>
                <a:cs typeface="+mj-cs"/>
              </a:rPr>
              <a:t>二、跟踪池产品的综合打分评价</a:t>
            </a:r>
          </a:p>
        </p:txBody>
      </p:sp>
      <p:graphicFrame>
        <p:nvGraphicFramePr>
          <p:cNvPr id="3" name="表格 2">
            <a:extLst>
              <a:ext uri="{FF2B5EF4-FFF2-40B4-BE49-F238E27FC236}">
                <a16:creationId xmlns:a16="http://schemas.microsoft.com/office/drawing/2014/main" id="{2F65B4F3-680A-4218-BC06-DA92D27CC57F}"/>
              </a:ext>
            </a:extLst>
          </p:cNvPr>
          <p:cNvGraphicFramePr>
            <a:graphicFrameLocks noGrp="1"/>
          </p:cNvGraphicFramePr>
          <p:nvPr>
            <p:extLst>
              <p:ext uri="{D42A27DB-BD31-4B8C-83A1-F6EECF244321}">
                <p14:modId xmlns:p14="http://schemas.microsoft.com/office/powerpoint/2010/main" val="3338638102"/>
              </p:ext>
            </p:extLst>
          </p:nvPr>
        </p:nvGraphicFramePr>
        <p:xfrm>
          <a:off x="0" y="1346228"/>
          <a:ext cx="12191997" cy="5373962"/>
        </p:xfrm>
        <a:graphic>
          <a:graphicData uri="http://schemas.openxmlformats.org/drawingml/2006/table">
            <a:tbl>
              <a:tblPr firstRow="1" firstCol="1" bandRow="1">
                <a:tableStyleId>{5C22544A-7EE6-4342-B048-85BDC9FD1C3A}</a:tableStyleId>
              </a:tblPr>
              <a:tblGrid>
                <a:gridCol w="1838131">
                  <a:extLst>
                    <a:ext uri="{9D8B030D-6E8A-4147-A177-3AD203B41FA5}">
                      <a16:colId xmlns:a16="http://schemas.microsoft.com/office/drawing/2014/main" val="650264765"/>
                    </a:ext>
                  </a:extLst>
                </a:gridCol>
                <a:gridCol w="1782147">
                  <a:extLst>
                    <a:ext uri="{9D8B030D-6E8A-4147-A177-3AD203B41FA5}">
                      <a16:colId xmlns:a16="http://schemas.microsoft.com/office/drawing/2014/main" val="2270339541"/>
                    </a:ext>
                  </a:extLst>
                </a:gridCol>
                <a:gridCol w="1446244">
                  <a:extLst>
                    <a:ext uri="{9D8B030D-6E8A-4147-A177-3AD203B41FA5}">
                      <a16:colId xmlns:a16="http://schemas.microsoft.com/office/drawing/2014/main" val="3977321206"/>
                    </a:ext>
                  </a:extLst>
                </a:gridCol>
                <a:gridCol w="1474237">
                  <a:extLst>
                    <a:ext uri="{9D8B030D-6E8A-4147-A177-3AD203B41FA5}">
                      <a16:colId xmlns:a16="http://schemas.microsoft.com/office/drawing/2014/main" val="1776215885"/>
                    </a:ext>
                  </a:extLst>
                </a:gridCol>
                <a:gridCol w="2295331">
                  <a:extLst>
                    <a:ext uri="{9D8B030D-6E8A-4147-A177-3AD203B41FA5}">
                      <a16:colId xmlns:a16="http://schemas.microsoft.com/office/drawing/2014/main" val="744516094"/>
                    </a:ext>
                  </a:extLst>
                </a:gridCol>
                <a:gridCol w="1147665">
                  <a:extLst>
                    <a:ext uri="{9D8B030D-6E8A-4147-A177-3AD203B41FA5}">
                      <a16:colId xmlns:a16="http://schemas.microsoft.com/office/drawing/2014/main" val="1440053249"/>
                    </a:ext>
                  </a:extLst>
                </a:gridCol>
                <a:gridCol w="1492898">
                  <a:extLst>
                    <a:ext uri="{9D8B030D-6E8A-4147-A177-3AD203B41FA5}">
                      <a16:colId xmlns:a16="http://schemas.microsoft.com/office/drawing/2014/main" val="1487747728"/>
                    </a:ext>
                  </a:extLst>
                </a:gridCol>
                <a:gridCol w="715344">
                  <a:extLst>
                    <a:ext uri="{9D8B030D-6E8A-4147-A177-3AD203B41FA5}">
                      <a16:colId xmlns:a16="http://schemas.microsoft.com/office/drawing/2014/main" val="1518448495"/>
                    </a:ext>
                  </a:extLst>
                </a:gridCol>
              </a:tblGrid>
              <a:tr h="682901">
                <a:tc>
                  <a:txBody>
                    <a:bodyPr/>
                    <a:lstStyle/>
                    <a:p>
                      <a:pPr algn="ctr">
                        <a:lnSpc>
                          <a:spcPct val="115000"/>
                        </a:lnSpc>
                        <a:spcAft>
                          <a:spcPts val="1000"/>
                        </a:spcAft>
                      </a:pPr>
                      <a:r>
                        <a:rPr lang="en-US" sz="1400" b="1" dirty="0" err="1">
                          <a:effectLst/>
                        </a:rPr>
                        <a:t>产品简称</a:t>
                      </a:r>
                      <a:endParaRPr lang="zh-CN" sz="1400" b="1" dirty="0">
                        <a:effectLst/>
                        <a:latin typeface="Cambria" panose="02040503050406030204" pitchFamily="18" charset="0"/>
                        <a:ea typeface="MS Mincho" panose="02020609040205080304" pitchFamily="49" charset="-128"/>
                        <a:cs typeface="Times New Roman" panose="02020603050405020304" pitchFamily="18" charset="0"/>
                      </a:endParaRPr>
                    </a:p>
                  </a:txBody>
                  <a:tcPr marL="45720" marR="45720"/>
                </a:tc>
                <a:tc>
                  <a:txBody>
                    <a:bodyPr/>
                    <a:lstStyle/>
                    <a:p>
                      <a:pPr algn="ctr">
                        <a:lnSpc>
                          <a:spcPct val="115000"/>
                        </a:lnSpc>
                        <a:spcAft>
                          <a:spcPts val="1000"/>
                        </a:spcAft>
                      </a:pPr>
                      <a:r>
                        <a:rPr lang="en-US" sz="1400" b="1" dirty="0" err="1">
                          <a:effectLst/>
                        </a:rPr>
                        <a:t>朝阳永续优选打分</a:t>
                      </a:r>
                      <a:r>
                        <a:rPr lang="en-US" sz="1400" b="1" dirty="0">
                          <a:effectLst/>
                        </a:rPr>
                        <a:t>(</a:t>
                      </a:r>
                      <a:r>
                        <a:rPr lang="en-US" sz="1400" b="1" dirty="0" err="1">
                          <a:effectLst/>
                        </a:rPr>
                        <a:t>空缺值填充</a:t>
                      </a:r>
                      <a:r>
                        <a:rPr lang="en-US" sz="1400" b="1" dirty="0">
                          <a:effectLst/>
                        </a:rPr>
                        <a:t>)（</a:t>
                      </a:r>
                      <a:r>
                        <a:rPr lang="en-US" sz="1400" b="1" dirty="0" err="1">
                          <a:effectLst/>
                        </a:rPr>
                        <a:t>三年+今年以来_normal</a:t>
                      </a:r>
                      <a:r>
                        <a:rPr lang="en-US" sz="1400" b="1" dirty="0">
                          <a:effectLst/>
                        </a:rPr>
                        <a:t>）</a:t>
                      </a:r>
                      <a:endParaRPr lang="zh-CN" sz="1400" b="1" dirty="0">
                        <a:effectLst/>
                        <a:latin typeface="Cambria" panose="02040503050406030204" pitchFamily="18" charset="0"/>
                        <a:ea typeface="MS Mincho" panose="02020609040205080304" pitchFamily="49" charset="-128"/>
                        <a:cs typeface="Times New Roman" panose="02020603050405020304" pitchFamily="18" charset="0"/>
                      </a:endParaRPr>
                    </a:p>
                  </a:txBody>
                  <a:tcPr marL="45720" marR="45720"/>
                </a:tc>
                <a:tc>
                  <a:txBody>
                    <a:bodyPr/>
                    <a:lstStyle/>
                    <a:p>
                      <a:pPr algn="ctr">
                        <a:lnSpc>
                          <a:spcPct val="115000"/>
                        </a:lnSpc>
                        <a:spcAft>
                          <a:spcPts val="1000"/>
                        </a:spcAft>
                      </a:pPr>
                      <a:r>
                        <a:rPr lang="en-US" sz="1400" b="1" dirty="0" err="1">
                          <a:effectLst/>
                        </a:rPr>
                        <a:t>收益率打分</a:t>
                      </a:r>
                      <a:r>
                        <a:rPr lang="en-US" sz="1400" b="1" dirty="0">
                          <a:effectLst/>
                        </a:rPr>
                        <a:t>(</a:t>
                      </a:r>
                      <a:r>
                        <a:rPr lang="en-US" sz="1400" b="1" dirty="0" err="1">
                          <a:effectLst/>
                        </a:rPr>
                        <a:t>空缺值填充</a:t>
                      </a:r>
                      <a:r>
                        <a:rPr lang="en-US" sz="1400" b="1" dirty="0">
                          <a:effectLst/>
                        </a:rPr>
                        <a:t>)（</a:t>
                      </a:r>
                      <a:r>
                        <a:rPr lang="en-US" sz="1400" b="1" dirty="0" err="1">
                          <a:effectLst/>
                        </a:rPr>
                        <a:t>三年+今年以来_normal</a:t>
                      </a:r>
                      <a:r>
                        <a:rPr lang="en-US" sz="1400" b="1" dirty="0">
                          <a:effectLst/>
                        </a:rPr>
                        <a:t>）</a:t>
                      </a:r>
                      <a:endParaRPr lang="zh-CN" sz="1400" b="1" dirty="0">
                        <a:effectLst/>
                        <a:latin typeface="Cambria" panose="02040503050406030204" pitchFamily="18" charset="0"/>
                        <a:ea typeface="MS Mincho" panose="02020609040205080304" pitchFamily="49" charset="-128"/>
                        <a:cs typeface="Times New Roman" panose="02020603050405020304" pitchFamily="18" charset="0"/>
                      </a:endParaRPr>
                    </a:p>
                  </a:txBody>
                  <a:tcPr marL="45720" marR="45720"/>
                </a:tc>
                <a:tc>
                  <a:txBody>
                    <a:bodyPr/>
                    <a:lstStyle/>
                    <a:p>
                      <a:pPr algn="ctr">
                        <a:lnSpc>
                          <a:spcPct val="115000"/>
                        </a:lnSpc>
                        <a:spcAft>
                          <a:spcPts val="1000"/>
                        </a:spcAft>
                      </a:pPr>
                      <a:r>
                        <a:rPr lang="en-US" sz="1400" b="1" dirty="0" err="1">
                          <a:effectLst/>
                        </a:rPr>
                        <a:t>Sharpe比率打分</a:t>
                      </a:r>
                      <a:r>
                        <a:rPr lang="en-US" sz="1400" b="1" dirty="0">
                          <a:effectLst/>
                        </a:rPr>
                        <a:t>(</a:t>
                      </a:r>
                      <a:r>
                        <a:rPr lang="en-US" sz="1400" b="1" dirty="0" err="1">
                          <a:effectLst/>
                        </a:rPr>
                        <a:t>空缺值填充</a:t>
                      </a:r>
                      <a:r>
                        <a:rPr lang="en-US" sz="1400" b="1" dirty="0">
                          <a:effectLst/>
                        </a:rPr>
                        <a:t>)（</a:t>
                      </a:r>
                      <a:r>
                        <a:rPr lang="en-US" sz="1400" b="1" dirty="0" err="1">
                          <a:effectLst/>
                        </a:rPr>
                        <a:t>三年+今年以来_normal</a:t>
                      </a:r>
                      <a:r>
                        <a:rPr lang="en-US" sz="1400" b="1" dirty="0">
                          <a:effectLst/>
                        </a:rPr>
                        <a:t>）</a:t>
                      </a:r>
                      <a:endParaRPr lang="zh-CN" sz="1400" b="1" dirty="0">
                        <a:effectLst/>
                        <a:latin typeface="Cambria" panose="02040503050406030204" pitchFamily="18" charset="0"/>
                        <a:ea typeface="MS Mincho" panose="02020609040205080304" pitchFamily="49" charset="-128"/>
                        <a:cs typeface="Times New Roman" panose="02020603050405020304" pitchFamily="18" charset="0"/>
                      </a:endParaRPr>
                    </a:p>
                  </a:txBody>
                  <a:tcPr marL="45720" marR="45720"/>
                </a:tc>
                <a:tc>
                  <a:txBody>
                    <a:bodyPr/>
                    <a:lstStyle/>
                    <a:p>
                      <a:pPr algn="ctr">
                        <a:lnSpc>
                          <a:spcPct val="115000"/>
                        </a:lnSpc>
                        <a:spcAft>
                          <a:spcPts val="1000"/>
                        </a:spcAft>
                      </a:pPr>
                      <a:r>
                        <a:rPr lang="en-US" sz="1400" b="1" dirty="0" err="1">
                          <a:effectLst/>
                        </a:rPr>
                        <a:t>朝阳永续优选打分（三年+今年以来_normal</a:t>
                      </a:r>
                      <a:r>
                        <a:rPr lang="en-US" sz="1400" b="1" dirty="0">
                          <a:effectLst/>
                        </a:rPr>
                        <a:t>）</a:t>
                      </a:r>
                      <a:endParaRPr lang="zh-CN" sz="1400" b="1" dirty="0">
                        <a:effectLst/>
                        <a:latin typeface="Cambria" panose="02040503050406030204" pitchFamily="18" charset="0"/>
                        <a:ea typeface="MS Mincho" panose="02020609040205080304" pitchFamily="49" charset="-128"/>
                        <a:cs typeface="Times New Roman" panose="02020603050405020304" pitchFamily="18" charset="0"/>
                      </a:endParaRPr>
                    </a:p>
                  </a:txBody>
                  <a:tcPr marL="45720" marR="45720"/>
                </a:tc>
                <a:tc>
                  <a:txBody>
                    <a:bodyPr/>
                    <a:lstStyle/>
                    <a:p>
                      <a:pPr algn="ctr">
                        <a:lnSpc>
                          <a:spcPct val="115000"/>
                        </a:lnSpc>
                        <a:spcAft>
                          <a:spcPts val="1000"/>
                        </a:spcAft>
                      </a:pPr>
                      <a:r>
                        <a:rPr lang="en-US" sz="1400" b="1" dirty="0" err="1">
                          <a:effectLst/>
                        </a:rPr>
                        <a:t>存续时间</a:t>
                      </a:r>
                      <a:r>
                        <a:rPr lang="en-US" sz="1400" b="1" dirty="0">
                          <a:effectLst/>
                        </a:rPr>
                        <a:t>=</a:t>
                      </a:r>
                      <a:r>
                        <a:rPr lang="en-US" sz="1400" b="1" dirty="0" err="1">
                          <a:effectLst/>
                        </a:rPr>
                        <a:t>净值成立日期月份差</a:t>
                      </a:r>
                      <a:r>
                        <a:rPr lang="en-US" sz="1400" b="1" dirty="0">
                          <a:effectLst/>
                        </a:rPr>
                        <a:t>/12</a:t>
                      </a:r>
                      <a:endParaRPr lang="zh-CN" sz="1400" b="1" dirty="0">
                        <a:effectLst/>
                        <a:latin typeface="Cambria" panose="02040503050406030204" pitchFamily="18" charset="0"/>
                        <a:ea typeface="MS Mincho" panose="02020609040205080304" pitchFamily="49" charset="-128"/>
                        <a:cs typeface="Times New Roman" panose="02020603050405020304" pitchFamily="18" charset="0"/>
                      </a:endParaRPr>
                    </a:p>
                  </a:txBody>
                  <a:tcPr marL="45720" marR="45720"/>
                </a:tc>
                <a:tc>
                  <a:txBody>
                    <a:bodyPr/>
                    <a:lstStyle/>
                    <a:p>
                      <a:pPr algn="ctr">
                        <a:lnSpc>
                          <a:spcPct val="115000"/>
                        </a:lnSpc>
                        <a:spcAft>
                          <a:spcPts val="1000"/>
                        </a:spcAft>
                      </a:pPr>
                      <a:r>
                        <a:rPr lang="en-US" sz="1400" b="1" dirty="0" err="1">
                          <a:effectLst/>
                        </a:rPr>
                        <a:t>管理规模</a:t>
                      </a:r>
                      <a:endParaRPr lang="zh-CN" sz="1400" b="1" dirty="0">
                        <a:effectLst/>
                        <a:latin typeface="Cambria" panose="02040503050406030204" pitchFamily="18" charset="0"/>
                        <a:ea typeface="MS Mincho" panose="02020609040205080304" pitchFamily="49" charset="-128"/>
                        <a:cs typeface="Times New Roman" panose="02020603050405020304" pitchFamily="18" charset="0"/>
                      </a:endParaRPr>
                    </a:p>
                  </a:txBody>
                  <a:tcPr marL="45720" marR="45720"/>
                </a:tc>
                <a:tc>
                  <a:txBody>
                    <a:bodyPr/>
                    <a:lstStyle/>
                    <a:p>
                      <a:pPr algn="ctr">
                        <a:lnSpc>
                          <a:spcPct val="115000"/>
                        </a:lnSpc>
                        <a:spcAft>
                          <a:spcPts val="1000"/>
                        </a:spcAft>
                      </a:pPr>
                      <a:r>
                        <a:rPr lang="en-US" sz="1400" b="1" dirty="0" err="1">
                          <a:effectLst/>
                        </a:rPr>
                        <a:t>序号</a:t>
                      </a:r>
                      <a:endParaRPr lang="zh-CN" sz="1400" b="1" dirty="0">
                        <a:effectLst/>
                        <a:latin typeface="Cambria" panose="02040503050406030204" pitchFamily="18" charset="0"/>
                        <a:ea typeface="MS Mincho" panose="02020609040205080304" pitchFamily="49" charset="-128"/>
                        <a:cs typeface="Times New Roman" panose="02020603050405020304" pitchFamily="18" charset="0"/>
                      </a:endParaRPr>
                    </a:p>
                  </a:txBody>
                  <a:tcPr marL="45720" marR="45720"/>
                </a:tc>
                <a:extLst>
                  <a:ext uri="{0D108BD9-81ED-4DB2-BD59-A6C34878D82A}">
                    <a16:rowId xmlns:a16="http://schemas.microsoft.com/office/drawing/2014/main" val="940985055"/>
                  </a:ext>
                </a:extLst>
              </a:tr>
              <a:tr h="279918">
                <a:tc>
                  <a:txBody>
                    <a:bodyPr/>
                    <a:lstStyle/>
                    <a:p>
                      <a:pPr algn="ctr">
                        <a:lnSpc>
                          <a:spcPct val="115000"/>
                        </a:lnSpc>
                        <a:spcAft>
                          <a:spcPts val="1000"/>
                        </a:spcAft>
                      </a:pPr>
                      <a:r>
                        <a:rPr lang="en-US" sz="1400" b="1" dirty="0">
                          <a:solidFill>
                            <a:srgbClr val="FFFFFF"/>
                          </a:solidFill>
                          <a:effectLst/>
                          <a:latin typeface="楷体" panose="02010609060101010101" pitchFamily="49" charset="-122"/>
                          <a:ea typeface="MS Mincho" panose="02020609040205080304" pitchFamily="49" charset="-128"/>
                          <a:cs typeface="Times New Roman" panose="02020603050405020304" pitchFamily="18" charset="0"/>
                        </a:rPr>
                        <a:t>九坤日享中证</a:t>
                      </a:r>
                      <a:r>
                        <a:rPr lang="en-US" sz="1400" b="1" dirty="0">
                          <a:solidFill>
                            <a:srgbClr val="FFFFFF"/>
                          </a:solidFill>
                          <a:effectLst/>
                          <a:latin typeface="Times New Roman" panose="02020603050405020304" pitchFamily="18" charset="0"/>
                          <a:ea typeface="楷体" panose="02010609060101010101" pitchFamily="49" charset="-122"/>
                          <a:cs typeface="Times New Roman" panose="02020603050405020304" pitchFamily="18" charset="0"/>
                        </a:rPr>
                        <a:t>1000</a:t>
                      </a:r>
                      <a:r>
                        <a:rPr lang="en-US" sz="1400" b="1" dirty="0">
                          <a:solidFill>
                            <a:srgbClr val="FFFFFF"/>
                          </a:solidFill>
                          <a:effectLst/>
                          <a:latin typeface="楷体" panose="02010609060101010101" pitchFamily="49" charset="-122"/>
                          <a:ea typeface="MS Mincho" panose="02020609040205080304" pitchFamily="49" charset="-128"/>
                          <a:cs typeface="Times New Roman" panose="02020603050405020304" pitchFamily="18" charset="0"/>
                        </a:rPr>
                        <a:t>指数增强</a:t>
                      </a:r>
                      <a:r>
                        <a:rPr lang="en-US" sz="1400" b="1" dirty="0">
                          <a:solidFill>
                            <a:srgbClr val="FFFFFF"/>
                          </a:solidFill>
                          <a:effectLst/>
                          <a:latin typeface="Times New Roman" panose="02020603050405020304" pitchFamily="18" charset="0"/>
                          <a:ea typeface="楷体" panose="02010609060101010101" pitchFamily="49" charset="-122"/>
                          <a:cs typeface="Times New Roman" panose="02020603050405020304" pitchFamily="18" charset="0"/>
                        </a:rPr>
                        <a:t>1</a:t>
                      </a:r>
                      <a:r>
                        <a:rPr lang="en-US" sz="1400" b="1" dirty="0">
                          <a:solidFill>
                            <a:srgbClr val="FFFFFF"/>
                          </a:solidFill>
                          <a:effectLst/>
                          <a:latin typeface="楷体" panose="02010609060101010101" pitchFamily="49" charset="-122"/>
                          <a:ea typeface="MS Mincho" panose="02020609040205080304" pitchFamily="49" charset="-128"/>
                          <a:cs typeface="Times New Roman" panose="02020603050405020304" pitchFamily="18" charset="0"/>
                        </a:rPr>
                        <a:t>号</a:t>
                      </a:r>
                      <a:endParaRPr lang="zh-CN" sz="1200" dirty="0">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dirty="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0.07731</a:t>
                      </a:r>
                      <a:endParaRPr lang="zh-CN" sz="1200" b="1" dirty="0">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0.09746</a:t>
                      </a:r>
                      <a:endParaRPr lang="zh-CN" sz="1200" b="1">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0.05715</a:t>
                      </a:r>
                      <a:endParaRPr lang="zh-CN" sz="1200" b="1">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0.07731</a:t>
                      </a:r>
                      <a:endParaRPr lang="zh-CN" sz="1200" b="1">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4.08333</a:t>
                      </a:r>
                      <a:endParaRPr lang="zh-CN" sz="1200" b="1">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&gt;=100</a:t>
                      </a:r>
                      <a:r>
                        <a:rPr lang="en-US" sz="1400" b="1">
                          <a:solidFill>
                            <a:schemeClr val="tx1"/>
                          </a:solidFill>
                          <a:effectLst/>
                          <a:latin typeface="楷体" panose="02010609060101010101" pitchFamily="49" charset="-122"/>
                          <a:ea typeface="MS Mincho" panose="02020609040205080304" pitchFamily="49" charset="-128"/>
                          <a:cs typeface="Times New Roman" panose="02020603050405020304" pitchFamily="18" charset="0"/>
                        </a:rPr>
                        <a:t>亿</a:t>
                      </a:r>
                      <a:endParaRPr lang="zh-CN" sz="1200" b="1">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1/15</a:t>
                      </a:r>
                      <a:endParaRPr lang="zh-CN" sz="1200" b="1">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293569356"/>
                  </a:ext>
                </a:extLst>
              </a:tr>
              <a:tr h="279918">
                <a:tc>
                  <a:txBody>
                    <a:bodyPr/>
                    <a:lstStyle/>
                    <a:p>
                      <a:pPr algn="ctr">
                        <a:lnSpc>
                          <a:spcPct val="115000"/>
                        </a:lnSpc>
                        <a:spcAft>
                          <a:spcPts val="1000"/>
                        </a:spcAft>
                      </a:pPr>
                      <a:r>
                        <a:rPr lang="en-US" sz="1400" b="1">
                          <a:solidFill>
                            <a:srgbClr val="FFFFFF"/>
                          </a:solidFill>
                          <a:effectLst/>
                          <a:latin typeface="楷体" panose="02010609060101010101" pitchFamily="49" charset="-122"/>
                          <a:ea typeface="MS Mincho" panose="02020609040205080304" pitchFamily="49" charset="-128"/>
                          <a:cs typeface="Times New Roman" panose="02020603050405020304" pitchFamily="18" charset="0"/>
                        </a:rPr>
                        <a:t>国恩中证</a:t>
                      </a:r>
                      <a:r>
                        <a:rPr lang="en-US" sz="1400" b="1">
                          <a:solidFill>
                            <a:srgbClr val="FFFFFF"/>
                          </a:solidFill>
                          <a:effectLst/>
                          <a:latin typeface="Times New Roman" panose="02020603050405020304" pitchFamily="18" charset="0"/>
                          <a:ea typeface="楷体" panose="02010609060101010101" pitchFamily="49" charset="-122"/>
                          <a:cs typeface="Times New Roman" panose="02020603050405020304" pitchFamily="18" charset="0"/>
                        </a:rPr>
                        <a:t>1000</a:t>
                      </a:r>
                      <a:r>
                        <a:rPr lang="en-US" sz="1400" b="1">
                          <a:solidFill>
                            <a:srgbClr val="FFFFFF"/>
                          </a:solidFill>
                          <a:effectLst/>
                          <a:latin typeface="楷体" panose="02010609060101010101" pitchFamily="49" charset="-122"/>
                          <a:ea typeface="MS Mincho" panose="02020609040205080304" pitchFamily="49" charset="-128"/>
                          <a:cs typeface="Times New Roman" panose="02020603050405020304" pitchFamily="18" charset="0"/>
                        </a:rPr>
                        <a:t>指数增强</a:t>
                      </a:r>
                      <a:r>
                        <a:rPr lang="en-US" sz="1400" b="1">
                          <a:solidFill>
                            <a:srgbClr val="FFFFFF"/>
                          </a:solidFill>
                          <a:effectLst/>
                          <a:latin typeface="Times New Roman" panose="02020603050405020304" pitchFamily="18" charset="0"/>
                          <a:ea typeface="楷体" panose="02010609060101010101" pitchFamily="49" charset="-122"/>
                          <a:cs typeface="Times New Roman" panose="02020603050405020304" pitchFamily="18" charset="0"/>
                        </a:rPr>
                        <a:t>1</a:t>
                      </a:r>
                      <a:r>
                        <a:rPr lang="en-US" sz="1400" b="1">
                          <a:solidFill>
                            <a:srgbClr val="FFFFFF"/>
                          </a:solidFill>
                          <a:effectLst/>
                          <a:latin typeface="楷体" panose="02010609060101010101" pitchFamily="49" charset="-122"/>
                          <a:ea typeface="MS Mincho" panose="02020609040205080304" pitchFamily="49" charset="-128"/>
                          <a:cs typeface="Times New Roman" panose="02020603050405020304" pitchFamily="18" charset="0"/>
                        </a:rPr>
                        <a:t>号</a:t>
                      </a:r>
                      <a:endParaRPr lang="zh-CN" sz="1200">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dirty="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0.09044</a:t>
                      </a:r>
                      <a:endParaRPr lang="zh-CN" sz="1200" b="1" dirty="0">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0.10803</a:t>
                      </a:r>
                      <a:endParaRPr lang="zh-CN" sz="1200" b="1">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0.07286</a:t>
                      </a:r>
                      <a:endParaRPr lang="zh-CN" sz="1200" b="1">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0.09044</a:t>
                      </a:r>
                      <a:endParaRPr lang="zh-CN" sz="1200" b="1">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1.5</a:t>
                      </a:r>
                      <a:endParaRPr lang="zh-CN" sz="1200" b="1">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50~100</a:t>
                      </a:r>
                      <a:r>
                        <a:rPr lang="en-US" sz="1400" b="1">
                          <a:solidFill>
                            <a:schemeClr val="tx1"/>
                          </a:solidFill>
                          <a:effectLst/>
                          <a:latin typeface="楷体" panose="02010609060101010101" pitchFamily="49" charset="-122"/>
                          <a:ea typeface="MS Mincho" panose="02020609040205080304" pitchFamily="49" charset="-128"/>
                          <a:cs typeface="Times New Roman" panose="02020603050405020304" pitchFamily="18" charset="0"/>
                        </a:rPr>
                        <a:t>亿</a:t>
                      </a:r>
                      <a:endParaRPr lang="zh-CN" sz="1200" b="1">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2/15</a:t>
                      </a:r>
                      <a:endParaRPr lang="zh-CN" sz="1200" b="1">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298103887"/>
                  </a:ext>
                </a:extLst>
              </a:tr>
              <a:tr h="279918">
                <a:tc>
                  <a:txBody>
                    <a:bodyPr/>
                    <a:lstStyle/>
                    <a:p>
                      <a:pPr algn="ctr">
                        <a:lnSpc>
                          <a:spcPct val="115000"/>
                        </a:lnSpc>
                        <a:spcAft>
                          <a:spcPts val="1000"/>
                        </a:spcAft>
                      </a:pPr>
                      <a:r>
                        <a:rPr lang="en-US" sz="1400" b="1">
                          <a:solidFill>
                            <a:srgbClr val="FFFFFF"/>
                          </a:solidFill>
                          <a:effectLst/>
                          <a:latin typeface="楷体" panose="02010609060101010101" pitchFamily="49" charset="-122"/>
                          <a:ea typeface="MS Mincho" panose="02020609040205080304" pitchFamily="49" charset="-128"/>
                          <a:cs typeface="Times New Roman" panose="02020603050405020304" pitchFamily="18" charset="0"/>
                        </a:rPr>
                        <a:t>稳博</a:t>
                      </a:r>
                      <a:r>
                        <a:rPr lang="en-US" sz="1400" b="1">
                          <a:solidFill>
                            <a:srgbClr val="FFFFFF"/>
                          </a:solidFill>
                          <a:effectLst/>
                          <a:latin typeface="Times New Roman" panose="02020603050405020304" pitchFamily="18" charset="0"/>
                          <a:ea typeface="楷体" panose="02010609060101010101" pitchFamily="49" charset="-122"/>
                          <a:cs typeface="Times New Roman" panose="02020603050405020304" pitchFamily="18" charset="0"/>
                        </a:rPr>
                        <a:t>1000</a:t>
                      </a:r>
                      <a:r>
                        <a:rPr lang="en-US" sz="1400" b="1">
                          <a:solidFill>
                            <a:srgbClr val="FFFFFF"/>
                          </a:solidFill>
                          <a:effectLst/>
                          <a:latin typeface="楷体" panose="02010609060101010101" pitchFamily="49" charset="-122"/>
                          <a:ea typeface="MS Mincho" panose="02020609040205080304" pitchFamily="49" charset="-128"/>
                          <a:cs typeface="Times New Roman" panose="02020603050405020304" pitchFamily="18" charset="0"/>
                        </a:rPr>
                        <a:t>指数增强</a:t>
                      </a:r>
                      <a:r>
                        <a:rPr lang="en-US" sz="1400" b="1">
                          <a:solidFill>
                            <a:srgbClr val="FFFFFF"/>
                          </a:solidFill>
                          <a:effectLst/>
                          <a:latin typeface="Times New Roman" panose="02020603050405020304" pitchFamily="18" charset="0"/>
                          <a:ea typeface="楷体" panose="02010609060101010101" pitchFamily="49" charset="-122"/>
                          <a:cs typeface="Times New Roman" panose="02020603050405020304" pitchFamily="18" charset="0"/>
                        </a:rPr>
                        <a:t>1</a:t>
                      </a:r>
                      <a:r>
                        <a:rPr lang="en-US" sz="1400" b="1">
                          <a:solidFill>
                            <a:srgbClr val="FFFFFF"/>
                          </a:solidFill>
                          <a:effectLst/>
                          <a:latin typeface="楷体" panose="02010609060101010101" pitchFamily="49" charset="-122"/>
                          <a:ea typeface="MS Mincho" panose="02020609040205080304" pitchFamily="49" charset="-128"/>
                          <a:cs typeface="Times New Roman" panose="02020603050405020304" pitchFamily="18" charset="0"/>
                        </a:rPr>
                        <a:t>号</a:t>
                      </a:r>
                      <a:endParaRPr lang="zh-CN" sz="1200">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0.09729</a:t>
                      </a:r>
                      <a:endParaRPr lang="zh-CN" sz="1200" b="1">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dirty="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0.11616</a:t>
                      </a:r>
                      <a:endParaRPr lang="zh-CN" sz="1200" b="1" dirty="0">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0.07842</a:t>
                      </a:r>
                      <a:endParaRPr lang="zh-CN" sz="1200" b="1">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0.09729</a:t>
                      </a:r>
                      <a:endParaRPr lang="zh-CN" sz="1200" b="1">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2.08333</a:t>
                      </a:r>
                      <a:endParaRPr lang="zh-CN" sz="1200" b="1">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50~100</a:t>
                      </a:r>
                      <a:r>
                        <a:rPr lang="en-US" sz="1400" b="1">
                          <a:solidFill>
                            <a:schemeClr val="tx1"/>
                          </a:solidFill>
                          <a:effectLst/>
                          <a:latin typeface="楷体" panose="02010609060101010101" pitchFamily="49" charset="-122"/>
                          <a:ea typeface="MS Mincho" panose="02020609040205080304" pitchFamily="49" charset="-128"/>
                          <a:cs typeface="Times New Roman" panose="02020603050405020304" pitchFamily="18" charset="0"/>
                        </a:rPr>
                        <a:t>亿</a:t>
                      </a:r>
                      <a:endParaRPr lang="zh-CN" sz="1200" b="1">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3/15</a:t>
                      </a:r>
                      <a:endParaRPr lang="zh-CN" sz="1200" b="1">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2740343162"/>
                  </a:ext>
                </a:extLst>
              </a:tr>
              <a:tr h="279918">
                <a:tc>
                  <a:txBody>
                    <a:bodyPr/>
                    <a:lstStyle/>
                    <a:p>
                      <a:pPr algn="ctr">
                        <a:lnSpc>
                          <a:spcPct val="115000"/>
                        </a:lnSpc>
                        <a:spcAft>
                          <a:spcPts val="1000"/>
                        </a:spcAft>
                      </a:pPr>
                      <a:r>
                        <a:rPr lang="en-US" sz="1400" b="1" dirty="0">
                          <a:solidFill>
                            <a:srgbClr val="FFFFFF"/>
                          </a:solidFill>
                          <a:effectLst/>
                          <a:latin typeface="楷体" panose="02010609060101010101" pitchFamily="49" charset="-122"/>
                          <a:ea typeface="MS Mincho" panose="02020609040205080304" pitchFamily="49" charset="-128"/>
                          <a:cs typeface="Times New Roman" panose="02020603050405020304" pitchFamily="18" charset="0"/>
                        </a:rPr>
                        <a:t>致远中证</a:t>
                      </a:r>
                      <a:r>
                        <a:rPr lang="en-US" sz="1400" b="1" dirty="0">
                          <a:solidFill>
                            <a:srgbClr val="FFFFFF"/>
                          </a:solidFill>
                          <a:effectLst/>
                          <a:latin typeface="Times New Roman" panose="02020603050405020304" pitchFamily="18" charset="0"/>
                          <a:ea typeface="楷体" panose="02010609060101010101" pitchFamily="49" charset="-122"/>
                          <a:cs typeface="Times New Roman" panose="02020603050405020304" pitchFamily="18" charset="0"/>
                        </a:rPr>
                        <a:t>1000</a:t>
                      </a:r>
                      <a:r>
                        <a:rPr lang="en-US" sz="1400" b="1" dirty="0">
                          <a:solidFill>
                            <a:srgbClr val="FFFFFF"/>
                          </a:solidFill>
                          <a:effectLst/>
                          <a:latin typeface="楷体" panose="02010609060101010101" pitchFamily="49" charset="-122"/>
                          <a:ea typeface="MS Mincho" panose="02020609040205080304" pitchFamily="49" charset="-128"/>
                          <a:cs typeface="Times New Roman" panose="02020603050405020304" pitchFamily="18" charset="0"/>
                        </a:rPr>
                        <a:t>指数加强</a:t>
                      </a:r>
                      <a:endParaRPr lang="zh-CN" sz="1200" dirty="0">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0.12413</a:t>
                      </a:r>
                      <a:endParaRPr lang="zh-CN" sz="1200" b="1">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0.148</a:t>
                      </a:r>
                      <a:endParaRPr lang="zh-CN" sz="1200" b="1">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dirty="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0.10027</a:t>
                      </a:r>
                      <a:endParaRPr lang="zh-CN" sz="1200" b="1" dirty="0">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0.12413</a:t>
                      </a:r>
                      <a:endParaRPr lang="zh-CN" sz="1200" b="1">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4.08333</a:t>
                      </a:r>
                      <a:endParaRPr lang="zh-CN" sz="1200" b="1">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50~100</a:t>
                      </a:r>
                      <a:r>
                        <a:rPr lang="en-US" sz="1400" b="1">
                          <a:solidFill>
                            <a:schemeClr val="tx1"/>
                          </a:solidFill>
                          <a:effectLst/>
                          <a:latin typeface="楷体" panose="02010609060101010101" pitchFamily="49" charset="-122"/>
                          <a:ea typeface="MS Mincho" panose="02020609040205080304" pitchFamily="49" charset="-128"/>
                          <a:cs typeface="Times New Roman" panose="02020603050405020304" pitchFamily="18" charset="0"/>
                        </a:rPr>
                        <a:t>亿</a:t>
                      </a:r>
                      <a:endParaRPr lang="zh-CN" sz="1200" b="1">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4/15</a:t>
                      </a:r>
                      <a:endParaRPr lang="zh-CN" sz="1200" b="1">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4072298478"/>
                  </a:ext>
                </a:extLst>
              </a:tr>
              <a:tr h="279918">
                <a:tc>
                  <a:txBody>
                    <a:bodyPr/>
                    <a:lstStyle/>
                    <a:p>
                      <a:pPr algn="ctr">
                        <a:lnSpc>
                          <a:spcPct val="115000"/>
                        </a:lnSpc>
                        <a:spcAft>
                          <a:spcPts val="1000"/>
                        </a:spcAft>
                      </a:pPr>
                      <a:r>
                        <a:rPr lang="en-US" sz="1400" b="1">
                          <a:solidFill>
                            <a:srgbClr val="FFFFFF"/>
                          </a:solidFill>
                          <a:effectLst/>
                          <a:latin typeface="楷体" panose="02010609060101010101" pitchFamily="49" charset="-122"/>
                          <a:ea typeface="MS Mincho" panose="02020609040205080304" pitchFamily="49" charset="-128"/>
                          <a:cs typeface="Times New Roman" panose="02020603050405020304" pitchFamily="18" charset="0"/>
                        </a:rPr>
                        <a:t>致远激进一号</a:t>
                      </a:r>
                      <a:endParaRPr lang="zh-CN" sz="1200">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0.12827</a:t>
                      </a:r>
                      <a:endParaRPr lang="zh-CN" sz="1200" b="1">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0.14699</a:t>
                      </a:r>
                      <a:endParaRPr lang="zh-CN" sz="1200" b="1">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0.10955</a:t>
                      </a:r>
                      <a:endParaRPr lang="zh-CN" sz="1200" b="1">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0.12827</a:t>
                      </a:r>
                      <a:endParaRPr lang="zh-CN" sz="1200" b="1">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4.41667</a:t>
                      </a:r>
                      <a:endParaRPr lang="zh-CN" sz="1200" b="1">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50~100</a:t>
                      </a:r>
                      <a:r>
                        <a:rPr lang="en-US" sz="1400" b="1">
                          <a:solidFill>
                            <a:schemeClr val="tx1"/>
                          </a:solidFill>
                          <a:effectLst/>
                          <a:latin typeface="楷体" panose="02010609060101010101" pitchFamily="49" charset="-122"/>
                          <a:ea typeface="MS Mincho" panose="02020609040205080304" pitchFamily="49" charset="-128"/>
                          <a:cs typeface="Times New Roman" panose="02020603050405020304" pitchFamily="18" charset="0"/>
                        </a:rPr>
                        <a:t>亿</a:t>
                      </a:r>
                      <a:endParaRPr lang="zh-CN" sz="1200" b="1">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5/15</a:t>
                      </a:r>
                      <a:endParaRPr lang="zh-CN" sz="1200" b="1">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2903660501"/>
                  </a:ext>
                </a:extLst>
              </a:tr>
              <a:tr h="279918">
                <a:tc>
                  <a:txBody>
                    <a:bodyPr/>
                    <a:lstStyle/>
                    <a:p>
                      <a:pPr algn="ctr">
                        <a:lnSpc>
                          <a:spcPct val="115000"/>
                        </a:lnSpc>
                        <a:spcAft>
                          <a:spcPts val="1000"/>
                        </a:spcAft>
                      </a:pPr>
                      <a:r>
                        <a:rPr lang="en-US" sz="1400" b="1">
                          <a:solidFill>
                            <a:srgbClr val="FFFFFF"/>
                          </a:solidFill>
                          <a:effectLst/>
                          <a:latin typeface="楷体" panose="02010609060101010101" pitchFamily="49" charset="-122"/>
                          <a:ea typeface="MS Mincho" panose="02020609040205080304" pitchFamily="49" charset="-128"/>
                          <a:cs typeface="Times New Roman" panose="02020603050405020304" pitchFamily="18" charset="0"/>
                        </a:rPr>
                        <a:t>锐天中证</a:t>
                      </a:r>
                      <a:r>
                        <a:rPr lang="en-US" sz="1400" b="1">
                          <a:solidFill>
                            <a:srgbClr val="FFFFFF"/>
                          </a:solidFill>
                          <a:effectLst/>
                          <a:latin typeface="Times New Roman" panose="02020603050405020304" pitchFamily="18" charset="0"/>
                          <a:ea typeface="楷体" panose="02010609060101010101" pitchFamily="49" charset="-122"/>
                          <a:cs typeface="Times New Roman" panose="02020603050405020304" pitchFamily="18" charset="0"/>
                        </a:rPr>
                        <a:t>1000</a:t>
                      </a:r>
                      <a:r>
                        <a:rPr lang="en-US" sz="1400" b="1">
                          <a:solidFill>
                            <a:srgbClr val="FFFFFF"/>
                          </a:solidFill>
                          <a:effectLst/>
                          <a:latin typeface="楷体" panose="02010609060101010101" pitchFamily="49" charset="-122"/>
                          <a:ea typeface="MS Mincho" panose="02020609040205080304" pitchFamily="49" charset="-128"/>
                          <a:cs typeface="Times New Roman" panose="02020603050405020304" pitchFamily="18" charset="0"/>
                        </a:rPr>
                        <a:t>指数增强</a:t>
                      </a:r>
                      <a:r>
                        <a:rPr lang="en-US" sz="1400" b="1">
                          <a:solidFill>
                            <a:srgbClr val="FFFFFF"/>
                          </a:solidFill>
                          <a:effectLst/>
                          <a:latin typeface="Times New Roman" panose="02020603050405020304" pitchFamily="18" charset="0"/>
                          <a:ea typeface="楷体" panose="02010609060101010101" pitchFamily="49" charset="-122"/>
                          <a:cs typeface="Times New Roman" panose="02020603050405020304" pitchFamily="18" charset="0"/>
                        </a:rPr>
                        <a:t>1</a:t>
                      </a:r>
                      <a:r>
                        <a:rPr lang="en-US" sz="1400" b="1">
                          <a:solidFill>
                            <a:srgbClr val="FFFFFF"/>
                          </a:solidFill>
                          <a:effectLst/>
                          <a:latin typeface="楷体" panose="02010609060101010101" pitchFamily="49" charset="-122"/>
                          <a:ea typeface="MS Mincho" panose="02020609040205080304" pitchFamily="49" charset="-128"/>
                          <a:cs typeface="Times New Roman" panose="02020603050405020304" pitchFamily="18" charset="0"/>
                        </a:rPr>
                        <a:t>号</a:t>
                      </a:r>
                      <a:endParaRPr lang="zh-CN" sz="1200">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dirty="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0.18537</a:t>
                      </a:r>
                      <a:endParaRPr lang="zh-CN" sz="1200" b="1" dirty="0">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0.20158</a:t>
                      </a:r>
                      <a:endParaRPr lang="zh-CN" sz="1200" b="1">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0.16917</a:t>
                      </a:r>
                      <a:endParaRPr lang="zh-CN" sz="1200" b="1">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dirty="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0.18537</a:t>
                      </a:r>
                      <a:endParaRPr lang="zh-CN" sz="1200" b="1" dirty="0">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1.66667</a:t>
                      </a:r>
                      <a:endParaRPr lang="zh-CN" sz="1200" b="1">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20~50</a:t>
                      </a:r>
                      <a:r>
                        <a:rPr lang="en-US" sz="1400" b="1">
                          <a:solidFill>
                            <a:schemeClr val="tx1"/>
                          </a:solidFill>
                          <a:effectLst/>
                          <a:latin typeface="楷体" panose="02010609060101010101" pitchFamily="49" charset="-122"/>
                          <a:ea typeface="MS Mincho" panose="02020609040205080304" pitchFamily="49" charset="-128"/>
                          <a:cs typeface="Times New Roman" panose="02020603050405020304" pitchFamily="18" charset="0"/>
                        </a:rPr>
                        <a:t>亿</a:t>
                      </a:r>
                      <a:endParaRPr lang="zh-CN" sz="1200" b="1">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6/15</a:t>
                      </a:r>
                      <a:endParaRPr lang="zh-CN" sz="1200" b="1">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3315639304"/>
                  </a:ext>
                </a:extLst>
              </a:tr>
              <a:tr h="279918">
                <a:tc>
                  <a:txBody>
                    <a:bodyPr/>
                    <a:lstStyle/>
                    <a:p>
                      <a:pPr algn="ctr">
                        <a:lnSpc>
                          <a:spcPct val="115000"/>
                        </a:lnSpc>
                        <a:spcAft>
                          <a:spcPts val="1000"/>
                        </a:spcAft>
                      </a:pPr>
                      <a:r>
                        <a:rPr lang="en-US" sz="1400" b="1">
                          <a:solidFill>
                            <a:srgbClr val="FFFFFF"/>
                          </a:solidFill>
                          <a:effectLst/>
                          <a:latin typeface="楷体" panose="02010609060101010101" pitchFamily="49" charset="-122"/>
                          <a:ea typeface="MS Mincho" panose="02020609040205080304" pitchFamily="49" charset="-128"/>
                          <a:cs typeface="Times New Roman" panose="02020603050405020304" pitchFamily="18" charset="0"/>
                        </a:rPr>
                        <a:t>因诺中证</a:t>
                      </a:r>
                      <a:r>
                        <a:rPr lang="en-US" sz="1400" b="1">
                          <a:solidFill>
                            <a:srgbClr val="FFFFFF"/>
                          </a:solidFill>
                          <a:effectLst/>
                          <a:latin typeface="Times New Roman" panose="02020603050405020304" pitchFamily="18" charset="0"/>
                          <a:ea typeface="楷体" panose="02010609060101010101" pitchFamily="49" charset="-122"/>
                          <a:cs typeface="Times New Roman" panose="02020603050405020304" pitchFamily="18" charset="0"/>
                        </a:rPr>
                        <a:t>1000</a:t>
                      </a:r>
                      <a:r>
                        <a:rPr lang="en-US" sz="1400" b="1">
                          <a:solidFill>
                            <a:srgbClr val="FFFFFF"/>
                          </a:solidFill>
                          <a:effectLst/>
                          <a:latin typeface="楷体" panose="02010609060101010101" pitchFamily="49" charset="-122"/>
                          <a:ea typeface="MS Mincho" panose="02020609040205080304" pitchFamily="49" charset="-128"/>
                          <a:cs typeface="Times New Roman" panose="02020603050405020304" pitchFamily="18" charset="0"/>
                        </a:rPr>
                        <a:t>指数增强</a:t>
                      </a:r>
                      <a:r>
                        <a:rPr lang="en-US" sz="1400" b="1">
                          <a:solidFill>
                            <a:srgbClr val="FFFFFF"/>
                          </a:solidFill>
                          <a:effectLst/>
                          <a:latin typeface="Times New Roman" panose="02020603050405020304" pitchFamily="18" charset="0"/>
                          <a:ea typeface="楷体" panose="02010609060101010101" pitchFamily="49" charset="-122"/>
                          <a:cs typeface="Times New Roman" panose="02020603050405020304" pitchFamily="18" charset="0"/>
                        </a:rPr>
                        <a:t>1</a:t>
                      </a:r>
                      <a:r>
                        <a:rPr lang="en-US" sz="1400" b="1">
                          <a:solidFill>
                            <a:srgbClr val="FFFFFF"/>
                          </a:solidFill>
                          <a:effectLst/>
                          <a:latin typeface="楷体" panose="02010609060101010101" pitchFamily="49" charset="-122"/>
                          <a:ea typeface="MS Mincho" panose="02020609040205080304" pitchFamily="49" charset="-128"/>
                          <a:cs typeface="Times New Roman" panose="02020603050405020304" pitchFamily="18" charset="0"/>
                        </a:rPr>
                        <a:t>号</a:t>
                      </a:r>
                      <a:endParaRPr lang="zh-CN" sz="1200">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0.21904</a:t>
                      </a:r>
                      <a:endParaRPr lang="zh-CN" sz="1200" b="1">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0.26883</a:t>
                      </a:r>
                      <a:endParaRPr lang="zh-CN" sz="1200" b="1">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0.16925</a:t>
                      </a:r>
                      <a:endParaRPr lang="zh-CN" sz="1200" b="1">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dirty="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0.21904</a:t>
                      </a:r>
                      <a:endParaRPr lang="zh-CN" sz="1200" b="1" dirty="0">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dirty="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2.66667</a:t>
                      </a:r>
                      <a:endParaRPr lang="zh-CN" sz="1200" b="1" dirty="0">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&gt;=100</a:t>
                      </a:r>
                      <a:r>
                        <a:rPr lang="en-US" sz="1400" b="1">
                          <a:solidFill>
                            <a:schemeClr val="tx1"/>
                          </a:solidFill>
                          <a:effectLst/>
                          <a:latin typeface="楷体" panose="02010609060101010101" pitchFamily="49" charset="-122"/>
                          <a:ea typeface="MS Mincho" panose="02020609040205080304" pitchFamily="49" charset="-128"/>
                          <a:cs typeface="Times New Roman" panose="02020603050405020304" pitchFamily="18" charset="0"/>
                        </a:rPr>
                        <a:t>亿</a:t>
                      </a:r>
                      <a:endParaRPr lang="zh-CN" sz="1200" b="1">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7/15</a:t>
                      </a:r>
                      <a:endParaRPr lang="zh-CN" sz="1200" b="1">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1219194758"/>
                  </a:ext>
                </a:extLst>
              </a:tr>
              <a:tr h="279918">
                <a:tc>
                  <a:txBody>
                    <a:bodyPr/>
                    <a:lstStyle/>
                    <a:p>
                      <a:pPr algn="ctr">
                        <a:lnSpc>
                          <a:spcPct val="115000"/>
                        </a:lnSpc>
                        <a:spcAft>
                          <a:spcPts val="1000"/>
                        </a:spcAft>
                      </a:pPr>
                      <a:r>
                        <a:rPr lang="en-US" sz="1400" b="1">
                          <a:solidFill>
                            <a:srgbClr val="FFFFFF"/>
                          </a:solidFill>
                          <a:effectLst/>
                          <a:latin typeface="楷体" panose="02010609060101010101" pitchFamily="49" charset="-122"/>
                          <a:ea typeface="MS Mincho" panose="02020609040205080304" pitchFamily="49" charset="-128"/>
                          <a:cs typeface="Times New Roman" panose="02020603050405020304" pitchFamily="18" charset="0"/>
                        </a:rPr>
                        <a:t>幻方</a:t>
                      </a:r>
                      <a:r>
                        <a:rPr lang="en-US" sz="1400" b="1">
                          <a:solidFill>
                            <a:srgbClr val="FFFFFF"/>
                          </a:solidFill>
                          <a:effectLst/>
                          <a:latin typeface="Times New Roman" panose="02020603050405020304" pitchFamily="18" charset="0"/>
                          <a:ea typeface="楷体" panose="02010609060101010101" pitchFamily="49" charset="-122"/>
                          <a:cs typeface="Times New Roman" panose="02020603050405020304" pitchFamily="18" charset="0"/>
                        </a:rPr>
                        <a:t>1000</a:t>
                      </a:r>
                      <a:r>
                        <a:rPr lang="en-US" sz="1400" b="1">
                          <a:solidFill>
                            <a:srgbClr val="FFFFFF"/>
                          </a:solidFill>
                          <a:effectLst/>
                          <a:latin typeface="楷体" panose="02010609060101010101" pitchFamily="49" charset="-122"/>
                          <a:ea typeface="MS Mincho" panose="02020609040205080304" pitchFamily="49" charset="-128"/>
                          <a:cs typeface="Times New Roman" panose="02020603050405020304" pitchFamily="18" charset="0"/>
                        </a:rPr>
                        <a:t>指数增强欣享</a:t>
                      </a:r>
                      <a:r>
                        <a:rPr lang="en-US" sz="1400" b="1">
                          <a:solidFill>
                            <a:srgbClr val="FFFFFF"/>
                          </a:solidFill>
                          <a:effectLst/>
                          <a:latin typeface="Times New Roman" panose="02020603050405020304" pitchFamily="18" charset="0"/>
                          <a:ea typeface="楷体" panose="02010609060101010101" pitchFamily="49" charset="-122"/>
                          <a:cs typeface="Times New Roman" panose="02020603050405020304" pitchFamily="18" charset="0"/>
                        </a:rPr>
                        <a:t>1</a:t>
                      </a:r>
                      <a:r>
                        <a:rPr lang="en-US" sz="1400" b="1">
                          <a:solidFill>
                            <a:srgbClr val="FFFFFF"/>
                          </a:solidFill>
                          <a:effectLst/>
                          <a:latin typeface="楷体" panose="02010609060101010101" pitchFamily="49" charset="-122"/>
                          <a:ea typeface="MS Mincho" panose="02020609040205080304" pitchFamily="49" charset="-128"/>
                          <a:cs typeface="Times New Roman" panose="02020603050405020304" pitchFamily="18" charset="0"/>
                        </a:rPr>
                        <a:t>号</a:t>
                      </a:r>
                      <a:endParaRPr lang="zh-CN" sz="1200">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0.36273</a:t>
                      </a:r>
                      <a:endParaRPr lang="zh-CN" sz="1200" b="1">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0.3688</a:t>
                      </a:r>
                      <a:endParaRPr lang="zh-CN" sz="1200" b="1">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0.35666</a:t>
                      </a:r>
                      <a:endParaRPr lang="zh-CN" sz="1200" b="1">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0.36273</a:t>
                      </a:r>
                      <a:endParaRPr lang="zh-CN" sz="1200" b="1">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1.41667</a:t>
                      </a:r>
                      <a:endParaRPr lang="zh-CN" sz="1200" b="1">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dirty="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&gt;=100</a:t>
                      </a:r>
                      <a:r>
                        <a:rPr lang="en-US" sz="1400" b="1" dirty="0">
                          <a:solidFill>
                            <a:schemeClr val="tx1"/>
                          </a:solidFill>
                          <a:effectLst/>
                          <a:latin typeface="楷体" panose="02010609060101010101" pitchFamily="49" charset="-122"/>
                          <a:ea typeface="MS Mincho" panose="02020609040205080304" pitchFamily="49" charset="-128"/>
                          <a:cs typeface="Times New Roman" panose="02020603050405020304" pitchFamily="18" charset="0"/>
                        </a:rPr>
                        <a:t>亿</a:t>
                      </a:r>
                      <a:endParaRPr lang="zh-CN" sz="1200" b="1" dirty="0">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8/15</a:t>
                      </a:r>
                      <a:endParaRPr lang="zh-CN" sz="1200" b="1">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850866981"/>
                  </a:ext>
                </a:extLst>
              </a:tr>
              <a:tr h="279918">
                <a:tc>
                  <a:txBody>
                    <a:bodyPr/>
                    <a:lstStyle/>
                    <a:p>
                      <a:pPr algn="ctr">
                        <a:lnSpc>
                          <a:spcPct val="115000"/>
                        </a:lnSpc>
                        <a:spcAft>
                          <a:spcPts val="1000"/>
                        </a:spcAft>
                      </a:pPr>
                      <a:r>
                        <a:rPr lang="en-US" sz="1400" b="1">
                          <a:solidFill>
                            <a:srgbClr val="FFFFFF"/>
                          </a:solidFill>
                          <a:effectLst/>
                          <a:latin typeface="楷体" panose="02010609060101010101" pitchFamily="49" charset="-122"/>
                          <a:ea typeface="MS Mincho" panose="02020609040205080304" pitchFamily="49" charset="-128"/>
                          <a:cs typeface="Times New Roman" panose="02020603050405020304" pitchFamily="18" charset="0"/>
                        </a:rPr>
                        <a:t>凡二量化中证</a:t>
                      </a:r>
                      <a:r>
                        <a:rPr lang="en-US" sz="1400" b="1">
                          <a:solidFill>
                            <a:srgbClr val="FFFFFF"/>
                          </a:solidFill>
                          <a:effectLst/>
                          <a:latin typeface="Times New Roman" panose="02020603050405020304" pitchFamily="18" charset="0"/>
                          <a:ea typeface="楷体" panose="02010609060101010101" pitchFamily="49" charset="-122"/>
                          <a:cs typeface="Times New Roman" panose="02020603050405020304" pitchFamily="18" charset="0"/>
                        </a:rPr>
                        <a:t>1000</a:t>
                      </a:r>
                      <a:r>
                        <a:rPr lang="en-US" sz="1400" b="1">
                          <a:solidFill>
                            <a:srgbClr val="FFFFFF"/>
                          </a:solidFill>
                          <a:effectLst/>
                          <a:latin typeface="楷体" panose="02010609060101010101" pitchFamily="49" charset="-122"/>
                          <a:ea typeface="MS Mincho" panose="02020609040205080304" pitchFamily="49" charset="-128"/>
                          <a:cs typeface="Times New Roman" panose="02020603050405020304" pitchFamily="18" charset="0"/>
                        </a:rPr>
                        <a:t>增强</a:t>
                      </a:r>
                      <a:r>
                        <a:rPr lang="en-US" sz="1400" b="1">
                          <a:solidFill>
                            <a:srgbClr val="FFFFFF"/>
                          </a:solidFill>
                          <a:effectLst/>
                          <a:latin typeface="Times New Roman" panose="02020603050405020304" pitchFamily="18" charset="0"/>
                          <a:ea typeface="楷体" panose="02010609060101010101" pitchFamily="49" charset="-122"/>
                          <a:cs typeface="Times New Roman" panose="02020603050405020304" pitchFamily="18" charset="0"/>
                        </a:rPr>
                        <a:t>3</a:t>
                      </a:r>
                      <a:r>
                        <a:rPr lang="en-US" sz="1400" b="1">
                          <a:solidFill>
                            <a:srgbClr val="FFFFFF"/>
                          </a:solidFill>
                          <a:effectLst/>
                          <a:latin typeface="楷体" panose="02010609060101010101" pitchFamily="49" charset="-122"/>
                          <a:ea typeface="MS Mincho" panose="02020609040205080304" pitchFamily="49" charset="-128"/>
                          <a:cs typeface="Times New Roman" panose="02020603050405020304" pitchFamily="18" charset="0"/>
                        </a:rPr>
                        <a:t>号</a:t>
                      </a:r>
                      <a:r>
                        <a:rPr lang="en-US" sz="1400" b="1">
                          <a:solidFill>
                            <a:srgbClr val="FFFFFF"/>
                          </a:solidFill>
                          <a:effectLst/>
                          <a:latin typeface="Times New Roman" panose="02020603050405020304" pitchFamily="18" charset="0"/>
                          <a:ea typeface="楷体" panose="02010609060101010101" pitchFamily="49" charset="-122"/>
                          <a:cs typeface="Times New Roman" panose="02020603050405020304" pitchFamily="18" charset="0"/>
                        </a:rPr>
                        <a:t>1</a:t>
                      </a:r>
                      <a:r>
                        <a:rPr lang="en-US" sz="1400" b="1">
                          <a:solidFill>
                            <a:srgbClr val="FFFFFF"/>
                          </a:solidFill>
                          <a:effectLst/>
                          <a:latin typeface="楷体" panose="02010609060101010101" pitchFamily="49" charset="-122"/>
                          <a:ea typeface="MS Mincho" panose="02020609040205080304" pitchFamily="49" charset="-128"/>
                          <a:cs typeface="Times New Roman" panose="02020603050405020304" pitchFamily="18" charset="0"/>
                        </a:rPr>
                        <a:t>期</a:t>
                      </a:r>
                      <a:endParaRPr lang="zh-CN" sz="1200">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0.52071</a:t>
                      </a:r>
                      <a:endParaRPr lang="zh-CN" sz="1200" b="1">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0.53365</a:t>
                      </a:r>
                      <a:endParaRPr lang="zh-CN" sz="1200" b="1">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0.50777</a:t>
                      </a:r>
                      <a:endParaRPr lang="zh-CN" sz="1200" b="1">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nan</a:t>
                      </a:r>
                      <a:endParaRPr lang="zh-CN" sz="1200" b="1">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0.66667</a:t>
                      </a:r>
                      <a:endParaRPr lang="zh-CN" sz="1200" b="1">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dirty="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&gt;=100</a:t>
                      </a:r>
                      <a:r>
                        <a:rPr lang="en-US" sz="1400" b="1" dirty="0">
                          <a:solidFill>
                            <a:schemeClr val="tx1"/>
                          </a:solidFill>
                          <a:effectLst/>
                          <a:latin typeface="楷体" panose="02010609060101010101" pitchFamily="49" charset="-122"/>
                          <a:ea typeface="MS Mincho" panose="02020609040205080304" pitchFamily="49" charset="-128"/>
                          <a:cs typeface="Times New Roman" panose="02020603050405020304" pitchFamily="18" charset="0"/>
                        </a:rPr>
                        <a:t>亿</a:t>
                      </a:r>
                      <a:endParaRPr lang="zh-CN" sz="1200" b="1" dirty="0">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dirty="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9/15</a:t>
                      </a:r>
                      <a:endParaRPr lang="zh-CN" sz="1200" b="1" dirty="0">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704529094"/>
                  </a:ext>
                </a:extLst>
              </a:tr>
              <a:tr h="279918">
                <a:tc>
                  <a:txBody>
                    <a:bodyPr/>
                    <a:lstStyle/>
                    <a:p>
                      <a:pPr algn="ctr">
                        <a:lnSpc>
                          <a:spcPct val="115000"/>
                        </a:lnSpc>
                        <a:spcAft>
                          <a:spcPts val="1000"/>
                        </a:spcAft>
                      </a:pPr>
                      <a:r>
                        <a:rPr lang="en-US" sz="1400" b="1">
                          <a:solidFill>
                            <a:srgbClr val="FFFFFF"/>
                          </a:solidFill>
                          <a:effectLst/>
                          <a:latin typeface="楷体" panose="02010609060101010101" pitchFamily="49" charset="-122"/>
                          <a:ea typeface="MS Mincho" panose="02020609040205080304" pitchFamily="49" charset="-128"/>
                          <a:cs typeface="Times New Roman" panose="02020603050405020304" pitchFamily="18" charset="0"/>
                        </a:rPr>
                        <a:t>衍复优优中证</a:t>
                      </a:r>
                      <a:r>
                        <a:rPr lang="en-US" sz="1400" b="1">
                          <a:solidFill>
                            <a:srgbClr val="FFFFFF"/>
                          </a:solidFill>
                          <a:effectLst/>
                          <a:latin typeface="Times New Roman" panose="02020603050405020304" pitchFamily="18" charset="0"/>
                          <a:ea typeface="楷体" panose="02010609060101010101" pitchFamily="49" charset="-122"/>
                          <a:cs typeface="Times New Roman" panose="02020603050405020304" pitchFamily="18" charset="0"/>
                        </a:rPr>
                        <a:t>1000</a:t>
                      </a:r>
                      <a:r>
                        <a:rPr lang="en-US" sz="1400" b="1">
                          <a:solidFill>
                            <a:srgbClr val="FFFFFF"/>
                          </a:solidFill>
                          <a:effectLst/>
                          <a:latin typeface="楷体" panose="02010609060101010101" pitchFamily="49" charset="-122"/>
                          <a:ea typeface="MS Mincho" panose="02020609040205080304" pitchFamily="49" charset="-128"/>
                          <a:cs typeface="Times New Roman" panose="02020603050405020304" pitchFamily="18" charset="0"/>
                        </a:rPr>
                        <a:t>指数增强二号</a:t>
                      </a:r>
                      <a:endParaRPr lang="zh-CN" sz="1200">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0.53978</a:t>
                      </a:r>
                      <a:endParaRPr lang="zh-CN" sz="1200" b="1">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0.55967</a:t>
                      </a:r>
                      <a:endParaRPr lang="zh-CN" sz="1200" b="1">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0.5199</a:t>
                      </a:r>
                      <a:endParaRPr lang="zh-CN" sz="1200" b="1">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nan</a:t>
                      </a:r>
                      <a:endParaRPr lang="zh-CN" sz="1200" b="1">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0.66667</a:t>
                      </a:r>
                      <a:endParaRPr lang="zh-CN" sz="1200" b="1">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&gt;=100</a:t>
                      </a:r>
                      <a:r>
                        <a:rPr lang="en-US" sz="1400" b="1">
                          <a:solidFill>
                            <a:schemeClr val="tx1"/>
                          </a:solidFill>
                          <a:effectLst/>
                          <a:latin typeface="楷体" panose="02010609060101010101" pitchFamily="49" charset="-122"/>
                          <a:ea typeface="MS Mincho" panose="02020609040205080304" pitchFamily="49" charset="-128"/>
                          <a:cs typeface="Times New Roman" panose="02020603050405020304" pitchFamily="18" charset="0"/>
                        </a:rPr>
                        <a:t>亿</a:t>
                      </a:r>
                      <a:endParaRPr lang="zh-CN" sz="1200" b="1">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dirty="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10/15</a:t>
                      </a:r>
                      <a:endParaRPr lang="zh-CN" sz="1200" b="1" dirty="0">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2398752230"/>
                  </a:ext>
                </a:extLst>
              </a:tr>
            </a:tbl>
          </a:graphicData>
        </a:graphic>
      </p:graphicFrame>
      <p:sp>
        <p:nvSpPr>
          <p:cNvPr id="4" name="文本框 3">
            <a:extLst>
              <a:ext uri="{FF2B5EF4-FFF2-40B4-BE49-F238E27FC236}">
                <a16:creationId xmlns:a16="http://schemas.microsoft.com/office/drawing/2014/main" id="{6F9C752D-ADB3-49BA-BE12-835FECF716D8}"/>
              </a:ext>
            </a:extLst>
          </p:cNvPr>
          <p:cNvSpPr txBox="1"/>
          <p:nvPr/>
        </p:nvSpPr>
        <p:spPr>
          <a:xfrm>
            <a:off x="-134117" y="949645"/>
            <a:ext cx="11901487" cy="396583"/>
          </a:xfrm>
          <a:prstGeom prst="rect">
            <a:avLst/>
          </a:prstGeom>
          <a:noFill/>
        </p:spPr>
        <p:txBody>
          <a:bodyPr wrap="square">
            <a:spAutoFit/>
          </a:bodyPr>
          <a:lstStyle/>
          <a:p>
            <a:pPr indent="266700">
              <a:lnSpc>
                <a:spcPct val="120000"/>
              </a:lnSpc>
              <a:spcAft>
                <a:spcPts val="1000"/>
              </a:spcAft>
            </a:pPr>
            <a:r>
              <a:rPr lang="zh-CN" altLang="en-US" sz="1800" dirty="0">
                <a:effectLst/>
                <a:latin typeface="微软雅黑" panose="020B0503020204020204" pitchFamily="34" charset="-122"/>
                <a:ea typeface="微软雅黑" panose="020B0503020204020204" pitchFamily="34" charset="-122"/>
                <a:cs typeface="Times New Roman" panose="02020603050405020304" pitchFamily="18" charset="0"/>
              </a:rPr>
              <a:t>指增</a:t>
            </a:r>
            <a:r>
              <a:rPr lang="en-US" altLang="zh-CN" sz="1800" dirty="0">
                <a:effectLst/>
                <a:latin typeface="微软雅黑" panose="020B0503020204020204" pitchFamily="34" charset="-122"/>
                <a:ea typeface="微软雅黑" panose="020B0503020204020204" pitchFamily="34" charset="-122"/>
                <a:cs typeface="Times New Roman" panose="02020603050405020304" pitchFamily="18" charset="0"/>
              </a:rPr>
              <a:t>1000</a:t>
            </a:r>
            <a:endParaRPr lang="zh-CN" altLang="zh-CN" sz="1800" dirty="0">
              <a:effectLst/>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14854095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标题 1">
            <a:extLst>
              <a:ext uri="{FF2B5EF4-FFF2-40B4-BE49-F238E27FC236}">
                <a16:creationId xmlns:a16="http://schemas.microsoft.com/office/drawing/2014/main" id="{9D57B31B-7BC2-4B72-8EC3-70076F707B15}"/>
              </a:ext>
            </a:extLst>
          </p:cNvPr>
          <p:cNvSpPr txBox="1">
            <a:spLocks/>
          </p:cNvSpPr>
          <p:nvPr/>
        </p:nvSpPr>
        <p:spPr>
          <a:xfrm>
            <a:off x="316457" y="284835"/>
            <a:ext cx="9720155" cy="432000"/>
          </a:xfrm>
          <a:prstGeom prst="rect">
            <a:avLst/>
          </a:prstGeom>
          <a:noFill/>
        </p:spPr>
        <p:txBody>
          <a:bodyPr wrap="none" lIns="0" tIns="0" rIns="0" bIns="0" rtlCol="0" anchor="ctr" anchorCtr="0">
            <a:noAutofit/>
          </a:bodyPr>
          <a:lstStyle>
            <a:lvl1pPr algn="l" defTabSz="914400" rtl="0" eaLnBrk="1" latinLnBrk="0" hangingPunct="1">
              <a:lnSpc>
                <a:spcPct val="90000"/>
              </a:lnSpc>
              <a:spcBef>
                <a:spcPct val="0"/>
              </a:spcBef>
              <a:buNone/>
              <a:defRPr lang="zh-CN" altLang="en-US" sz="2800" kern="1200" dirty="0">
                <a:solidFill>
                  <a:schemeClr val="bg1">
                    <a:lumMod val="9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defRPr>
            </a:lvl1pPr>
          </a:lstStyle>
          <a:p>
            <a:pPr>
              <a:lnSpc>
                <a:spcPct val="100000"/>
              </a:lnSpc>
              <a:defRPr/>
            </a:pPr>
            <a:r>
              <a:rPr lang="zh-CN" altLang="en-US" sz="3200" spc="300" dirty="0">
                <a:solidFill>
                  <a:schemeClr val="bg1"/>
                </a:solidFill>
                <a:latin typeface="Arial" panose="020B0604020202020204" pitchFamily="34" charset="0"/>
                <a:cs typeface="+mj-cs"/>
              </a:rPr>
              <a:t>二、跟踪池产品的综合打分评价</a:t>
            </a:r>
          </a:p>
        </p:txBody>
      </p:sp>
      <p:graphicFrame>
        <p:nvGraphicFramePr>
          <p:cNvPr id="3" name="表格 2">
            <a:extLst>
              <a:ext uri="{FF2B5EF4-FFF2-40B4-BE49-F238E27FC236}">
                <a16:creationId xmlns:a16="http://schemas.microsoft.com/office/drawing/2014/main" id="{2F65B4F3-680A-4218-BC06-DA92D27CC57F}"/>
              </a:ext>
            </a:extLst>
          </p:cNvPr>
          <p:cNvGraphicFramePr>
            <a:graphicFrameLocks noGrp="1"/>
          </p:cNvGraphicFramePr>
          <p:nvPr>
            <p:extLst>
              <p:ext uri="{D42A27DB-BD31-4B8C-83A1-F6EECF244321}">
                <p14:modId xmlns:p14="http://schemas.microsoft.com/office/powerpoint/2010/main" val="2602153061"/>
              </p:ext>
            </p:extLst>
          </p:nvPr>
        </p:nvGraphicFramePr>
        <p:xfrm>
          <a:off x="0" y="1346228"/>
          <a:ext cx="12191997" cy="4044723"/>
        </p:xfrm>
        <a:graphic>
          <a:graphicData uri="http://schemas.openxmlformats.org/drawingml/2006/table">
            <a:tbl>
              <a:tblPr firstRow="1" firstCol="1" bandRow="1">
                <a:tableStyleId>{5C22544A-7EE6-4342-B048-85BDC9FD1C3A}</a:tableStyleId>
              </a:tblPr>
              <a:tblGrid>
                <a:gridCol w="1838131">
                  <a:extLst>
                    <a:ext uri="{9D8B030D-6E8A-4147-A177-3AD203B41FA5}">
                      <a16:colId xmlns:a16="http://schemas.microsoft.com/office/drawing/2014/main" val="650264765"/>
                    </a:ext>
                  </a:extLst>
                </a:gridCol>
                <a:gridCol w="1782147">
                  <a:extLst>
                    <a:ext uri="{9D8B030D-6E8A-4147-A177-3AD203B41FA5}">
                      <a16:colId xmlns:a16="http://schemas.microsoft.com/office/drawing/2014/main" val="2270339541"/>
                    </a:ext>
                  </a:extLst>
                </a:gridCol>
                <a:gridCol w="1446244">
                  <a:extLst>
                    <a:ext uri="{9D8B030D-6E8A-4147-A177-3AD203B41FA5}">
                      <a16:colId xmlns:a16="http://schemas.microsoft.com/office/drawing/2014/main" val="3977321206"/>
                    </a:ext>
                  </a:extLst>
                </a:gridCol>
                <a:gridCol w="1474237">
                  <a:extLst>
                    <a:ext uri="{9D8B030D-6E8A-4147-A177-3AD203B41FA5}">
                      <a16:colId xmlns:a16="http://schemas.microsoft.com/office/drawing/2014/main" val="1776215885"/>
                    </a:ext>
                  </a:extLst>
                </a:gridCol>
                <a:gridCol w="2295331">
                  <a:extLst>
                    <a:ext uri="{9D8B030D-6E8A-4147-A177-3AD203B41FA5}">
                      <a16:colId xmlns:a16="http://schemas.microsoft.com/office/drawing/2014/main" val="744516094"/>
                    </a:ext>
                  </a:extLst>
                </a:gridCol>
                <a:gridCol w="1147665">
                  <a:extLst>
                    <a:ext uri="{9D8B030D-6E8A-4147-A177-3AD203B41FA5}">
                      <a16:colId xmlns:a16="http://schemas.microsoft.com/office/drawing/2014/main" val="1440053249"/>
                    </a:ext>
                  </a:extLst>
                </a:gridCol>
                <a:gridCol w="1492898">
                  <a:extLst>
                    <a:ext uri="{9D8B030D-6E8A-4147-A177-3AD203B41FA5}">
                      <a16:colId xmlns:a16="http://schemas.microsoft.com/office/drawing/2014/main" val="1487747728"/>
                    </a:ext>
                  </a:extLst>
                </a:gridCol>
                <a:gridCol w="715344">
                  <a:extLst>
                    <a:ext uri="{9D8B030D-6E8A-4147-A177-3AD203B41FA5}">
                      <a16:colId xmlns:a16="http://schemas.microsoft.com/office/drawing/2014/main" val="1518448495"/>
                    </a:ext>
                  </a:extLst>
                </a:gridCol>
              </a:tblGrid>
              <a:tr h="682901">
                <a:tc>
                  <a:txBody>
                    <a:bodyPr/>
                    <a:lstStyle/>
                    <a:p>
                      <a:pPr algn="ctr">
                        <a:lnSpc>
                          <a:spcPct val="115000"/>
                        </a:lnSpc>
                        <a:spcAft>
                          <a:spcPts val="1000"/>
                        </a:spcAft>
                      </a:pPr>
                      <a:r>
                        <a:rPr lang="en-US" sz="1400" b="1" dirty="0" err="1">
                          <a:effectLst/>
                        </a:rPr>
                        <a:t>产品简称</a:t>
                      </a:r>
                      <a:endParaRPr lang="zh-CN" sz="1400" b="1" dirty="0">
                        <a:effectLst/>
                        <a:latin typeface="Cambria" panose="02040503050406030204" pitchFamily="18" charset="0"/>
                        <a:ea typeface="MS Mincho" panose="02020609040205080304" pitchFamily="49" charset="-128"/>
                        <a:cs typeface="Times New Roman" panose="02020603050405020304" pitchFamily="18" charset="0"/>
                      </a:endParaRPr>
                    </a:p>
                  </a:txBody>
                  <a:tcPr marL="45720" marR="45720"/>
                </a:tc>
                <a:tc>
                  <a:txBody>
                    <a:bodyPr/>
                    <a:lstStyle/>
                    <a:p>
                      <a:pPr algn="ctr">
                        <a:lnSpc>
                          <a:spcPct val="115000"/>
                        </a:lnSpc>
                        <a:spcAft>
                          <a:spcPts val="1000"/>
                        </a:spcAft>
                      </a:pPr>
                      <a:r>
                        <a:rPr lang="en-US" sz="1400" b="1" dirty="0" err="1">
                          <a:effectLst/>
                        </a:rPr>
                        <a:t>朝阳永续优选打分</a:t>
                      </a:r>
                      <a:r>
                        <a:rPr lang="en-US" sz="1400" b="1" dirty="0">
                          <a:effectLst/>
                        </a:rPr>
                        <a:t>(</a:t>
                      </a:r>
                      <a:r>
                        <a:rPr lang="en-US" sz="1400" b="1" dirty="0" err="1">
                          <a:effectLst/>
                        </a:rPr>
                        <a:t>空缺值填充</a:t>
                      </a:r>
                      <a:r>
                        <a:rPr lang="en-US" sz="1400" b="1" dirty="0">
                          <a:effectLst/>
                        </a:rPr>
                        <a:t>)（</a:t>
                      </a:r>
                      <a:r>
                        <a:rPr lang="en-US" sz="1400" b="1" dirty="0" err="1">
                          <a:effectLst/>
                        </a:rPr>
                        <a:t>三年+今年以来_normal</a:t>
                      </a:r>
                      <a:r>
                        <a:rPr lang="en-US" sz="1400" b="1" dirty="0">
                          <a:effectLst/>
                        </a:rPr>
                        <a:t>）</a:t>
                      </a:r>
                      <a:endParaRPr lang="zh-CN" sz="1400" b="1" dirty="0">
                        <a:effectLst/>
                        <a:latin typeface="Cambria" panose="02040503050406030204" pitchFamily="18" charset="0"/>
                        <a:ea typeface="MS Mincho" panose="02020609040205080304" pitchFamily="49" charset="-128"/>
                        <a:cs typeface="Times New Roman" panose="02020603050405020304" pitchFamily="18" charset="0"/>
                      </a:endParaRPr>
                    </a:p>
                  </a:txBody>
                  <a:tcPr marL="45720" marR="45720"/>
                </a:tc>
                <a:tc>
                  <a:txBody>
                    <a:bodyPr/>
                    <a:lstStyle/>
                    <a:p>
                      <a:pPr algn="ctr">
                        <a:lnSpc>
                          <a:spcPct val="115000"/>
                        </a:lnSpc>
                        <a:spcAft>
                          <a:spcPts val="1000"/>
                        </a:spcAft>
                      </a:pPr>
                      <a:r>
                        <a:rPr lang="en-US" sz="1400" b="1" dirty="0" err="1">
                          <a:effectLst/>
                        </a:rPr>
                        <a:t>收益率打分</a:t>
                      </a:r>
                      <a:r>
                        <a:rPr lang="en-US" sz="1400" b="1" dirty="0">
                          <a:effectLst/>
                        </a:rPr>
                        <a:t>(</a:t>
                      </a:r>
                      <a:r>
                        <a:rPr lang="en-US" sz="1400" b="1" dirty="0" err="1">
                          <a:effectLst/>
                        </a:rPr>
                        <a:t>空缺值填充</a:t>
                      </a:r>
                      <a:r>
                        <a:rPr lang="en-US" sz="1400" b="1" dirty="0">
                          <a:effectLst/>
                        </a:rPr>
                        <a:t>)（</a:t>
                      </a:r>
                      <a:r>
                        <a:rPr lang="en-US" sz="1400" b="1" dirty="0" err="1">
                          <a:effectLst/>
                        </a:rPr>
                        <a:t>三年+今年以来_normal</a:t>
                      </a:r>
                      <a:r>
                        <a:rPr lang="en-US" sz="1400" b="1" dirty="0">
                          <a:effectLst/>
                        </a:rPr>
                        <a:t>）</a:t>
                      </a:r>
                      <a:endParaRPr lang="zh-CN" sz="1400" b="1" dirty="0">
                        <a:effectLst/>
                        <a:latin typeface="Cambria" panose="02040503050406030204" pitchFamily="18" charset="0"/>
                        <a:ea typeface="MS Mincho" panose="02020609040205080304" pitchFamily="49" charset="-128"/>
                        <a:cs typeface="Times New Roman" panose="02020603050405020304" pitchFamily="18" charset="0"/>
                      </a:endParaRPr>
                    </a:p>
                  </a:txBody>
                  <a:tcPr marL="45720" marR="45720"/>
                </a:tc>
                <a:tc>
                  <a:txBody>
                    <a:bodyPr/>
                    <a:lstStyle/>
                    <a:p>
                      <a:pPr algn="ctr">
                        <a:lnSpc>
                          <a:spcPct val="115000"/>
                        </a:lnSpc>
                        <a:spcAft>
                          <a:spcPts val="1000"/>
                        </a:spcAft>
                      </a:pPr>
                      <a:r>
                        <a:rPr lang="en-US" sz="1400" b="1" dirty="0" err="1">
                          <a:effectLst/>
                        </a:rPr>
                        <a:t>Sharpe比率打分</a:t>
                      </a:r>
                      <a:r>
                        <a:rPr lang="en-US" sz="1400" b="1" dirty="0">
                          <a:effectLst/>
                        </a:rPr>
                        <a:t>(</a:t>
                      </a:r>
                      <a:r>
                        <a:rPr lang="en-US" sz="1400" b="1" dirty="0" err="1">
                          <a:effectLst/>
                        </a:rPr>
                        <a:t>空缺值填充</a:t>
                      </a:r>
                      <a:r>
                        <a:rPr lang="en-US" sz="1400" b="1" dirty="0">
                          <a:effectLst/>
                        </a:rPr>
                        <a:t>)（</a:t>
                      </a:r>
                      <a:r>
                        <a:rPr lang="en-US" sz="1400" b="1" dirty="0" err="1">
                          <a:effectLst/>
                        </a:rPr>
                        <a:t>三年+今年以来_normal</a:t>
                      </a:r>
                      <a:r>
                        <a:rPr lang="en-US" sz="1400" b="1" dirty="0">
                          <a:effectLst/>
                        </a:rPr>
                        <a:t>）</a:t>
                      </a:r>
                      <a:endParaRPr lang="zh-CN" sz="1400" b="1" dirty="0">
                        <a:effectLst/>
                        <a:latin typeface="Cambria" panose="02040503050406030204" pitchFamily="18" charset="0"/>
                        <a:ea typeface="MS Mincho" panose="02020609040205080304" pitchFamily="49" charset="-128"/>
                        <a:cs typeface="Times New Roman" panose="02020603050405020304" pitchFamily="18" charset="0"/>
                      </a:endParaRPr>
                    </a:p>
                  </a:txBody>
                  <a:tcPr marL="45720" marR="45720"/>
                </a:tc>
                <a:tc>
                  <a:txBody>
                    <a:bodyPr/>
                    <a:lstStyle/>
                    <a:p>
                      <a:pPr algn="ctr">
                        <a:lnSpc>
                          <a:spcPct val="115000"/>
                        </a:lnSpc>
                        <a:spcAft>
                          <a:spcPts val="1000"/>
                        </a:spcAft>
                      </a:pPr>
                      <a:r>
                        <a:rPr lang="en-US" sz="1400" b="1" dirty="0" err="1">
                          <a:effectLst/>
                        </a:rPr>
                        <a:t>朝阳永续优选打分（三年+今年以来_normal</a:t>
                      </a:r>
                      <a:r>
                        <a:rPr lang="en-US" sz="1400" b="1" dirty="0">
                          <a:effectLst/>
                        </a:rPr>
                        <a:t>）</a:t>
                      </a:r>
                      <a:endParaRPr lang="zh-CN" sz="1400" b="1" dirty="0">
                        <a:effectLst/>
                        <a:latin typeface="Cambria" panose="02040503050406030204" pitchFamily="18" charset="0"/>
                        <a:ea typeface="MS Mincho" panose="02020609040205080304" pitchFamily="49" charset="-128"/>
                        <a:cs typeface="Times New Roman" panose="02020603050405020304" pitchFamily="18" charset="0"/>
                      </a:endParaRPr>
                    </a:p>
                  </a:txBody>
                  <a:tcPr marL="45720" marR="45720"/>
                </a:tc>
                <a:tc>
                  <a:txBody>
                    <a:bodyPr/>
                    <a:lstStyle/>
                    <a:p>
                      <a:pPr algn="ctr">
                        <a:lnSpc>
                          <a:spcPct val="115000"/>
                        </a:lnSpc>
                        <a:spcAft>
                          <a:spcPts val="1000"/>
                        </a:spcAft>
                      </a:pPr>
                      <a:r>
                        <a:rPr lang="en-US" sz="1400" b="1" dirty="0" err="1">
                          <a:effectLst/>
                        </a:rPr>
                        <a:t>存续时间</a:t>
                      </a:r>
                      <a:r>
                        <a:rPr lang="en-US" sz="1400" b="1" dirty="0">
                          <a:effectLst/>
                        </a:rPr>
                        <a:t>=</a:t>
                      </a:r>
                      <a:r>
                        <a:rPr lang="en-US" sz="1400" b="1" dirty="0" err="1">
                          <a:effectLst/>
                        </a:rPr>
                        <a:t>净值成立日期月份差</a:t>
                      </a:r>
                      <a:r>
                        <a:rPr lang="en-US" sz="1400" b="1" dirty="0">
                          <a:effectLst/>
                        </a:rPr>
                        <a:t>/12</a:t>
                      </a:r>
                      <a:endParaRPr lang="zh-CN" sz="1400" b="1" dirty="0">
                        <a:effectLst/>
                        <a:latin typeface="Cambria" panose="02040503050406030204" pitchFamily="18" charset="0"/>
                        <a:ea typeface="MS Mincho" panose="02020609040205080304" pitchFamily="49" charset="-128"/>
                        <a:cs typeface="Times New Roman" panose="02020603050405020304" pitchFamily="18" charset="0"/>
                      </a:endParaRPr>
                    </a:p>
                  </a:txBody>
                  <a:tcPr marL="45720" marR="45720"/>
                </a:tc>
                <a:tc>
                  <a:txBody>
                    <a:bodyPr/>
                    <a:lstStyle/>
                    <a:p>
                      <a:pPr algn="ctr">
                        <a:lnSpc>
                          <a:spcPct val="115000"/>
                        </a:lnSpc>
                        <a:spcAft>
                          <a:spcPts val="1000"/>
                        </a:spcAft>
                      </a:pPr>
                      <a:r>
                        <a:rPr lang="en-US" sz="1400" b="1" dirty="0" err="1">
                          <a:effectLst/>
                        </a:rPr>
                        <a:t>管理规模</a:t>
                      </a:r>
                      <a:endParaRPr lang="zh-CN" sz="1400" b="1" dirty="0">
                        <a:effectLst/>
                        <a:latin typeface="Cambria" panose="02040503050406030204" pitchFamily="18" charset="0"/>
                        <a:ea typeface="MS Mincho" panose="02020609040205080304" pitchFamily="49" charset="-128"/>
                        <a:cs typeface="Times New Roman" panose="02020603050405020304" pitchFamily="18" charset="0"/>
                      </a:endParaRPr>
                    </a:p>
                  </a:txBody>
                  <a:tcPr marL="45720" marR="45720"/>
                </a:tc>
                <a:tc>
                  <a:txBody>
                    <a:bodyPr/>
                    <a:lstStyle/>
                    <a:p>
                      <a:pPr algn="ctr">
                        <a:lnSpc>
                          <a:spcPct val="115000"/>
                        </a:lnSpc>
                        <a:spcAft>
                          <a:spcPts val="1000"/>
                        </a:spcAft>
                      </a:pPr>
                      <a:r>
                        <a:rPr lang="en-US" sz="1400" b="1" dirty="0" err="1">
                          <a:effectLst/>
                        </a:rPr>
                        <a:t>序号</a:t>
                      </a:r>
                      <a:endParaRPr lang="zh-CN" sz="1400" b="1" dirty="0">
                        <a:effectLst/>
                        <a:latin typeface="Cambria" panose="02040503050406030204" pitchFamily="18" charset="0"/>
                        <a:ea typeface="MS Mincho" panose="02020609040205080304" pitchFamily="49" charset="-128"/>
                        <a:cs typeface="Times New Roman" panose="02020603050405020304" pitchFamily="18" charset="0"/>
                      </a:endParaRPr>
                    </a:p>
                  </a:txBody>
                  <a:tcPr marL="45720" marR="45720"/>
                </a:tc>
                <a:extLst>
                  <a:ext uri="{0D108BD9-81ED-4DB2-BD59-A6C34878D82A}">
                    <a16:rowId xmlns:a16="http://schemas.microsoft.com/office/drawing/2014/main" val="940985055"/>
                  </a:ext>
                </a:extLst>
              </a:tr>
              <a:tr h="279918">
                <a:tc>
                  <a:txBody>
                    <a:bodyPr/>
                    <a:lstStyle/>
                    <a:p>
                      <a:pPr algn="ctr">
                        <a:lnSpc>
                          <a:spcPct val="115000"/>
                        </a:lnSpc>
                        <a:spcAft>
                          <a:spcPts val="1000"/>
                        </a:spcAft>
                      </a:pPr>
                      <a:r>
                        <a:rPr lang="en-US" sz="1400" b="1" dirty="0" err="1">
                          <a:solidFill>
                            <a:srgbClr val="FFFFFF"/>
                          </a:solidFill>
                          <a:effectLst/>
                          <a:latin typeface="楷体" panose="02010609060101010101" pitchFamily="49" charset="-122"/>
                          <a:ea typeface="MS Mincho" panose="02020609040205080304" pitchFamily="49" charset="-128"/>
                          <a:cs typeface="Times New Roman" panose="02020603050405020304" pitchFamily="18" charset="0"/>
                        </a:rPr>
                        <a:t>青骊长兴</a:t>
                      </a:r>
                      <a:endParaRPr lang="zh-CN" sz="1200" dirty="0">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dirty="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0.04609</a:t>
                      </a:r>
                      <a:endParaRPr lang="zh-CN" sz="1200" b="1" dirty="0">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0.05186</a:t>
                      </a:r>
                      <a:endParaRPr lang="zh-CN" sz="1200" b="1">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0.04032</a:t>
                      </a:r>
                      <a:endParaRPr lang="zh-CN" sz="1200" b="1">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0.04609</a:t>
                      </a:r>
                      <a:endParaRPr lang="zh-CN" sz="1200" b="1">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5.75</a:t>
                      </a:r>
                      <a:endParaRPr lang="zh-CN" sz="1200" b="1">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20~50</a:t>
                      </a:r>
                      <a:r>
                        <a:rPr lang="en-US" sz="1400" b="1">
                          <a:solidFill>
                            <a:schemeClr val="tx1"/>
                          </a:solidFill>
                          <a:effectLst/>
                          <a:latin typeface="楷体" panose="02010609060101010101" pitchFamily="49" charset="-122"/>
                          <a:ea typeface="MS Mincho" panose="02020609040205080304" pitchFamily="49" charset="-128"/>
                          <a:cs typeface="Times New Roman" panose="02020603050405020304" pitchFamily="18" charset="0"/>
                        </a:rPr>
                        <a:t>亿</a:t>
                      </a:r>
                      <a:endParaRPr lang="zh-CN" sz="1200" b="1">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1/45</a:t>
                      </a:r>
                      <a:endParaRPr lang="zh-CN" sz="1200" b="1">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293569356"/>
                  </a:ext>
                </a:extLst>
              </a:tr>
              <a:tr h="279918">
                <a:tc>
                  <a:txBody>
                    <a:bodyPr/>
                    <a:lstStyle/>
                    <a:p>
                      <a:pPr algn="ctr">
                        <a:lnSpc>
                          <a:spcPct val="115000"/>
                        </a:lnSpc>
                        <a:spcAft>
                          <a:spcPts val="1000"/>
                        </a:spcAft>
                      </a:pPr>
                      <a:r>
                        <a:rPr lang="en-US" sz="1400" b="1">
                          <a:solidFill>
                            <a:srgbClr val="FFFFFF"/>
                          </a:solidFill>
                          <a:effectLst/>
                          <a:latin typeface="楷体" panose="02010609060101010101" pitchFamily="49" charset="-122"/>
                          <a:ea typeface="MS Mincho" panose="02020609040205080304" pitchFamily="49" charset="-128"/>
                          <a:cs typeface="Times New Roman" panose="02020603050405020304" pitchFamily="18" charset="0"/>
                        </a:rPr>
                        <a:t>亘曦</a:t>
                      </a:r>
                      <a:r>
                        <a:rPr lang="en-US" sz="1400" b="1">
                          <a:solidFill>
                            <a:srgbClr val="FFFFFF"/>
                          </a:solidFill>
                          <a:effectLst/>
                          <a:latin typeface="Times New Roman" panose="02020603050405020304" pitchFamily="18" charset="0"/>
                          <a:ea typeface="楷体" panose="02010609060101010101" pitchFamily="49" charset="-122"/>
                          <a:cs typeface="Times New Roman" panose="02020603050405020304" pitchFamily="18" charset="0"/>
                        </a:rPr>
                        <a:t>1</a:t>
                      </a:r>
                      <a:r>
                        <a:rPr lang="en-US" sz="1400" b="1">
                          <a:solidFill>
                            <a:srgbClr val="FFFFFF"/>
                          </a:solidFill>
                          <a:effectLst/>
                          <a:latin typeface="楷体" panose="02010609060101010101" pitchFamily="49" charset="-122"/>
                          <a:ea typeface="MS Mincho" panose="02020609040205080304" pitchFamily="49" charset="-128"/>
                          <a:cs typeface="Times New Roman" panose="02020603050405020304" pitchFamily="18" charset="0"/>
                        </a:rPr>
                        <a:t>号</a:t>
                      </a:r>
                      <a:endParaRPr lang="zh-CN" sz="1200">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dirty="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0.09411</a:t>
                      </a:r>
                      <a:endParaRPr lang="zh-CN" sz="1200" b="1" dirty="0">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0.11129</a:t>
                      </a:r>
                      <a:endParaRPr lang="zh-CN" sz="1200" b="1">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0.07693</a:t>
                      </a:r>
                      <a:endParaRPr lang="zh-CN" sz="1200" b="1">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0.09411</a:t>
                      </a:r>
                      <a:endParaRPr lang="zh-CN" sz="1200" b="1">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3.41667</a:t>
                      </a:r>
                      <a:endParaRPr lang="zh-CN" sz="1200" b="1">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50~100</a:t>
                      </a:r>
                      <a:r>
                        <a:rPr lang="en-US" sz="1400" b="1">
                          <a:solidFill>
                            <a:schemeClr val="tx1"/>
                          </a:solidFill>
                          <a:effectLst/>
                          <a:latin typeface="楷体" panose="02010609060101010101" pitchFamily="49" charset="-122"/>
                          <a:ea typeface="MS Mincho" panose="02020609040205080304" pitchFamily="49" charset="-128"/>
                          <a:cs typeface="Times New Roman" panose="02020603050405020304" pitchFamily="18" charset="0"/>
                        </a:rPr>
                        <a:t>亿</a:t>
                      </a:r>
                      <a:endParaRPr lang="zh-CN" sz="1200" b="1">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2/45</a:t>
                      </a:r>
                      <a:endParaRPr lang="zh-CN" sz="1200" b="1">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298103887"/>
                  </a:ext>
                </a:extLst>
              </a:tr>
              <a:tr h="279918">
                <a:tc>
                  <a:txBody>
                    <a:bodyPr/>
                    <a:lstStyle/>
                    <a:p>
                      <a:pPr algn="ctr">
                        <a:lnSpc>
                          <a:spcPct val="115000"/>
                        </a:lnSpc>
                        <a:spcAft>
                          <a:spcPts val="1000"/>
                        </a:spcAft>
                      </a:pPr>
                      <a:r>
                        <a:rPr lang="en-US" sz="1400" b="1">
                          <a:solidFill>
                            <a:srgbClr val="FFFFFF"/>
                          </a:solidFill>
                          <a:effectLst/>
                          <a:latin typeface="楷体" panose="02010609060101010101" pitchFamily="49" charset="-122"/>
                          <a:ea typeface="MS Mincho" panose="02020609040205080304" pitchFamily="49" charset="-128"/>
                          <a:cs typeface="Times New Roman" panose="02020603050405020304" pitchFamily="18" charset="0"/>
                        </a:rPr>
                        <a:t>庄贤锐进</a:t>
                      </a:r>
                      <a:r>
                        <a:rPr lang="en-US" sz="1400" b="1">
                          <a:solidFill>
                            <a:srgbClr val="FFFFFF"/>
                          </a:solidFill>
                          <a:effectLst/>
                          <a:latin typeface="Times New Roman" panose="02020603050405020304" pitchFamily="18" charset="0"/>
                          <a:ea typeface="楷体" panose="02010609060101010101" pitchFamily="49" charset="-122"/>
                          <a:cs typeface="Times New Roman" panose="02020603050405020304" pitchFamily="18" charset="0"/>
                        </a:rPr>
                        <a:t>2</a:t>
                      </a:r>
                      <a:r>
                        <a:rPr lang="en-US" sz="1400" b="1">
                          <a:solidFill>
                            <a:srgbClr val="FFFFFF"/>
                          </a:solidFill>
                          <a:effectLst/>
                          <a:latin typeface="楷体" panose="02010609060101010101" pitchFamily="49" charset="-122"/>
                          <a:ea typeface="MS Mincho" panose="02020609040205080304" pitchFamily="49" charset="-128"/>
                          <a:cs typeface="Times New Roman" panose="02020603050405020304" pitchFamily="18" charset="0"/>
                        </a:rPr>
                        <a:t>号</a:t>
                      </a:r>
                      <a:endParaRPr lang="zh-CN" sz="1200">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0.14096</a:t>
                      </a:r>
                      <a:endParaRPr lang="zh-CN" sz="1200" b="1">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0.15232</a:t>
                      </a:r>
                      <a:endParaRPr lang="zh-CN" sz="1200" b="1">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0.12961</a:t>
                      </a:r>
                      <a:endParaRPr lang="zh-CN" sz="1200" b="1">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0.14096</a:t>
                      </a:r>
                      <a:endParaRPr lang="zh-CN" sz="1200" b="1">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4.25</a:t>
                      </a:r>
                      <a:endParaRPr lang="zh-CN" sz="1200" b="1">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10~20</a:t>
                      </a:r>
                      <a:r>
                        <a:rPr lang="en-US" sz="1400" b="1">
                          <a:solidFill>
                            <a:schemeClr val="tx1"/>
                          </a:solidFill>
                          <a:effectLst/>
                          <a:latin typeface="楷体" panose="02010609060101010101" pitchFamily="49" charset="-122"/>
                          <a:ea typeface="MS Mincho" panose="02020609040205080304" pitchFamily="49" charset="-128"/>
                          <a:cs typeface="Times New Roman" panose="02020603050405020304" pitchFamily="18" charset="0"/>
                        </a:rPr>
                        <a:t>亿</a:t>
                      </a:r>
                      <a:endParaRPr lang="zh-CN" sz="1200" b="1">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3/45</a:t>
                      </a:r>
                      <a:endParaRPr lang="zh-CN" sz="1200" b="1">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2740343162"/>
                  </a:ext>
                </a:extLst>
              </a:tr>
              <a:tr h="279918">
                <a:tc>
                  <a:txBody>
                    <a:bodyPr/>
                    <a:lstStyle/>
                    <a:p>
                      <a:pPr algn="ctr">
                        <a:lnSpc>
                          <a:spcPct val="115000"/>
                        </a:lnSpc>
                        <a:spcAft>
                          <a:spcPts val="1000"/>
                        </a:spcAft>
                      </a:pPr>
                      <a:r>
                        <a:rPr lang="en-US" sz="1400" b="1">
                          <a:solidFill>
                            <a:srgbClr val="FFFFFF"/>
                          </a:solidFill>
                          <a:effectLst/>
                          <a:latin typeface="楷体" panose="02010609060101010101" pitchFamily="49" charset="-122"/>
                          <a:ea typeface="MS Mincho" panose="02020609040205080304" pitchFamily="49" charset="-128"/>
                          <a:cs typeface="Times New Roman" panose="02020603050405020304" pitchFamily="18" charset="0"/>
                        </a:rPr>
                        <a:t>靖奇光合长谷</a:t>
                      </a:r>
                      <a:endParaRPr lang="zh-CN" sz="1200">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dirty="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0.15842</a:t>
                      </a:r>
                      <a:endParaRPr lang="zh-CN" sz="1200" b="1" dirty="0">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0.10221</a:t>
                      </a:r>
                      <a:endParaRPr lang="zh-CN" sz="1200" b="1">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0.21463</a:t>
                      </a:r>
                      <a:endParaRPr lang="zh-CN" sz="1200" b="1">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nan</a:t>
                      </a:r>
                      <a:endParaRPr lang="zh-CN" sz="1200" b="1">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5.91667</a:t>
                      </a:r>
                      <a:endParaRPr lang="zh-CN" sz="1200" b="1">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10~20</a:t>
                      </a:r>
                      <a:r>
                        <a:rPr lang="en-US" sz="1400" b="1">
                          <a:solidFill>
                            <a:schemeClr val="tx1"/>
                          </a:solidFill>
                          <a:effectLst/>
                          <a:latin typeface="楷体" panose="02010609060101010101" pitchFamily="49" charset="-122"/>
                          <a:ea typeface="MS Mincho" panose="02020609040205080304" pitchFamily="49" charset="-128"/>
                          <a:cs typeface="Times New Roman" panose="02020603050405020304" pitchFamily="18" charset="0"/>
                        </a:rPr>
                        <a:t>亿</a:t>
                      </a:r>
                      <a:endParaRPr lang="zh-CN" sz="1200" b="1">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4/45</a:t>
                      </a:r>
                      <a:endParaRPr lang="zh-CN" sz="1200" b="1">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4072298478"/>
                  </a:ext>
                </a:extLst>
              </a:tr>
              <a:tr h="279918">
                <a:tc>
                  <a:txBody>
                    <a:bodyPr/>
                    <a:lstStyle/>
                    <a:p>
                      <a:pPr algn="ctr">
                        <a:lnSpc>
                          <a:spcPct val="115000"/>
                        </a:lnSpc>
                        <a:spcAft>
                          <a:spcPts val="1000"/>
                        </a:spcAft>
                      </a:pPr>
                      <a:r>
                        <a:rPr lang="en-US" sz="1400" b="1">
                          <a:solidFill>
                            <a:srgbClr val="FFFFFF"/>
                          </a:solidFill>
                          <a:effectLst/>
                          <a:latin typeface="楷体" panose="02010609060101010101" pitchFamily="49" charset="-122"/>
                          <a:ea typeface="MS Mincho" panose="02020609040205080304" pitchFamily="49" charset="-128"/>
                          <a:cs typeface="Times New Roman" panose="02020603050405020304" pitchFamily="18" charset="0"/>
                        </a:rPr>
                        <a:t>远望角容远</a:t>
                      </a:r>
                      <a:r>
                        <a:rPr lang="en-US" sz="1400" b="1">
                          <a:solidFill>
                            <a:srgbClr val="FFFFFF"/>
                          </a:solidFill>
                          <a:effectLst/>
                          <a:latin typeface="Times New Roman" panose="02020603050405020304" pitchFamily="18" charset="0"/>
                          <a:ea typeface="楷体" panose="02010609060101010101" pitchFamily="49" charset="-122"/>
                          <a:cs typeface="Times New Roman" panose="02020603050405020304" pitchFamily="18" charset="0"/>
                        </a:rPr>
                        <a:t>1</a:t>
                      </a:r>
                      <a:r>
                        <a:rPr lang="en-US" sz="1400" b="1">
                          <a:solidFill>
                            <a:srgbClr val="FFFFFF"/>
                          </a:solidFill>
                          <a:effectLst/>
                          <a:latin typeface="楷体" panose="02010609060101010101" pitchFamily="49" charset="-122"/>
                          <a:ea typeface="MS Mincho" panose="02020609040205080304" pitchFamily="49" charset="-128"/>
                          <a:cs typeface="Times New Roman" panose="02020603050405020304" pitchFamily="18" charset="0"/>
                        </a:rPr>
                        <a:t>号</a:t>
                      </a:r>
                      <a:endParaRPr lang="zh-CN" sz="1200">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0.16124</a:t>
                      </a:r>
                      <a:endParaRPr lang="zh-CN" sz="1200" b="1">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0.19559</a:t>
                      </a:r>
                      <a:endParaRPr lang="zh-CN" sz="1200" b="1">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0.12688</a:t>
                      </a:r>
                      <a:endParaRPr lang="zh-CN" sz="1200" b="1">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0.16124</a:t>
                      </a:r>
                      <a:endParaRPr lang="zh-CN" sz="1200" b="1">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6.41667</a:t>
                      </a:r>
                      <a:endParaRPr lang="zh-CN" sz="1200" b="1">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20~50</a:t>
                      </a:r>
                      <a:r>
                        <a:rPr lang="en-US" sz="1400" b="1">
                          <a:solidFill>
                            <a:schemeClr val="tx1"/>
                          </a:solidFill>
                          <a:effectLst/>
                          <a:latin typeface="楷体" panose="02010609060101010101" pitchFamily="49" charset="-122"/>
                          <a:ea typeface="MS Mincho" panose="02020609040205080304" pitchFamily="49" charset="-128"/>
                          <a:cs typeface="Times New Roman" panose="02020603050405020304" pitchFamily="18" charset="0"/>
                        </a:rPr>
                        <a:t>亿</a:t>
                      </a:r>
                      <a:endParaRPr lang="zh-CN" sz="1200" b="1">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5/45</a:t>
                      </a:r>
                      <a:endParaRPr lang="zh-CN" sz="1200" b="1">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2903660501"/>
                  </a:ext>
                </a:extLst>
              </a:tr>
              <a:tr h="279918">
                <a:tc>
                  <a:txBody>
                    <a:bodyPr/>
                    <a:lstStyle/>
                    <a:p>
                      <a:pPr algn="ctr">
                        <a:lnSpc>
                          <a:spcPct val="115000"/>
                        </a:lnSpc>
                        <a:spcAft>
                          <a:spcPts val="1000"/>
                        </a:spcAft>
                      </a:pPr>
                      <a:r>
                        <a:rPr lang="en-US" sz="1400" b="1">
                          <a:solidFill>
                            <a:srgbClr val="FFFFFF"/>
                          </a:solidFill>
                          <a:effectLst/>
                          <a:latin typeface="楷体" panose="02010609060101010101" pitchFamily="49" charset="-122"/>
                          <a:ea typeface="MS Mincho" panose="02020609040205080304" pitchFamily="49" charset="-128"/>
                          <a:cs typeface="Times New Roman" panose="02020603050405020304" pitchFamily="18" charset="0"/>
                        </a:rPr>
                        <a:t>翊安投资灵活策略</a:t>
                      </a:r>
                      <a:r>
                        <a:rPr lang="en-US" sz="1400" b="1">
                          <a:solidFill>
                            <a:srgbClr val="FFFFFF"/>
                          </a:solidFill>
                          <a:effectLst/>
                          <a:latin typeface="Times New Roman" panose="02020603050405020304" pitchFamily="18" charset="0"/>
                          <a:ea typeface="楷体" panose="02010609060101010101" pitchFamily="49" charset="-122"/>
                          <a:cs typeface="Times New Roman" panose="02020603050405020304" pitchFamily="18" charset="0"/>
                        </a:rPr>
                        <a:t>1</a:t>
                      </a:r>
                      <a:r>
                        <a:rPr lang="en-US" sz="1400" b="1">
                          <a:solidFill>
                            <a:srgbClr val="FFFFFF"/>
                          </a:solidFill>
                          <a:effectLst/>
                          <a:latin typeface="楷体" panose="02010609060101010101" pitchFamily="49" charset="-122"/>
                          <a:ea typeface="MS Mincho" panose="02020609040205080304" pitchFamily="49" charset="-128"/>
                          <a:cs typeface="Times New Roman" panose="02020603050405020304" pitchFamily="18" charset="0"/>
                        </a:rPr>
                        <a:t>号</a:t>
                      </a:r>
                      <a:endParaRPr lang="zh-CN" sz="1200">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0.2218</a:t>
                      </a:r>
                      <a:endParaRPr lang="zh-CN" sz="1200" b="1">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dirty="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0.22019</a:t>
                      </a:r>
                      <a:endParaRPr lang="zh-CN" sz="1200" b="1" dirty="0">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0.2234</a:t>
                      </a:r>
                      <a:endParaRPr lang="zh-CN" sz="1200" b="1">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0.2218</a:t>
                      </a:r>
                      <a:endParaRPr lang="zh-CN" sz="1200" b="1">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3.41667</a:t>
                      </a:r>
                      <a:endParaRPr lang="zh-CN" sz="1200" b="1">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10~20</a:t>
                      </a:r>
                      <a:r>
                        <a:rPr lang="en-US" sz="1400" b="1">
                          <a:solidFill>
                            <a:schemeClr val="tx1"/>
                          </a:solidFill>
                          <a:effectLst/>
                          <a:latin typeface="楷体" panose="02010609060101010101" pitchFamily="49" charset="-122"/>
                          <a:ea typeface="MS Mincho" panose="02020609040205080304" pitchFamily="49" charset="-128"/>
                          <a:cs typeface="Times New Roman" panose="02020603050405020304" pitchFamily="18" charset="0"/>
                        </a:rPr>
                        <a:t>亿</a:t>
                      </a:r>
                      <a:endParaRPr lang="zh-CN" sz="1200" b="1">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6/45</a:t>
                      </a:r>
                      <a:endParaRPr lang="zh-CN" sz="1200" b="1">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3315639304"/>
                  </a:ext>
                </a:extLst>
              </a:tr>
              <a:tr h="279918">
                <a:tc>
                  <a:txBody>
                    <a:bodyPr/>
                    <a:lstStyle/>
                    <a:p>
                      <a:pPr algn="ctr">
                        <a:lnSpc>
                          <a:spcPct val="115000"/>
                        </a:lnSpc>
                        <a:spcAft>
                          <a:spcPts val="1000"/>
                        </a:spcAft>
                      </a:pPr>
                      <a:r>
                        <a:rPr lang="en-US" sz="1400" b="1">
                          <a:solidFill>
                            <a:srgbClr val="FFFFFF"/>
                          </a:solidFill>
                          <a:effectLst/>
                          <a:latin typeface="楷体" panose="02010609060101010101" pitchFamily="49" charset="-122"/>
                          <a:ea typeface="MS Mincho" panose="02020609040205080304" pitchFamily="49" charset="-128"/>
                          <a:cs typeface="Times New Roman" panose="02020603050405020304" pitchFamily="18" charset="0"/>
                        </a:rPr>
                        <a:t>风雪</a:t>
                      </a:r>
                      <a:r>
                        <a:rPr lang="en-US" sz="1400" b="1">
                          <a:solidFill>
                            <a:srgbClr val="FFFFFF"/>
                          </a:solidFill>
                          <a:effectLst/>
                          <a:latin typeface="Times New Roman" panose="02020603050405020304" pitchFamily="18" charset="0"/>
                          <a:ea typeface="楷体" panose="02010609060101010101" pitchFamily="49" charset="-122"/>
                          <a:cs typeface="Times New Roman" panose="02020603050405020304" pitchFamily="18" charset="0"/>
                        </a:rPr>
                        <a:t>2</a:t>
                      </a:r>
                      <a:r>
                        <a:rPr lang="en-US" sz="1400" b="1">
                          <a:solidFill>
                            <a:srgbClr val="FFFFFF"/>
                          </a:solidFill>
                          <a:effectLst/>
                          <a:latin typeface="楷体" panose="02010609060101010101" pitchFamily="49" charset="-122"/>
                          <a:ea typeface="MS Mincho" panose="02020609040205080304" pitchFamily="49" charset="-128"/>
                          <a:cs typeface="Times New Roman" panose="02020603050405020304" pitchFamily="18" charset="0"/>
                        </a:rPr>
                        <a:t>号</a:t>
                      </a:r>
                      <a:endParaRPr lang="zh-CN" sz="1200">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0.23377</a:t>
                      </a:r>
                      <a:endParaRPr lang="zh-CN" sz="1200" b="1">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0.14572</a:t>
                      </a:r>
                      <a:endParaRPr lang="zh-CN" sz="1200" b="1">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dirty="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0.32181</a:t>
                      </a:r>
                      <a:endParaRPr lang="zh-CN" sz="1200" b="1" dirty="0">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nan</a:t>
                      </a:r>
                      <a:endParaRPr lang="zh-CN" sz="1200" b="1">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4.91667</a:t>
                      </a:r>
                      <a:endParaRPr lang="zh-CN" sz="1200" b="1">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5~10</a:t>
                      </a:r>
                      <a:r>
                        <a:rPr lang="en-US" sz="1400" b="1">
                          <a:solidFill>
                            <a:schemeClr val="tx1"/>
                          </a:solidFill>
                          <a:effectLst/>
                          <a:latin typeface="楷体" panose="02010609060101010101" pitchFamily="49" charset="-122"/>
                          <a:ea typeface="MS Mincho" panose="02020609040205080304" pitchFamily="49" charset="-128"/>
                          <a:cs typeface="Times New Roman" panose="02020603050405020304" pitchFamily="18" charset="0"/>
                        </a:rPr>
                        <a:t>亿</a:t>
                      </a:r>
                      <a:endParaRPr lang="zh-CN" sz="1200" b="1">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7/45</a:t>
                      </a:r>
                      <a:endParaRPr lang="zh-CN" sz="1200" b="1">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1219194758"/>
                  </a:ext>
                </a:extLst>
              </a:tr>
              <a:tr h="279918">
                <a:tc>
                  <a:txBody>
                    <a:bodyPr/>
                    <a:lstStyle/>
                    <a:p>
                      <a:pPr algn="ctr">
                        <a:lnSpc>
                          <a:spcPct val="115000"/>
                        </a:lnSpc>
                        <a:spcAft>
                          <a:spcPts val="1000"/>
                        </a:spcAft>
                      </a:pPr>
                      <a:r>
                        <a:rPr lang="en-US" sz="1400" b="1">
                          <a:solidFill>
                            <a:srgbClr val="FFFFFF"/>
                          </a:solidFill>
                          <a:effectLst/>
                          <a:latin typeface="楷体" panose="02010609060101010101" pitchFamily="49" charset="-122"/>
                          <a:ea typeface="MS Mincho" panose="02020609040205080304" pitchFamily="49" charset="-128"/>
                          <a:cs typeface="Times New Roman" panose="02020603050405020304" pitchFamily="18" charset="0"/>
                        </a:rPr>
                        <a:t>智道智能选股双鱼座</a:t>
                      </a:r>
                      <a:r>
                        <a:rPr lang="en-US" sz="1400" b="1">
                          <a:solidFill>
                            <a:srgbClr val="FFFFFF"/>
                          </a:solidFill>
                          <a:effectLst/>
                          <a:latin typeface="Times New Roman" panose="02020603050405020304" pitchFamily="18" charset="0"/>
                          <a:ea typeface="楷体" panose="02010609060101010101" pitchFamily="49" charset="-122"/>
                          <a:cs typeface="Times New Roman" panose="02020603050405020304" pitchFamily="18" charset="0"/>
                        </a:rPr>
                        <a:t>1</a:t>
                      </a:r>
                      <a:r>
                        <a:rPr lang="en-US" sz="1400" b="1">
                          <a:solidFill>
                            <a:srgbClr val="FFFFFF"/>
                          </a:solidFill>
                          <a:effectLst/>
                          <a:latin typeface="楷体" panose="02010609060101010101" pitchFamily="49" charset="-122"/>
                          <a:ea typeface="MS Mincho" panose="02020609040205080304" pitchFamily="49" charset="-128"/>
                          <a:cs typeface="Times New Roman" panose="02020603050405020304" pitchFamily="18" charset="0"/>
                        </a:rPr>
                        <a:t>号</a:t>
                      </a:r>
                      <a:endParaRPr lang="zh-CN" sz="1200">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0.23874</a:t>
                      </a:r>
                      <a:endParaRPr lang="zh-CN" sz="1200" b="1">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0.27303</a:t>
                      </a:r>
                      <a:endParaRPr lang="zh-CN" sz="1200" b="1">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0.20446</a:t>
                      </a:r>
                      <a:endParaRPr lang="zh-CN" sz="1200" b="1">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dirty="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nan</a:t>
                      </a:r>
                      <a:endParaRPr lang="zh-CN" sz="1200" b="1" dirty="0">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2.41667</a:t>
                      </a:r>
                      <a:endParaRPr lang="zh-CN" sz="1200" b="1">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dirty="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0~5</a:t>
                      </a:r>
                      <a:r>
                        <a:rPr lang="en-US" sz="1400" b="1" dirty="0">
                          <a:solidFill>
                            <a:schemeClr val="tx1"/>
                          </a:solidFill>
                          <a:effectLst/>
                          <a:latin typeface="楷体" panose="02010609060101010101" pitchFamily="49" charset="-122"/>
                          <a:ea typeface="MS Mincho" panose="02020609040205080304" pitchFamily="49" charset="-128"/>
                          <a:cs typeface="Times New Roman" panose="02020603050405020304" pitchFamily="18" charset="0"/>
                        </a:rPr>
                        <a:t>亿</a:t>
                      </a:r>
                      <a:endParaRPr lang="zh-CN" sz="1200" b="1" dirty="0">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8/45</a:t>
                      </a:r>
                      <a:endParaRPr lang="zh-CN" sz="1200" b="1">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850866981"/>
                  </a:ext>
                </a:extLst>
              </a:tr>
              <a:tr h="279918">
                <a:tc>
                  <a:txBody>
                    <a:bodyPr/>
                    <a:lstStyle/>
                    <a:p>
                      <a:pPr algn="ctr">
                        <a:lnSpc>
                          <a:spcPct val="115000"/>
                        </a:lnSpc>
                        <a:spcAft>
                          <a:spcPts val="1000"/>
                        </a:spcAft>
                      </a:pPr>
                      <a:r>
                        <a:rPr lang="en-US" sz="1400" b="1">
                          <a:solidFill>
                            <a:srgbClr val="FFFFFF"/>
                          </a:solidFill>
                          <a:effectLst/>
                          <a:latin typeface="楷体" panose="02010609060101010101" pitchFamily="49" charset="-122"/>
                          <a:ea typeface="MS Mincho" panose="02020609040205080304" pitchFamily="49" charset="-128"/>
                          <a:cs typeface="Times New Roman" panose="02020603050405020304" pitchFamily="18" charset="0"/>
                        </a:rPr>
                        <a:t>创赢</a:t>
                      </a:r>
                      <a:r>
                        <a:rPr lang="en-US" sz="1400" b="1">
                          <a:solidFill>
                            <a:srgbClr val="FFFFFF"/>
                          </a:solidFill>
                          <a:effectLst/>
                          <a:latin typeface="Times New Roman" panose="02020603050405020304" pitchFamily="18" charset="0"/>
                          <a:ea typeface="楷体" panose="02010609060101010101" pitchFamily="49" charset="-122"/>
                          <a:cs typeface="Times New Roman" panose="02020603050405020304" pitchFamily="18" charset="0"/>
                        </a:rPr>
                        <a:t>2</a:t>
                      </a:r>
                      <a:r>
                        <a:rPr lang="en-US" sz="1400" b="1">
                          <a:solidFill>
                            <a:srgbClr val="FFFFFF"/>
                          </a:solidFill>
                          <a:effectLst/>
                          <a:latin typeface="楷体" panose="02010609060101010101" pitchFamily="49" charset="-122"/>
                          <a:ea typeface="MS Mincho" panose="02020609040205080304" pitchFamily="49" charset="-128"/>
                          <a:cs typeface="Times New Roman" panose="02020603050405020304" pitchFamily="18" charset="0"/>
                        </a:rPr>
                        <a:t>号</a:t>
                      </a:r>
                      <a:endParaRPr lang="zh-CN" sz="1200">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0.23887</a:t>
                      </a:r>
                      <a:endParaRPr lang="zh-CN" sz="1200" b="1">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0.30551</a:t>
                      </a:r>
                      <a:endParaRPr lang="zh-CN" sz="1200" b="1">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0.17222</a:t>
                      </a:r>
                      <a:endParaRPr lang="zh-CN" sz="1200" b="1">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nan</a:t>
                      </a:r>
                      <a:endParaRPr lang="zh-CN" sz="1200" b="1">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5.08333</a:t>
                      </a:r>
                      <a:endParaRPr lang="zh-CN" sz="1200" b="1">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5~10</a:t>
                      </a:r>
                      <a:r>
                        <a:rPr lang="en-US" sz="1400" b="1">
                          <a:solidFill>
                            <a:schemeClr val="tx1"/>
                          </a:solidFill>
                          <a:effectLst/>
                          <a:latin typeface="楷体" panose="02010609060101010101" pitchFamily="49" charset="-122"/>
                          <a:ea typeface="MS Mincho" panose="02020609040205080304" pitchFamily="49" charset="-128"/>
                          <a:cs typeface="Times New Roman" panose="02020603050405020304" pitchFamily="18" charset="0"/>
                        </a:rPr>
                        <a:t>亿</a:t>
                      </a:r>
                      <a:endParaRPr lang="zh-CN" sz="1200" b="1">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dirty="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9/45</a:t>
                      </a:r>
                      <a:endParaRPr lang="zh-CN" sz="1200" b="1" dirty="0">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704529094"/>
                  </a:ext>
                </a:extLst>
              </a:tr>
              <a:tr h="279918">
                <a:tc>
                  <a:txBody>
                    <a:bodyPr/>
                    <a:lstStyle/>
                    <a:p>
                      <a:pPr algn="ctr">
                        <a:lnSpc>
                          <a:spcPct val="115000"/>
                        </a:lnSpc>
                        <a:spcAft>
                          <a:spcPts val="1000"/>
                        </a:spcAft>
                      </a:pPr>
                      <a:r>
                        <a:rPr lang="en-US" sz="1400" b="1">
                          <a:solidFill>
                            <a:srgbClr val="FFFFFF"/>
                          </a:solidFill>
                          <a:effectLst/>
                          <a:latin typeface="楷体" panose="02010609060101010101" pitchFamily="49" charset="-122"/>
                          <a:ea typeface="MS Mincho" panose="02020609040205080304" pitchFamily="49" charset="-128"/>
                          <a:cs typeface="Times New Roman" panose="02020603050405020304" pitchFamily="18" charset="0"/>
                        </a:rPr>
                        <a:t>金蟾蜍七号</a:t>
                      </a:r>
                      <a:endParaRPr lang="zh-CN" sz="1200">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0.25096</a:t>
                      </a:r>
                      <a:endParaRPr lang="zh-CN" sz="1200" b="1">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0.27124</a:t>
                      </a:r>
                      <a:endParaRPr lang="zh-CN" sz="1200" b="1">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0.23069</a:t>
                      </a:r>
                      <a:endParaRPr lang="zh-CN" sz="1200" b="1">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0.25096</a:t>
                      </a:r>
                      <a:endParaRPr lang="zh-CN" sz="1200" b="1">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4.83333</a:t>
                      </a:r>
                      <a:endParaRPr lang="zh-CN" sz="1200" b="1">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20~50</a:t>
                      </a:r>
                      <a:r>
                        <a:rPr lang="en-US" sz="1400" b="1">
                          <a:solidFill>
                            <a:schemeClr val="tx1"/>
                          </a:solidFill>
                          <a:effectLst/>
                          <a:latin typeface="楷体" panose="02010609060101010101" pitchFamily="49" charset="-122"/>
                          <a:ea typeface="MS Mincho" panose="02020609040205080304" pitchFamily="49" charset="-128"/>
                          <a:cs typeface="Times New Roman" panose="02020603050405020304" pitchFamily="18" charset="0"/>
                        </a:rPr>
                        <a:t>亿</a:t>
                      </a:r>
                      <a:endParaRPr lang="zh-CN" sz="1200" b="1">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dirty="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10/45</a:t>
                      </a:r>
                      <a:endParaRPr lang="zh-CN" sz="1200" b="1" dirty="0">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2398752230"/>
                  </a:ext>
                </a:extLst>
              </a:tr>
            </a:tbl>
          </a:graphicData>
        </a:graphic>
      </p:graphicFrame>
      <p:sp>
        <p:nvSpPr>
          <p:cNvPr id="4" name="文本框 3">
            <a:extLst>
              <a:ext uri="{FF2B5EF4-FFF2-40B4-BE49-F238E27FC236}">
                <a16:creationId xmlns:a16="http://schemas.microsoft.com/office/drawing/2014/main" id="{6F9C752D-ADB3-49BA-BE12-835FECF716D8}"/>
              </a:ext>
            </a:extLst>
          </p:cNvPr>
          <p:cNvSpPr txBox="1"/>
          <p:nvPr/>
        </p:nvSpPr>
        <p:spPr>
          <a:xfrm>
            <a:off x="-165463" y="949645"/>
            <a:ext cx="11901487" cy="396583"/>
          </a:xfrm>
          <a:prstGeom prst="rect">
            <a:avLst/>
          </a:prstGeom>
          <a:noFill/>
        </p:spPr>
        <p:txBody>
          <a:bodyPr wrap="square">
            <a:spAutoFit/>
          </a:bodyPr>
          <a:lstStyle/>
          <a:p>
            <a:pPr indent="266700">
              <a:lnSpc>
                <a:spcPct val="120000"/>
              </a:lnSpc>
              <a:spcAft>
                <a:spcPts val="1000"/>
              </a:spcAft>
            </a:pPr>
            <a:r>
              <a:rPr lang="zh-CN" altLang="en-US" sz="1800" dirty="0">
                <a:effectLst/>
                <a:latin typeface="微软雅黑" panose="020B0503020204020204" pitchFamily="34" charset="-122"/>
                <a:ea typeface="微软雅黑" panose="020B0503020204020204" pitchFamily="34" charset="-122"/>
                <a:cs typeface="Times New Roman" panose="02020603050405020304" pitchFamily="18" charset="0"/>
              </a:rPr>
              <a:t>股票灵活配置</a:t>
            </a:r>
            <a:endParaRPr lang="zh-CN" altLang="zh-CN" sz="1800" dirty="0">
              <a:effectLst/>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30654726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标题 1">
            <a:extLst>
              <a:ext uri="{FF2B5EF4-FFF2-40B4-BE49-F238E27FC236}">
                <a16:creationId xmlns:a16="http://schemas.microsoft.com/office/drawing/2014/main" id="{9D57B31B-7BC2-4B72-8EC3-70076F707B15}"/>
              </a:ext>
            </a:extLst>
          </p:cNvPr>
          <p:cNvSpPr txBox="1">
            <a:spLocks/>
          </p:cNvSpPr>
          <p:nvPr/>
        </p:nvSpPr>
        <p:spPr>
          <a:xfrm>
            <a:off x="316457" y="284835"/>
            <a:ext cx="9720155" cy="432000"/>
          </a:xfrm>
          <a:prstGeom prst="rect">
            <a:avLst/>
          </a:prstGeom>
          <a:noFill/>
        </p:spPr>
        <p:txBody>
          <a:bodyPr wrap="none" lIns="0" tIns="0" rIns="0" bIns="0" rtlCol="0" anchor="ctr" anchorCtr="0">
            <a:noAutofit/>
          </a:bodyPr>
          <a:lstStyle>
            <a:lvl1pPr algn="l" defTabSz="914400" rtl="0" eaLnBrk="1" latinLnBrk="0" hangingPunct="1">
              <a:lnSpc>
                <a:spcPct val="90000"/>
              </a:lnSpc>
              <a:spcBef>
                <a:spcPct val="0"/>
              </a:spcBef>
              <a:buNone/>
              <a:defRPr lang="zh-CN" altLang="en-US" sz="2800" kern="1200" dirty="0">
                <a:solidFill>
                  <a:schemeClr val="bg1">
                    <a:lumMod val="9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defRPr>
            </a:lvl1pPr>
          </a:lstStyle>
          <a:p>
            <a:pPr>
              <a:lnSpc>
                <a:spcPct val="100000"/>
              </a:lnSpc>
              <a:defRPr/>
            </a:pPr>
            <a:r>
              <a:rPr lang="zh-CN" altLang="en-US" sz="3200" spc="300" dirty="0">
                <a:solidFill>
                  <a:schemeClr val="bg1"/>
                </a:solidFill>
                <a:latin typeface="Arial" panose="020B0604020202020204" pitchFamily="34" charset="0"/>
                <a:cs typeface="+mj-cs"/>
              </a:rPr>
              <a:t>二、跟踪池产品的综合打分评价</a:t>
            </a:r>
          </a:p>
        </p:txBody>
      </p:sp>
      <p:graphicFrame>
        <p:nvGraphicFramePr>
          <p:cNvPr id="3" name="表格 2">
            <a:extLst>
              <a:ext uri="{FF2B5EF4-FFF2-40B4-BE49-F238E27FC236}">
                <a16:creationId xmlns:a16="http://schemas.microsoft.com/office/drawing/2014/main" id="{2F65B4F3-680A-4218-BC06-DA92D27CC57F}"/>
              </a:ext>
            </a:extLst>
          </p:cNvPr>
          <p:cNvGraphicFramePr>
            <a:graphicFrameLocks noGrp="1"/>
          </p:cNvGraphicFramePr>
          <p:nvPr>
            <p:extLst>
              <p:ext uri="{D42A27DB-BD31-4B8C-83A1-F6EECF244321}">
                <p14:modId xmlns:p14="http://schemas.microsoft.com/office/powerpoint/2010/main" val="74733670"/>
              </p:ext>
            </p:extLst>
          </p:nvPr>
        </p:nvGraphicFramePr>
        <p:xfrm>
          <a:off x="0" y="1346228"/>
          <a:ext cx="12191997" cy="4048088"/>
        </p:xfrm>
        <a:graphic>
          <a:graphicData uri="http://schemas.openxmlformats.org/drawingml/2006/table">
            <a:tbl>
              <a:tblPr firstRow="1" firstCol="1" bandRow="1">
                <a:tableStyleId>{5C22544A-7EE6-4342-B048-85BDC9FD1C3A}</a:tableStyleId>
              </a:tblPr>
              <a:tblGrid>
                <a:gridCol w="1838131">
                  <a:extLst>
                    <a:ext uri="{9D8B030D-6E8A-4147-A177-3AD203B41FA5}">
                      <a16:colId xmlns:a16="http://schemas.microsoft.com/office/drawing/2014/main" val="650264765"/>
                    </a:ext>
                  </a:extLst>
                </a:gridCol>
                <a:gridCol w="1782147">
                  <a:extLst>
                    <a:ext uri="{9D8B030D-6E8A-4147-A177-3AD203B41FA5}">
                      <a16:colId xmlns:a16="http://schemas.microsoft.com/office/drawing/2014/main" val="2270339541"/>
                    </a:ext>
                  </a:extLst>
                </a:gridCol>
                <a:gridCol w="1446244">
                  <a:extLst>
                    <a:ext uri="{9D8B030D-6E8A-4147-A177-3AD203B41FA5}">
                      <a16:colId xmlns:a16="http://schemas.microsoft.com/office/drawing/2014/main" val="3977321206"/>
                    </a:ext>
                  </a:extLst>
                </a:gridCol>
                <a:gridCol w="1474237">
                  <a:extLst>
                    <a:ext uri="{9D8B030D-6E8A-4147-A177-3AD203B41FA5}">
                      <a16:colId xmlns:a16="http://schemas.microsoft.com/office/drawing/2014/main" val="1776215885"/>
                    </a:ext>
                  </a:extLst>
                </a:gridCol>
                <a:gridCol w="2295331">
                  <a:extLst>
                    <a:ext uri="{9D8B030D-6E8A-4147-A177-3AD203B41FA5}">
                      <a16:colId xmlns:a16="http://schemas.microsoft.com/office/drawing/2014/main" val="744516094"/>
                    </a:ext>
                  </a:extLst>
                </a:gridCol>
                <a:gridCol w="1147665">
                  <a:extLst>
                    <a:ext uri="{9D8B030D-6E8A-4147-A177-3AD203B41FA5}">
                      <a16:colId xmlns:a16="http://schemas.microsoft.com/office/drawing/2014/main" val="1440053249"/>
                    </a:ext>
                  </a:extLst>
                </a:gridCol>
                <a:gridCol w="1492898">
                  <a:extLst>
                    <a:ext uri="{9D8B030D-6E8A-4147-A177-3AD203B41FA5}">
                      <a16:colId xmlns:a16="http://schemas.microsoft.com/office/drawing/2014/main" val="1487747728"/>
                    </a:ext>
                  </a:extLst>
                </a:gridCol>
                <a:gridCol w="715344">
                  <a:extLst>
                    <a:ext uri="{9D8B030D-6E8A-4147-A177-3AD203B41FA5}">
                      <a16:colId xmlns:a16="http://schemas.microsoft.com/office/drawing/2014/main" val="1518448495"/>
                    </a:ext>
                  </a:extLst>
                </a:gridCol>
              </a:tblGrid>
              <a:tr h="682901">
                <a:tc>
                  <a:txBody>
                    <a:bodyPr/>
                    <a:lstStyle/>
                    <a:p>
                      <a:pPr algn="ctr">
                        <a:lnSpc>
                          <a:spcPct val="115000"/>
                        </a:lnSpc>
                        <a:spcAft>
                          <a:spcPts val="1000"/>
                        </a:spcAft>
                      </a:pPr>
                      <a:r>
                        <a:rPr lang="en-US" sz="1400" b="1" dirty="0" err="1">
                          <a:effectLst/>
                        </a:rPr>
                        <a:t>产品简称</a:t>
                      </a:r>
                      <a:endParaRPr lang="zh-CN" sz="1400" b="1" dirty="0">
                        <a:effectLst/>
                        <a:latin typeface="Cambria" panose="02040503050406030204" pitchFamily="18" charset="0"/>
                        <a:ea typeface="MS Mincho" panose="02020609040205080304" pitchFamily="49" charset="-128"/>
                        <a:cs typeface="Times New Roman" panose="02020603050405020304" pitchFamily="18" charset="0"/>
                      </a:endParaRPr>
                    </a:p>
                  </a:txBody>
                  <a:tcPr marL="45720" marR="45720"/>
                </a:tc>
                <a:tc>
                  <a:txBody>
                    <a:bodyPr/>
                    <a:lstStyle/>
                    <a:p>
                      <a:pPr algn="ctr">
                        <a:lnSpc>
                          <a:spcPct val="115000"/>
                        </a:lnSpc>
                        <a:spcAft>
                          <a:spcPts val="1000"/>
                        </a:spcAft>
                      </a:pPr>
                      <a:r>
                        <a:rPr lang="en-US" sz="1400" b="1" dirty="0" err="1">
                          <a:effectLst/>
                        </a:rPr>
                        <a:t>朝阳永续优选打分</a:t>
                      </a:r>
                      <a:r>
                        <a:rPr lang="en-US" sz="1400" b="1" dirty="0">
                          <a:effectLst/>
                        </a:rPr>
                        <a:t>(</a:t>
                      </a:r>
                      <a:r>
                        <a:rPr lang="en-US" sz="1400" b="1" dirty="0" err="1">
                          <a:effectLst/>
                        </a:rPr>
                        <a:t>空缺值填充</a:t>
                      </a:r>
                      <a:r>
                        <a:rPr lang="en-US" sz="1400" b="1" dirty="0">
                          <a:effectLst/>
                        </a:rPr>
                        <a:t>)（</a:t>
                      </a:r>
                      <a:r>
                        <a:rPr lang="en-US" sz="1400" b="1" dirty="0" err="1">
                          <a:effectLst/>
                        </a:rPr>
                        <a:t>三年+今年以来_normal</a:t>
                      </a:r>
                      <a:r>
                        <a:rPr lang="en-US" sz="1400" b="1" dirty="0">
                          <a:effectLst/>
                        </a:rPr>
                        <a:t>）</a:t>
                      </a:r>
                      <a:endParaRPr lang="zh-CN" sz="1400" b="1" dirty="0">
                        <a:effectLst/>
                        <a:latin typeface="Cambria" panose="02040503050406030204" pitchFamily="18" charset="0"/>
                        <a:ea typeface="MS Mincho" panose="02020609040205080304" pitchFamily="49" charset="-128"/>
                        <a:cs typeface="Times New Roman" panose="02020603050405020304" pitchFamily="18" charset="0"/>
                      </a:endParaRPr>
                    </a:p>
                  </a:txBody>
                  <a:tcPr marL="45720" marR="45720"/>
                </a:tc>
                <a:tc>
                  <a:txBody>
                    <a:bodyPr/>
                    <a:lstStyle/>
                    <a:p>
                      <a:pPr algn="ctr">
                        <a:lnSpc>
                          <a:spcPct val="115000"/>
                        </a:lnSpc>
                        <a:spcAft>
                          <a:spcPts val="1000"/>
                        </a:spcAft>
                      </a:pPr>
                      <a:r>
                        <a:rPr lang="en-US" sz="1400" b="1" dirty="0" err="1">
                          <a:effectLst/>
                        </a:rPr>
                        <a:t>收益率打分</a:t>
                      </a:r>
                      <a:r>
                        <a:rPr lang="en-US" sz="1400" b="1" dirty="0">
                          <a:effectLst/>
                        </a:rPr>
                        <a:t>(</a:t>
                      </a:r>
                      <a:r>
                        <a:rPr lang="en-US" sz="1400" b="1" dirty="0" err="1">
                          <a:effectLst/>
                        </a:rPr>
                        <a:t>空缺值填充</a:t>
                      </a:r>
                      <a:r>
                        <a:rPr lang="en-US" sz="1400" b="1" dirty="0">
                          <a:effectLst/>
                        </a:rPr>
                        <a:t>)（</a:t>
                      </a:r>
                      <a:r>
                        <a:rPr lang="en-US" sz="1400" b="1" dirty="0" err="1">
                          <a:effectLst/>
                        </a:rPr>
                        <a:t>三年+今年以来_normal</a:t>
                      </a:r>
                      <a:r>
                        <a:rPr lang="en-US" sz="1400" b="1" dirty="0">
                          <a:effectLst/>
                        </a:rPr>
                        <a:t>）</a:t>
                      </a:r>
                      <a:endParaRPr lang="zh-CN" sz="1400" b="1" dirty="0">
                        <a:effectLst/>
                        <a:latin typeface="Cambria" panose="02040503050406030204" pitchFamily="18" charset="0"/>
                        <a:ea typeface="MS Mincho" panose="02020609040205080304" pitchFamily="49" charset="-128"/>
                        <a:cs typeface="Times New Roman" panose="02020603050405020304" pitchFamily="18" charset="0"/>
                      </a:endParaRPr>
                    </a:p>
                  </a:txBody>
                  <a:tcPr marL="45720" marR="45720"/>
                </a:tc>
                <a:tc>
                  <a:txBody>
                    <a:bodyPr/>
                    <a:lstStyle/>
                    <a:p>
                      <a:pPr algn="ctr">
                        <a:lnSpc>
                          <a:spcPct val="115000"/>
                        </a:lnSpc>
                        <a:spcAft>
                          <a:spcPts val="1000"/>
                        </a:spcAft>
                      </a:pPr>
                      <a:r>
                        <a:rPr lang="en-US" sz="1400" b="1" dirty="0" err="1">
                          <a:effectLst/>
                        </a:rPr>
                        <a:t>Sharpe比率打分</a:t>
                      </a:r>
                      <a:r>
                        <a:rPr lang="en-US" sz="1400" b="1" dirty="0">
                          <a:effectLst/>
                        </a:rPr>
                        <a:t>(</a:t>
                      </a:r>
                      <a:r>
                        <a:rPr lang="en-US" sz="1400" b="1" dirty="0" err="1">
                          <a:effectLst/>
                        </a:rPr>
                        <a:t>空缺值填充</a:t>
                      </a:r>
                      <a:r>
                        <a:rPr lang="en-US" sz="1400" b="1" dirty="0">
                          <a:effectLst/>
                        </a:rPr>
                        <a:t>)（</a:t>
                      </a:r>
                      <a:r>
                        <a:rPr lang="en-US" sz="1400" b="1" dirty="0" err="1">
                          <a:effectLst/>
                        </a:rPr>
                        <a:t>三年+今年以来_normal</a:t>
                      </a:r>
                      <a:r>
                        <a:rPr lang="en-US" sz="1400" b="1" dirty="0">
                          <a:effectLst/>
                        </a:rPr>
                        <a:t>）</a:t>
                      </a:r>
                      <a:endParaRPr lang="zh-CN" sz="1400" b="1" dirty="0">
                        <a:effectLst/>
                        <a:latin typeface="Cambria" panose="02040503050406030204" pitchFamily="18" charset="0"/>
                        <a:ea typeface="MS Mincho" panose="02020609040205080304" pitchFamily="49" charset="-128"/>
                        <a:cs typeface="Times New Roman" panose="02020603050405020304" pitchFamily="18" charset="0"/>
                      </a:endParaRPr>
                    </a:p>
                  </a:txBody>
                  <a:tcPr marL="45720" marR="45720"/>
                </a:tc>
                <a:tc>
                  <a:txBody>
                    <a:bodyPr/>
                    <a:lstStyle/>
                    <a:p>
                      <a:pPr algn="ctr">
                        <a:lnSpc>
                          <a:spcPct val="115000"/>
                        </a:lnSpc>
                        <a:spcAft>
                          <a:spcPts val="1000"/>
                        </a:spcAft>
                      </a:pPr>
                      <a:r>
                        <a:rPr lang="en-US" sz="1400" b="1" dirty="0" err="1">
                          <a:effectLst/>
                        </a:rPr>
                        <a:t>朝阳永续优选打分（三年+今年以来_normal</a:t>
                      </a:r>
                      <a:r>
                        <a:rPr lang="en-US" sz="1400" b="1" dirty="0">
                          <a:effectLst/>
                        </a:rPr>
                        <a:t>）</a:t>
                      </a:r>
                      <a:endParaRPr lang="zh-CN" sz="1400" b="1" dirty="0">
                        <a:effectLst/>
                        <a:latin typeface="Cambria" panose="02040503050406030204" pitchFamily="18" charset="0"/>
                        <a:ea typeface="MS Mincho" panose="02020609040205080304" pitchFamily="49" charset="-128"/>
                        <a:cs typeface="Times New Roman" panose="02020603050405020304" pitchFamily="18" charset="0"/>
                      </a:endParaRPr>
                    </a:p>
                  </a:txBody>
                  <a:tcPr marL="45720" marR="45720"/>
                </a:tc>
                <a:tc>
                  <a:txBody>
                    <a:bodyPr/>
                    <a:lstStyle/>
                    <a:p>
                      <a:pPr algn="ctr">
                        <a:lnSpc>
                          <a:spcPct val="115000"/>
                        </a:lnSpc>
                        <a:spcAft>
                          <a:spcPts val="1000"/>
                        </a:spcAft>
                      </a:pPr>
                      <a:r>
                        <a:rPr lang="en-US" sz="1400" b="1" dirty="0" err="1">
                          <a:effectLst/>
                        </a:rPr>
                        <a:t>存续时间</a:t>
                      </a:r>
                      <a:r>
                        <a:rPr lang="en-US" sz="1400" b="1" dirty="0">
                          <a:effectLst/>
                        </a:rPr>
                        <a:t>=</a:t>
                      </a:r>
                      <a:r>
                        <a:rPr lang="en-US" sz="1400" b="1" dirty="0" err="1">
                          <a:effectLst/>
                        </a:rPr>
                        <a:t>净值成立日期月份差</a:t>
                      </a:r>
                      <a:r>
                        <a:rPr lang="en-US" sz="1400" b="1" dirty="0">
                          <a:effectLst/>
                        </a:rPr>
                        <a:t>/12</a:t>
                      </a:r>
                      <a:endParaRPr lang="zh-CN" sz="1400" b="1" dirty="0">
                        <a:effectLst/>
                        <a:latin typeface="Cambria" panose="02040503050406030204" pitchFamily="18" charset="0"/>
                        <a:ea typeface="MS Mincho" panose="02020609040205080304" pitchFamily="49" charset="-128"/>
                        <a:cs typeface="Times New Roman" panose="02020603050405020304" pitchFamily="18" charset="0"/>
                      </a:endParaRPr>
                    </a:p>
                  </a:txBody>
                  <a:tcPr marL="45720" marR="45720"/>
                </a:tc>
                <a:tc>
                  <a:txBody>
                    <a:bodyPr/>
                    <a:lstStyle/>
                    <a:p>
                      <a:pPr algn="ctr">
                        <a:lnSpc>
                          <a:spcPct val="115000"/>
                        </a:lnSpc>
                        <a:spcAft>
                          <a:spcPts val="1000"/>
                        </a:spcAft>
                      </a:pPr>
                      <a:r>
                        <a:rPr lang="en-US" sz="1400" b="1" dirty="0" err="1">
                          <a:effectLst/>
                        </a:rPr>
                        <a:t>管理规模</a:t>
                      </a:r>
                      <a:endParaRPr lang="zh-CN" sz="1400" b="1" dirty="0">
                        <a:effectLst/>
                        <a:latin typeface="Cambria" panose="02040503050406030204" pitchFamily="18" charset="0"/>
                        <a:ea typeface="MS Mincho" panose="02020609040205080304" pitchFamily="49" charset="-128"/>
                        <a:cs typeface="Times New Roman" panose="02020603050405020304" pitchFamily="18" charset="0"/>
                      </a:endParaRPr>
                    </a:p>
                  </a:txBody>
                  <a:tcPr marL="45720" marR="45720"/>
                </a:tc>
                <a:tc>
                  <a:txBody>
                    <a:bodyPr/>
                    <a:lstStyle/>
                    <a:p>
                      <a:pPr algn="ctr">
                        <a:lnSpc>
                          <a:spcPct val="115000"/>
                        </a:lnSpc>
                        <a:spcAft>
                          <a:spcPts val="1000"/>
                        </a:spcAft>
                      </a:pPr>
                      <a:r>
                        <a:rPr lang="en-US" sz="1400" b="1" dirty="0" err="1">
                          <a:effectLst/>
                        </a:rPr>
                        <a:t>序号</a:t>
                      </a:r>
                      <a:endParaRPr lang="zh-CN" sz="1400" b="1" dirty="0">
                        <a:effectLst/>
                        <a:latin typeface="Cambria" panose="02040503050406030204" pitchFamily="18" charset="0"/>
                        <a:ea typeface="MS Mincho" panose="02020609040205080304" pitchFamily="49" charset="-128"/>
                        <a:cs typeface="Times New Roman" panose="02020603050405020304" pitchFamily="18" charset="0"/>
                      </a:endParaRPr>
                    </a:p>
                  </a:txBody>
                  <a:tcPr marL="45720" marR="45720"/>
                </a:tc>
                <a:extLst>
                  <a:ext uri="{0D108BD9-81ED-4DB2-BD59-A6C34878D82A}">
                    <a16:rowId xmlns:a16="http://schemas.microsoft.com/office/drawing/2014/main" val="940985055"/>
                  </a:ext>
                </a:extLst>
              </a:tr>
              <a:tr h="279918">
                <a:tc>
                  <a:txBody>
                    <a:bodyPr/>
                    <a:lstStyle/>
                    <a:p>
                      <a:pPr algn="ctr">
                        <a:lnSpc>
                          <a:spcPct val="115000"/>
                        </a:lnSpc>
                        <a:spcAft>
                          <a:spcPts val="1000"/>
                        </a:spcAft>
                      </a:pPr>
                      <a:r>
                        <a:rPr lang="en-US" sz="1400" b="1" dirty="0" err="1">
                          <a:solidFill>
                            <a:srgbClr val="FFFFFF"/>
                          </a:solidFill>
                          <a:effectLst/>
                          <a:latin typeface="楷体" panose="02010609060101010101" pitchFamily="49" charset="-122"/>
                          <a:ea typeface="MS Mincho" panose="02020609040205080304" pitchFamily="49" charset="-128"/>
                          <a:cs typeface="Times New Roman" panose="02020603050405020304" pitchFamily="18" charset="0"/>
                        </a:rPr>
                        <a:t>文多逆向</a:t>
                      </a:r>
                      <a:endParaRPr lang="zh-CN" sz="1200" b="1" dirty="0">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dirty="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0.14942</a:t>
                      </a:r>
                      <a:endParaRPr lang="zh-CN" sz="1200" b="1" dirty="0">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0.18199</a:t>
                      </a:r>
                      <a:endParaRPr lang="zh-CN" sz="1200" b="1">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0.11686</a:t>
                      </a:r>
                      <a:endParaRPr lang="zh-CN" sz="1200" b="1">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0.14942</a:t>
                      </a:r>
                      <a:endParaRPr lang="zh-CN" sz="1200" b="1">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5.41667</a:t>
                      </a:r>
                      <a:endParaRPr lang="zh-CN" sz="1200" b="1">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5~10</a:t>
                      </a:r>
                      <a:r>
                        <a:rPr lang="en-US" sz="1400" b="1">
                          <a:solidFill>
                            <a:schemeClr val="tx1"/>
                          </a:solidFill>
                          <a:effectLst/>
                          <a:latin typeface="楷体" panose="02010609060101010101" pitchFamily="49" charset="-122"/>
                          <a:ea typeface="MS Mincho" panose="02020609040205080304" pitchFamily="49" charset="-128"/>
                          <a:cs typeface="Times New Roman" panose="02020603050405020304" pitchFamily="18" charset="0"/>
                        </a:rPr>
                        <a:t>亿</a:t>
                      </a:r>
                      <a:endParaRPr lang="zh-CN" sz="1200" b="1">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1/50</a:t>
                      </a:r>
                      <a:endParaRPr lang="zh-CN" sz="1200" b="1">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293569356"/>
                  </a:ext>
                </a:extLst>
              </a:tr>
              <a:tr h="279918">
                <a:tc>
                  <a:txBody>
                    <a:bodyPr/>
                    <a:lstStyle/>
                    <a:p>
                      <a:pPr algn="ctr">
                        <a:lnSpc>
                          <a:spcPct val="115000"/>
                        </a:lnSpc>
                        <a:spcAft>
                          <a:spcPts val="1000"/>
                        </a:spcAft>
                      </a:pPr>
                      <a:r>
                        <a:rPr lang="en-US" sz="1400" b="1" dirty="0">
                          <a:solidFill>
                            <a:srgbClr val="FFFFFF"/>
                          </a:solidFill>
                          <a:effectLst/>
                          <a:latin typeface="楷体" panose="02010609060101010101" pitchFamily="49" charset="-122"/>
                          <a:ea typeface="MS Mincho" panose="02020609040205080304" pitchFamily="49" charset="-128"/>
                          <a:cs typeface="Times New Roman" panose="02020603050405020304" pitchFamily="18" charset="0"/>
                        </a:rPr>
                        <a:t>涌津涌赢</a:t>
                      </a:r>
                      <a:r>
                        <a:rPr lang="en-US" sz="1400" b="1" dirty="0">
                          <a:solidFill>
                            <a:srgbClr val="FFFFFF"/>
                          </a:solidFill>
                          <a:effectLst/>
                          <a:latin typeface="Times New Roman" panose="02020603050405020304" pitchFamily="18" charset="0"/>
                          <a:ea typeface="楷体" panose="02010609060101010101" pitchFamily="49" charset="-122"/>
                          <a:cs typeface="Times New Roman" panose="02020603050405020304" pitchFamily="18" charset="0"/>
                        </a:rPr>
                        <a:t>1</a:t>
                      </a:r>
                      <a:r>
                        <a:rPr lang="en-US" sz="1400" b="1" dirty="0">
                          <a:solidFill>
                            <a:srgbClr val="FFFFFF"/>
                          </a:solidFill>
                          <a:effectLst/>
                          <a:latin typeface="楷体" panose="02010609060101010101" pitchFamily="49" charset="-122"/>
                          <a:ea typeface="MS Mincho" panose="02020609040205080304" pitchFamily="49" charset="-128"/>
                          <a:cs typeface="Times New Roman" panose="02020603050405020304" pitchFamily="18" charset="0"/>
                        </a:rPr>
                        <a:t>号</a:t>
                      </a:r>
                      <a:endParaRPr lang="zh-CN" sz="1200" b="1" dirty="0">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dirty="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0.20699</a:t>
                      </a:r>
                      <a:endParaRPr lang="zh-CN" sz="1200" b="1" dirty="0">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dirty="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0.19611</a:t>
                      </a:r>
                      <a:endParaRPr lang="zh-CN" sz="1200" b="1" dirty="0">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0.21788</a:t>
                      </a:r>
                      <a:endParaRPr lang="zh-CN" sz="1200" b="1">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0.20699</a:t>
                      </a:r>
                      <a:endParaRPr lang="zh-CN" sz="1200" b="1">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6.08333</a:t>
                      </a:r>
                      <a:endParaRPr lang="zh-CN" sz="1200" b="1">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50~100</a:t>
                      </a:r>
                      <a:r>
                        <a:rPr lang="en-US" sz="1400" b="1">
                          <a:solidFill>
                            <a:schemeClr val="tx1"/>
                          </a:solidFill>
                          <a:effectLst/>
                          <a:latin typeface="楷体" panose="02010609060101010101" pitchFamily="49" charset="-122"/>
                          <a:ea typeface="MS Mincho" panose="02020609040205080304" pitchFamily="49" charset="-128"/>
                          <a:cs typeface="Times New Roman" panose="02020603050405020304" pitchFamily="18" charset="0"/>
                        </a:rPr>
                        <a:t>亿</a:t>
                      </a:r>
                      <a:endParaRPr lang="zh-CN" sz="1200" b="1">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2/50</a:t>
                      </a:r>
                      <a:endParaRPr lang="zh-CN" sz="1200" b="1">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298103887"/>
                  </a:ext>
                </a:extLst>
              </a:tr>
              <a:tr h="279918">
                <a:tc>
                  <a:txBody>
                    <a:bodyPr/>
                    <a:lstStyle/>
                    <a:p>
                      <a:pPr algn="ctr">
                        <a:lnSpc>
                          <a:spcPct val="115000"/>
                        </a:lnSpc>
                        <a:spcAft>
                          <a:spcPts val="1000"/>
                        </a:spcAft>
                      </a:pPr>
                      <a:r>
                        <a:rPr lang="en-US" sz="1400" b="1">
                          <a:solidFill>
                            <a:srgbClr val="FFFFFF"/>
                          </a:solidFill>
                          <a:effectLst/>
                          <a:latin typeface="楷体" panose="02010609060101010101" pitchFamily="49" charset="-122"/>
                          <a:ea typeface="MS Mincho" panose="02020609040205080304" pitchFamily="49" charset="-128"/>
                          <a:cs typeface="Times New Roman" panose="02020603050405020304" pitchFamily="18" charset="0"/>
                        </a:rPr>
                        <a:t>中信资本中国价值回报</a:t>
                      </a:r>
                      <a:endParaRPr lang="zh-CN" sz="1200" b="1">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0.22119</a:t>
                      </a:r>
                      <a:endParaRPr lang="zh-CN" sz="1200" b="1">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dirty="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0.27441</a:t>
                      </a:r>
                      <a:endParaRPr lang="zh-CN" sz="1200" b="1" dirty="0">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dirty="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0.16796</a:t>
                      </a:r>
                      <a:endParaRPr lang="zh-CN" sz="1200" b="1" dirty="0">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0.22119</a:t>
                      </a:r>
                      <a:endParaRPr lang="zh-CN" sz="1200" b="1">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4.41667</a:t>
                      </a:r>
                      <a:endParaRPr lang="zh-CN" sz="1200" b="1">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&gt;=100</a:t>
                      </a:r>
                      <a:r>
                        <a:rPr lang="en-US" sz="1400" b="1">
                          <a:solidFill>
                            <a:schemeClr val="tx1"/>
                          </a:solidFill>
                          <a:effectLst/>
                          <a:latin typeface="楷体" panose="02010609060101010101" pitchFamily="49" charset="-122"/>
                          <a:ea typeface="MS Mincho" panose="02020609040205080304" pitchFamily="49" charset="-128"/>
                          <a:cs typeface="Times New Roman" panose="02020603050405020304" pitchFamily="18" charset="0"/>
                        </a:rPr>
                        <a:t>亿</a:t>
                      </a:r>
                      <a:endParaRPr lang="zh-CN" sz="1200" b="1">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3/50</a:t>
                      </a:r>
                      <a:endParaRPr lang="zh-CN" sz="1200" b="1">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2740343162"/>
                  </a:ext>
                </a:extLst>
              </a:tr>
              <a:tr h="279918">
                <a:tc>
                  <a:txBody>
                    <a:bodyPr/>
                    <a:lstStyle/>
                    <a:p>
                      <a:pPr algn="ctr">
                        <a:lnSpc>
                          <a:spcPct val="115000"/>
                        </a:lnSpc>
                        <a:spcAft>
                          <a:spcPts val="1000"/>
                        </a:spcAft>
                      </a:pPr>
                      <a:r>
                        <a:rPr lang="en-US" sz="1400" b="1">
                          <a:solidFill>
                            <a:srgbClr val="FFFFFF"/>
                          </a:solidFill>
                          <a:effectLst/>
                          <a:latin typeface="楷体" panose="02010609060101010101" pitchFamily="49" charset="-122"/>
                          <a:ea typeface="MS Mincho" panose="02020609040205080304" pitchFamily="49" charset="-128"/>
                          <a:cs typeface="Times New Roman" panose="02020603050405020304" pitchFamily="18" charset="0"/>
                        </a:rPr>
                        <a:t>易同精选三期</a:t>
                      </a:r>
                      <a:endParaRPr lang="zh-CN" sz="1200" b="1">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0.23774</a:t>
                      </a:r>
                      <a:endParaRPr lang="zh-CN" sz="1200" b="1">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0.27485</a:t>
                      </a:r>
                      <a:endParaRPr lang="zh-CN" sz="1200" b="1">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dirty="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0.20062</a:t>
                      </a:r>
                      <a:endParaRPr lang="zh-CN" sz="1200" b="1" dirty="0">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dirty="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0.23774</a:t>
                      </a:r>
                      <a:endParaRPr lang="zh-CN" sz="1200" b="1" dirty="0">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6.83333</a:t>
                      </a:r>
                      <a:endParaRPr lang="zh-CN" sz="1200" b="1">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10~20</a:t>
                      </a:r>
                      <a:r>
                        <a:rPr lang="en-US" sz="1400" b="1">
                          <a:solidFill>
                            <a:schemeClr val="tx1"/>
                          </a:solidFill>
                          <a:effectLst/>
                          <a:latin typeface="楷体" panose="02010609060101010101" pitchFamily="49" charset="-122"/>
                          <a:ea typeface="MS Mincho" panose="02020609040205080304" pitchFamily="49" charset="-128"/>
                          <a:cs typeface="Times New Roman" panose="02020603050405020304" pitchFamily="18" charset="0"/>
                        </a:rPr>
                        <a:t>亿</a:t>
                      </a:r>
                      <a:endParaRPr lang="zh-CN" sz="1200" b="1">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4/50</a:t>
                      </a:r>
                      <a:endParaRPr lang="zh-CN" sz="1200" b="1">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4072298478"/>
                  </a:ext>
                </a:extLst>
              </a:tr>
              <a:tr h="279918">
                <a:tc>
                  <a:txBody>
                    <a:bodyPr/>
                    <a:lstStyle/>
                    <a:p>
                      <a:pPr algn="ctr">
                        <a:lnSpc>
                          <a:spcPct val="115000"/>
                        </a:lnSpc>
                        <a:spcAft>
                          <a:spcPts val="1000"/>
                        </a:spcAft>
                      </a:pPr>
                      <a:r>
                        <a:rPr lang="en-US" sz="1400" b="1">
                          <a:solidFill>
                            <a:srgbClr val="FFFFFF"/>
                          </a:solidFill>
                          <a:effectLst/>
                          <a:latin typeface="楷体" panose="02010609060101010101" pitchFamily="49" charset="-122"/>
                          <a:ea typeface="MS Mincho" panose="02020609040205080304" pitchFamily="49" charset="-128"/>
                          <a:cs typeface="Times New Roman" panose="02020603050405020304" pitchFamily="18" charset="0"/>
                        </a:rPr>
                        <a:t>华中</a:t>
                      </a:r>
                      <a:r>
                        <a:rPr lang="en-US" sz="1400" b="1">
                          <a:solidFill>
                            <a:srgbClr val="FFFFFF"/>
                          </a:solidFill>
                          <a:effectLst/>
                          <a:latin typeface="Times New Roman" panose="02020603050405020304" pitchFamily="18" charset="0"/>
                          <a:ea typeface="楷体" panose="02010609060101010101" pitchFamily="49" charset="-122"/>
                          <a:cs typeface="Times New Roman" panose="02020603050405020304" pitchFamily="18" charset="0"/>
                        </a:rPr>
                        <a:t>1</a:t>
                      </a:r>
                      <a:r>
                        <a:rPr lang="en-US" sz="1400" b="1">
                          <a:solidFill>
                            <a:srgbClr val="FFFFFF"/>
                          </a:solidFill>
                          <a:effectLst/>
                          <a:latin typeface="楷体" panose="02010609060101010101" pitchFamily="49" charset="-122"/>
                          <a:ea typeface="MS Mincho" panose="02020609040205080304" pitchFamily="49" charset="-128"/>
                          <a:cs typeface="Times New Roman" panose="02020603050405020304" pitchFamily="18" charset="0"/>
                        </a:rPr>
                        <a:t>号</a:t>
                      </a:r>
                      <a:endParaRPr lang="zh-CN" sz="1200" b="1">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0.24156</a:t>
                      </a:r>
                      <a:endParaRPr lang="zh-CN" sz="1200" b="1">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0.25631</a:t>
                      </a:r>
                      <a:endParaRPr lang="zh-CN" sz="1200" b="1">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0.22682</a:t>
                      </a:r>
                      <a:endParaRPr lang="zh-CN" sz="1200" b="1">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dirty="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nan</a:t>
                      </a:r>
                      <a:endParaRPr lang="zh-CN" sz="1200" b="1" dirty="0">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4.41667</a:t>
                      </a:r>
                      <a:endParaRPr lang="zh-CN" sz="1200" b="1">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&gt;=100</a:t>
                      </a:r>
                      <a:r>
                        <a:rPr lang="en-US" sz="1400" b="1">
                          <a:solidFill>
                            <a:schemeClr val="tx1"/>
                          </a:solidFill>
                          <a:effectLst/>
                          <a:latin typeface="楷体" panose="02010609060101010101" pitchFamily="49" charset="-122"/>
                          <a:ea typeface="MS Mincho" panose="02020609040205080304" pitchFamily="49" charset="-128"/>
                          <a:cs typeface="Times New Roman" panose="02020603050405020304" pitchFamily="18" charset="0"/>
                        </a:rPr>
                        <a:t>亿</a:t>
                      </a:r>
                      <a:endParaRPr lang="zh-CN" sz="1200" b="1">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5/50</a:t>
                      </a:r>
                      <a:endParaRPr lang="zh-CN" sz="1200" b="1">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2903660501"/>
                  </a:ext>
                </a:extLst>
              </a:tr>
              <a:tr h="279918">
                <a:tc>
                  <a:txBody>
                    <a:bodyPr/>
                    <a:lstStyle/>
                    <a:p>
                      <a:pPr algn="ctr">
                        <a:lnSpc>
                          <a:spcPct val="115000"/>
                        </a:lnSpc>
                        <a:spcAft>
                          <a:spcPts val="1000"/>
                        </a:spcAft>
                      </a:pPr>
                      <a:r>
                        <a:rPr lang="en-US" sz="1400" b="1">
                          <a:solidFill>
                            <a:srgbClr val="FFFFFF"/>
                          </a:solidFill>
                          <a:effectLst/>
                          <a:latin typeface="楷体" panose="02010609060101010101" pitchFamily="49" charset="-122"/>
                          <a:ea typeface="MS Mincho" panose="02020609040205080304" pitchFamily="49" charset="-128"/>
                          <a:cs typeface="Times New Roman" panose="02020603050405020304" pitchFamily="18" charset="0"/>
                        </a:rPr>
                        <a:t>高毅晓峰鸿远</a:t>
                      </a:r>
                      <a:endParaRPr lang="zh-CN" sz="1200" b="1">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0.24694</a:t>
                      </a:r>
                      <a:endParaRPr lang="zh-CN" sz="1200" b="1">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0.27813</a:t>
                      </a:r>
                      <a:endParaRPr lang="zh-CN" sz="1200" b="1">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0.21576</a:t>
                      </a:r>
                      <a:endParaRPr lang="zh-CN" sz="1200" b="1">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dirty="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0.24694</a:t>
                      </a:r>
                      <a:endParaRPr lang="zh-CN" sz="1200" b="1" dirty="0">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4.41667</a:t>
                      </a:r>
                      <a:endParaRPr lang="zh-CN" sz="1200" b="1">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&gt;=100</a:t>
                      </a:r>
                      <a:r>
                        <a:rPr lang="en-US" sz="1400" b="1">
                          <a:solidFill>
                            <a:schemeClr val="tx1"/>
                          </a:solidFill>
                          <a:effectLst/>
                          <a:latin typeface="楷体" panose="02010609060101010101" pitchFamily="49" charset="-122"/>
                          <a:ea typeface="MS Mincho" panose="02020609040205080304" pitchFamily="49" charset="-128"/>
                          <a:cs typeface="Times New Roman" panose="02020603050405020304" pitchFamily="18" charset="0"/>
                        </a:rPr>
                        <a:t>亿</a:t>
                      </a:r>
                      <a:endParaRPr lang="zh-CN" sz="1200" b="1">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6/50</a:t>
                      </a:r>
                      <a:endParaRPr lang="zh-CN" sz="1200" b="1">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3315639304"/>
                  </a:ext>
                </a:extLst>
              </a:tr>
              <a:tr h="279918">
                <a:tc>
                  <a:txBody>
                    <a:bodyPr/>
                    <a:lstStyle/>
                    <a:p>
                      <a:pPr algn="ctr">
                        <a:lnSpc>
                          <a:spcPct val="115000"/>
                        </a:lnSpc>
                        <a:spcAft>
                          <a:spcPts val="1000"/>
                        </a:spcAft>
                      </a:pPr>
                      <a:r>
                        <a:rPr lang="en-US" sz="1400" b="1">
                          <a:solidFill>
                            <a:srgbClr val="FFFFFF"/>
                          </a:solidFill>
                          <a:effectLst/>
                          <a:latin typeface="楷体" panose="02010609060101010101" pitchFamily="49" charset="-122"/>
                          <a:ea typeface="MS Mincho" panose="02020609040205080304" pitchFamily="49" charset="-128"/>
                          <a:cs typeface="Times New Roman" panose="02020603050405020304" pitchFamily="18" charset="0"/>
                        </a:rPr>
                        <a:t>利位星熠</a:t>
                      </a:r>
                      <a:r>
                        <a:rPr lang="en-US" sz="1400" b="1">
                          <a:solidFill>
                            <a:srgbClr val="FFFFFF"/>
                          </a:solidFill>
                          <a:effectLst/>
                          <a:latin typeface="Times New Roman" panose="02020603050405020304" pitchFamily="18" charset="0"/>
                          <a:ea typeface="楷体" panose="02010609060101010101" pitchFamily="49" charset="-122"/>
                          <a:cs typeface="Times New Roman" panose="02020603050405020304" pitchFamily="18" charset="0"/>
                        </a:rPr>
                        <a:t>1</a:t>
                      </a:r>
                      <a:r>
                        <a:rPr lang="en-US" sz="1400" b="1">
                          <a:solidFill>
                            <a:srgbClr val="FFFFFF"/>
                          </a:solidFill>
                          <a:effectLst/>
                          <a:latin typeface="楷体" panose="02010609060101010101" pitchFamily="49" charset="-122"/>
                          <a:ea typeface="MS Mincho" panose="02020609040205080304" pitchFamily="49" charset="-128"/>
                          <a:cs typeface="Times New Roman" panose="02020603050405020304" pitchFamily="18" charset="0"/>
                        </a:rPr>
                        <a:t>号</a:t>
                      </a:r>
                      <a:endParaRPr lang="zh-CN" sz="1200" b="1">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0.26635</a:t>
                      </a:r>
                      <a:endParaRPr lang="zh-CN" sz="1200" b="1">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0.23084</a:t>
                      </a:r>
                      <a:endParaRPr lang="zh-CN" sz="1200" b="1">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0.30185</a:t>
                      </a:r>
                      <a:endParaRPr lang="zh-CN" sz="1200" b="1">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dirty="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0.26635</a:t>
                      </a:r>
                      <a:endParaRPr lang="zh-CN" sz="1200" b="1" dirty="0">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dirty="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4.16667</a:t>
                      </a:r>
                      <a:endParaRPr lang="zh-CN" sz="1200" b="1" dirty="0">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50~100</a:t>
                      </a:r>
                      <a:r>
                        <a:rPr lang="en-US" sz="1400" b="1">
                          <a:solidFill>
                            <a:schemeClr val="tx1"/>
                          </a:solidFill>
                          <a:effectLst/>
                          <a:latin typeface="楷体" panose="02010609060101010101" pitchFamily="49" charset="-122"/>
                          <a:ea typeface="MS Mincho" panose="02020609040205080304" pitchFamily="49" charset="-128"/>
                          <a:cs typeface="Times New Roman" panose="02020603050405020304" pitchFamily="18" charset="0"/>
                        </a:rPr>
                        <a:t>亿</a:t>
                      </a:r>
                      <a:endParaRPr lang="zh-CN" sz="1200" b="1">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7/50</a:t>
                      </a:r>
                      <a:endParaRPr lang="zh-CN" sz="1200" b="1">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1219194758"/>
                  </a:ext>
                </a:extLst>
              </a:tr>
              <a:tr h="279918">
                <a:tc>
                  <a:txBody>
                    <a:bodyPr/>
                    <a:lstStyle/>
                    <a:p>
                      <a:pPr algn="ctr">
                        <a:lnSpc>
                          <a:spcPct val="115000"/>
                        </a:lnSpc>
                        <a:spcAft>
                          <a:spcPts val="1000"/>
                        </a:spcAft>
                      </a:pPr>
                      <a:r>
                        <a:rPr lang="en-US" sz="1400" b="1">
                          <a:solidFill>
                            <a:srgbClr val="FFFFFF"/>
                          </a:solidFill>
                          <a:effectLst/>
                          <a:latin typeface="楷体" panose="02010609060101010101" pitchFamily="49" charset="-122"/>
                          <a:ea typeface="MS Mincho" panose="02020609040205080304" pitchFamily="49" charset="-128"/>
                          <a:cs typeface="Times New Roman" panose="02020603050405020304" pitchFamily="18" charset="0"/>
                        </a:rPr>
                        <a:t>勤远达观</a:t>
                      </a:r>
                      <a:r>
                        <a:rPr lang="en-US" sz="1400" b="1">
                          <a:solidFill>
                            <a:srgbClr val="FFFFFF"/>
                          </a:solidFill>
                          <a:effectLst/>
                          <a:latin typeface="Times New Roman" panose="02020603050405020304" pitchFamily="18" charset="0"/>
                          <a:ea typeface="楷体" panose="02010609060101010101" pitchFamily="49" charset="-122"/>
                          <a:cs typeface="Times New Roman" panose="02020603050405020304" pitchFamily="18" charset="0"/>
                        </a:rPr>
                        <a:t>1</a:t>
                      </a:r>
                      <a:r>
                        <a:rPr lang="en-US" sz="1400" b="1">
                          <a:solidFill>
                            <a:srgbClr val="FFFFFF"/>
                          </a:solidFill>
                          <a:effectLst/>
                          <a:latin typeface="楷体" panose="02010609060101010101" pitchFamily="49" charset="-122"/>
                          <a:ea typeface="MS Mincho" panose="02020609040205080304" pitchFamily="49" charset="-128"/>
                          <a:cs typeface="Times New Roman" panose="02020603050405020304" pitchFamily="18" charset="0"/>
                        </a:rPr>
                        <a:t>号</a:t>
                      </a:r>
                      <a:endParaRPr lang="zh-CN" sz="1200" b="1">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0.30087</a:t>
                      </a:r>
                      <a:endParaRPr lang="zh-CN" sz="1200" b="1">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0.33324</a:t>
                      </a:r>
                      <a:endParaRPr lang="zh-CN" sz="1200" b="1">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0.2685</a:t>
                      </a:r>
                      <a:endParaRPr lang="zh-CN" sz="1200" b="1">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0.30087</a:t>
                      </a:r>
                      <a:endParaRPr lang="zh-CN" sz="1200" b="1">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dirty="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3.75</a:t>
                      </a:r>
                      <a:endParaRPr lang="zh-CN" sz="1200" b="1" dirty="0">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dirty="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20~50</a:t>
                      </a:r>
                      <a:r>
                        <a:rPr lang="en-US" sz="1400" b="1" dirty="0">
                          <a:solidFill>
                            <a:schemeClr val="tx1"/>
                          </a:solidFill>
                          <a:effectLst/>
                          <a:latin typeface="楷体" panose="02010609060101010101" pitchFamily="49" charset="-122"/>
                          <a:ea typeface="MS Mincho" panose="02020609040205080304" pitchFamily="49" charset="-128"/>
                          <a:cs typeface="Times New Roman" panose="02020603050405020304" pitchFamily="18" charset="0"/>
                        </a:rPr>
                        <a:t>亿</a:t>
                      </a:r>
                      <a:endParaRPr lang="zh-CN" sz="1200" b="1" dirty="0">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8/50</a:t>
                      </a:r>
                      <a:endParaRPr lang="zh-CN" sz="1200" b="1">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850866981"/>
                  </a:ext>
                </a:extLst>
              </a:tr>
              <a:tr h="279918">
                <a:tc>
                  <a:txBody>
                    <a:bodyPr/>
                    <a:lstStyle/>
                    <a:p>
                      <a:pPr algn="ctr">
                        <a:lnSpc>
                          <a:spcPct val="115000"/>
                        </a:lnSpc>
                        <a:spcAft>
                          <a:spcPts val="1000"/>
                        </a:spcAft>
                      </a:pPr>
                      <a:r>
                        <a:rPr lang="en-US" sz="1400" b="1">
                          <a:solidFill>
                            <a:srgbClr val="FFFFFF"/>
                          </a:solidFill>
                          <a:effectLst/>
                          <a:latin typeface="楷体" panose="02010609060101010101" pitchFamily="49" charset="-122"/>
                          <a:ea typeface="MS Mincho" panose="02020609040205080304" pitchFamily="49" charset="-128"/>
                          <a:cs typeface="Times New Roman" panose="02020603050405020304" pitchFamily="18" charset="0"/>
                        </a:rPr>
                        <a:t>凤翔长盈</a:t>
                      </a:r>
                      <a:r>
                        <a:rPr lang="en-US" sz="1400" b="1">
                          <a:solidFill>
                            <a:srgbClr val="FFFFFF"/>
                          </a:solidFill>
                          <a:effectLst/>
                          <a:latin typeface="Times New Roman" panose="02020603050405020304" pitchFamily="18" charset="0"/>
                          <a:ea typeface="楷体" panose="02010609060101010101" pitchFamily="49" charset="-122"/>
                          <a:cs typeface="Times New Roman" panose="02020603050405020304" pitchFamily="18" charset="0"/>
                        </a:rPr>
                        <a:t>2</a:t>
                      </a:r>
                      <a:r>
                        <a:rPr lang="en-US" sz="1400" b="1">
                          <a:solidFill>
                            <a:srgbClr val="FFFFFF"/>
                          </a:solidFill>
                          <a:effectLst/>
                          <a:latin typeface="楷体" panose="02010609060101010101" pitchFamily="49" charset="-122"/>
                          <a:ea typeface="MS Mincho" panose="02020609040205080304" pitchFamily="49" charset="-128"/>
                          <a:cs typeface="Times New Roman" panose="02020603050405020304" pitchFamily="18" charset="0"/>
                        </a:rPr>
                        <a:t>期</a:t>
                      </a:r>
                      <a:endParaRPr lang="zh-CN" sz="1200" b="1">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0.30424</a:t>
                      </a:r>
                      <a:endParaRPr lang="zh-CN" sz="1200" b="1">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0.30666</a:t>
                      </a:r>
                      <a:endParaRPr lang="zh-CN" sz="1200" b="1">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0.30183</a:t>
                      </a:r>
                      <a:endParaRPr lang="zh-CN" sz="1200" b="1">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0.30424</a:t>
                      </a:r>
                      <a:endParaRPr lang="zh-CN" sz="1200" b="1">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3.83333</a:t>
                      </a:r>
                      <a:endParaRPr lang="zh-CN" sz="1200" b="1">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dirty="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20~50</a:t>
                      </a:r>
                      <a:r>
                        <a:rPr lang="en-US" sz="1400" b="1" dirty="0">
                          <a:solidFill>
                            <a:schemeClr val="tx1"/>
                          </a:solidFill>
                          <a:effectLst/>
                          <a:latin typeface="楷体" panose="02010609060101010101" pitchFamily="49" charset="-122"/>
                          <a:ea typeface="MS Mincho" panose="02020609040205080304" pitchFamily="49" charset="-128"/>
                          <a:cs typeface="Times New Roman" panose="02020603050405020304" pitchFamily="18" charset="0"/>
                        </a:rPr>
                        <a:t>亿</a:t>
                      </a:r>
                      <a:endParaRPr lang="zh-CN" sz="1200" b="1" dirty="0">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dirty="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9/50</a:t>
                      </a:r>
                      <a:endParaRPr lang="zh-CN" sz="1200" b="1" dirty="0">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704529094"/>
                  </a:ext>
                </a:extLst>
              </a:tr>
              <a:tr h="279918">
                <a:tc>
                  <a:txBody>
                    <a:bodyPr/>
                    <a:lstStyle/>
                    <a:p>
                      <a:pPr algn="ctr">
                        <a:lnSpc>
                          <a:spcPct val="115000"/>
                        </a:lnSpc>
                        <a:spcAft>
                          <a:spcPts val="1000"/>
                        </a:spcAft>
                      </a:pPr>
                      <a:r>
                        <a:rPr lang="en-US" sz="1400" b="1">
                          <a:solidFill>
                            <a:srgbClr val="FFFFFF"/>
                          </a:solidFill>
                          <a:effectLst/>
                          <a:latin typeface="楷体" panose="02010609060101010101" pitchFamily="49" charset="-122"/>
                          <a:ea typeface="MS Mincho" panose="02020609040205080304" pitchFamily="49" charset="-128"/>
                          <a:cs typeface="Times New Roman" panose="02020603050405020304" pitchFamily="18" charset="0"/>
                        </a:rPr>
                        <a:t>贤盛道成</a:t>
                      </a:r>
                      <a:r>
                        <a:rPr lang="en-US" sz="1400" b="1">
                          <a:solidFill>
                            <a:srgbClr val="FFFFFF"/>
                          </a:solidFill>
                          <a:effectLst/>
                          <a:latin typeface="Times New Roman" panose="02020603050405020304" pitchFamily="18" charset="0"/>
                          <a:ea typeface="楷体" panose="02010609060101010101" pitchFamily="49" charset="-122"/>
                          <a:cs typeface="Times New Roman" panose="02020603050405020304" pitchFamily="18" charset="0"/>
                        </a:rPr>
                        <a:t>1</a:t>
                      </a:r>
                      <a:r>
                        <a:rPr lang="en-US" sz="1400" b="1">
                          <a:solidFill>
                            <a:srgbClr val="FFFFFF"/>
                          </a:solidFill>
                          <a:effectLst/>
                          <a:latin typeface="楷体" panose="02010609060101010101" pitchFamily="49" charset="-122"/>
                          <a:ea typeface="MS Mincho" panose="02020609040205080304" pitchFamily="49" charset="-128"/>
                          <a:cs typeface="Times New Roman" panose="02020603050405020304" pitchFamily="18" charset="0"/>
                        </a:rPr>
                        <a:t>号</a:t>
                      </a:r>
                      <a:endParaRPr lang="zh-CN" sz="1200" b="1">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0.319</a:t>
                      </a:r>
                      <a:endParaRPr lang="zh-CN" sz="1200" b="1">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0.31807</a:t>
                      </a:r>
                      <a:endParaRPr lang="zh-CN" sz="1200" b="1">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0.31994</a:t>
                      </a:r>
                      <a:endParaRPr lang="zh-CN" sz="1200" b="1">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0.319</a:t>
                      </a:r>
                      <a:endParaRPr lang="zh-CN" sz="1200" b="1">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6.08333</a:t>
                      </a:r>
                      <a:endParaRPr lang="zh-CN" sz="1200" b="1">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dirty="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5~10</a:t>
                      </a:r>
                      <a:r>
                        <a:rPr lang="en-US" sz="1400" b="1" dirty="0">
                          <a:solidFill>
                            <a:schemeClr val="tx1"/>
                          </a:solidFill>
                          <a:effectLst/>
                          <a:latin typeface="楷体" panose="02010609060101010101" pitchFamily="49" charset="-122"/>
                          <a:ea typeface="MS Mincho" panose="02020609040205080304" pitchFamily="49" charset="-128"/>
                          <a:cs typeface="Times New Roman" panose="02020603050405020304" pitchFamily="18" charset="0"/>
                        </a:rPr>
                        <a:t>亿</a:t>
                      </a:r>
                      <a:endParaRPr lang="zh-CN" sz="1200" b="1" dirty="0">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dirty="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10/50</a:t>
                      </a:r>
                      <a:endParaRPr lang="zh-CN" sz="1200" b="1" dirty="0">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2398752230"/>
                  </a:ext>
                </a:extLst>
              </a:tr>
            </a:tbl>
          </a:graphicData>
        </a:graphic>
      </p:graphicFrame>
      <p:sp>
        <p:nvSpPr>
          <p:cNvPr id="4" name="文本框 3">
            <a:extLst>
              <a:ext uri="{FF2B5EF4-FFF2-40B4-BE49-F238E27FC236}">
                <a16:creationId xmlns:a16="http://schemas.microsoft.com/office/drawing/2014/main" id="{6F9C752D-ADB3-49BA-BE12-835FECF716D8}"/>
              </a:ext>
            </a:extLst>
          </p:cNvPr>
          <p:cNvSpPr txBox="1"/>
          <p:nvPr/>
        </p:nvSpPr>
        <p:spPr>
          <a:xfrm>
            <a:off x="-176963" y="949645"/>
            <a:ext cx="11901487" cy="396583"/>
          </a:xfrm>
          <a:prstGeom prst="rect">
            <a:avLst/>
          </a:prstGeom>
          <a:noFill/>
        </p:spPr>
        <p:txBody>
          <a:bodyPr wrap="square">
            <a:spAutoFit/>
          </a:bodyPr>
          <a:lstStyle/>
          <a:p>
            <a:pPr indent="266700">
              <a:lnSpc>
                <a:spcPct val="120000"/>
              </a:lnSpc>
              <a:spcAft>
                <a:spcPts val="1000"/>
              </a:spcAft>
            </a:pPr>
            <a:r>
              <a:rPr lang="zh-CN" altLang="en-US" sz="1800" dirty="0">
                <a:effectLst/>
                <a:latin typeface="微软雅黑" panose="020B0503020204020204" pitchFamily="34" charset="-122"/>
                <a:ea typeface="微软雅黑" panose="020B0503020204020204" pitchFamily="34" charset="-122"/>
                <a:cs typeface="Times New Roman" panose="02020603050405020304" pitchFamily="18" charset="0"/>
              </a:rPr>
              <a:t>股票价值</a:t>
            </a:r>
            <a:endParaRPr lang="zh-CN" altLang="zh-CN" sz="1800" dirty="0">
              <a:effectLst/>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18941388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210"/>
            <a:ext cx="12192000" cy="6855581"/>
          </a:xfrm>
          <a:prstGeom prst="rect">
            <a:avLst/>
          </a:prstGeom>
        </p:spPr>
      </p:pic>
      <p:pic>
        <p:nvPicPr>
          <p:cNvPr id="10" name="图片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 y="1854388"/>
            <a:ext cx="1840996" cy="3686056"/>
          </a:xfrm>
          <a:prstGeom prst="rect">
            <a:avLst/>
          </a:prstGeom>
        </p:spPr>
      </p:pic>
      <p:sp>
        <p:nvSpPr>
          <p:cNvPr id="3075" name="TextBox 3"/>
          <p:cNvSpPr txBox="1"/>
          <p:nvPr/>
        </p:nvSpPr>
        <p:spPr>
          <a:xfrm>
            <a:off x="986572" y="2769827"/>
            <a:ext cx="636008" cy="1733551"/>
          </a:xfrm>
          <a:prstGeom prst="rect">
            <a:avLst/>
          </a:prstGeom>
          <a:noFill/>
          <a:ln w="9525">
            <a:noFill/>
          </a:ln>
        </p:spPr>
        <p:txBody>
          <a:bodyPr vert="eaVert" lIns="91440" tIns="45720" rIns="91440" bIns="45720">
            <a:spAutoFit/>
          </a:bodyPr>
          <a:lstStyle/>
          <a:p>
            <a:pPr algn="ctr"/>
            <a:r>
              <a:rPr lang="zh-CN" altLang="en-US" sz="2933" b="1" dirty="0">
                <a:solidFill>
                  <a:schemeClr val="bg1"/>
                </a:solidFill>
                <a:latin typeface="微软雅黑" panose="020B0503020204020204" pitchFamily="34" charset="-122"/>
                <a:ea typeface="微软雅黑" panose="020B0503020204020204" pitchFamily="34" charset="-122"/>
              </a:rPr>
              <a:t>目 录</a:t>
            </a:r>
          </a:p>
        </p:txBody>
      </p:sp>
      <p:pic>
        <p:nvPicPr>
          <p:cNvPr id="35" name="图片 3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4139" y="305320"/>
            <a:ext cx="1528148" cy="371821"/>
          </a:xfrm>
          <a:prstGeom prst="rect">
            <a:avLst/>
          </a:prstGeom>
        </p:spPr>
      </p:pic>
      <p:grpSp>
        <p:nvGrpSpPr>
          <p:cNvPr id="15" name="Group 11"/>
          <p:cNvGrpSpPr/>
          <p:nvPr/>
        </p:nvGrpSpPr>
        <p:grpSpPr>
          <a:xfrm>
            <a:off x="4785585" y="2933441"/>
            <a:ext cx="3371427" cy="651933"/>
            <a:chOff x="0" y="0"/>
            <a:chExt cx="4710113" cy="627063"/>
          </a:xfrm>
        </p:grpSpPr>
        <p:sp>
          <p:nvSpPr>
            <p:cNvPr id="16" name="矩形 7"/>
            <p:cNvSpPr/>
            <p:nvPr/>
          </p:nvSpPr>
          <p:spPr>
            <a:xfrm>
              <a:off x="0" y="0"/>
              <a:ext cx="4702167" cy="183233"/>
            </a:xfrm>
            <a:prstGeom prst="rect">
              <a:avLst/>
            </a:prstGeom>
            <a:gradFill rotWithShape="1">
              <a:gsLst>
                <a:gs pos="0">
                  <a:srgbClr val="FDFDFD"/>
                </a:gs>
                <a:gs pos="100000">
                  <a:srgbClr val="D8D8D8"/>
                </a:gs>
              </a:gsLst>
              <a:lin ang="5400000" scaled="1"/>
              <a:tileRect/>
            </a:gradFill>
            <a:ln w="9525">
              <a:noFill/>
            </a:ln>
          </p:spPr>
          <p:txBody>
            <a:bodyPr lIns="336000" rIns="336000" anchor="ctr"/>
            <a:lstStyle/>
            <a:p>
              <a:pPr algn="ctr">
                <a:lnSpc>
                  <a:spcPct val="120000"/>
                </a:lnSpc>
              </a:pPr>
              <a:endParaRPr lang="zh-CN" altLang="en-US" sz="2400" b="1" dirty="0">
                <a:solidFill>
                  <a:srgbClr val="7F7F7F"/>
                </a:solidFill>
                <a:latin typeface="微软雅黑" panose="020B0503020204020204" pitchFamily="34" charset="-122"/>
                <a:ea typeface="微软雅黑" panose="020B0503020204020204" pitchFamily="34" charset="-122"/>
                <a:sym typeface="Calibri" panose="020F0502020204030204" pitchFamily="34" charset="0"/>
              </a:endParaRPr>
            </a:p>
          </p:txBody>
        </p:sp>
        <p:sp>
          <p:nvSpPr>
            <p:cNvPr id="17" name="矩形 8"/>
            <p:cNvSpPr/>
            <p:nvPr/>
          </p:nvSpPr>
          <p:spPr>
            <a:xfrm>
              <a:off x="0" y="183233"/>
              <a:ext cx="4702167" cy="443830"/>
            </a:xfrm>
            <a:prstGeom prst="rect">
              <a:avLst/>
            </a:prstGeom>
            <a:gradFill rotWithShape="1">
              <a:gsLst>
                <a:gs pos="0">
                  <a:srgbClr val="FDFDFD"/>
                </a:gs>
                <a:gs pos="100000">
                  <a:srgbClr val="D8D8D8"/>
                </a:gs>
              </a:gsLst>
              <a:lin ang="5400000" scaled="1"/>
              <a:tileRect/>
            </a:gradFill>
            <a:ln w="9525">
              <a:noFill/>
            </a:ln>
          </p:spPr>
          <p:txBody>
            <a:bodyPr lIns="336000" rIns="336000" anchor="ctr"/>
            <a:lstStyle/>
            <a:p>
              <a:pPr algn="ctr">
                <a:lnSpc>
                  <a:spcPct val="120000"/>
                </a:lnSpc>
              </a:pPr>
              <a:endParaRPr lang="zh-CN" altLang="en-US" sz="2400" b="1" dirty="0">
                <a:solidFill>
                  <a:srgbClr val="7F7F7F"/>
                </a:solidFill>
                <a:latin typeface="微软雅黑" panose="020B0503020204020204" pitchFamily="34" charset="-122"/>
                <a:ea typeface="微软雅黑" panose="020B0503020204020204" pitchFamily="34" charset="-122"/>
                <a:sym typeface="Calibri" panose="020F0502020204030204" pitchFamily="34" charset="0"/>
              </a:endParaRPr>
            </a:p>
          </p:txBody>
        </p:sp>
        <p:sp>
          <p:nvSpPr>
            <p:cNvPr id="18" name="矩形 20"/>
            <p:cNvSpPr/>
            <p:nvPr/>
          </p:nvSpPr>
          <p:spPr>
            <a:xfrm>
              <a:off x="7946" y="4072"/>
              <a:ext cx="4702167" cy="185268"/>
            </a:xfrm>
            <a:prstGeom prst="rect">
              <a:avLst/>
            </a:prstGeom>
            <a:solidFill>
              <a:srgbClr val="0070C0"/>
            </a:solidFill>
            <a:ln w="9525">
              <a:noFill/>
            </a:ln>
          </p:spPr>
          <p:txBody>
            <a:bodyPr lIns="335817" tIns="60928" rIns="335817" bIns="60928" anchor="ctr"/>
            <a:lstStyle/>
            <a:p>
              <a:pPr algn="ctr"/>
              <a:endParaRPr lang="zh-CN" altLang="en-US" sz="2400" b="1" dirty="0">
                <a:solidFill>
                  <a:srgbClr val="7F7F7F"/>
                </a:solidFill>
                <a:latin typeface="微软雅黑" panose="020B0503020204020204" pitchFamily="34" charset="-122"/>
                <a:ea typeface="微软雅黑" panose="020B0503020204020204" pitchFamily="34" charset="-122"/>
                <a:sym typeface="Calibri" panose="020F0502020204030204" pitchFamily="34" charset="0"/>
              </a:endParaRPr>
            </a:p>
          </p:txBody>
        </p:sp>
      </p:grpSp>
      <p:grpSp>
        <p:nvGrpSpPr>
          <p:cNvPr id="19" name="Group 15"/>
          <p:cNvGrpSpPr/>
          <p:nvPr/>
        </p:nvGrpSpPr>
        <p:grpSpPr>
          <a:xfrm>
            <a:off x="4785585" y="3921501"/>
            <a:ext cx="3362960" cy="651933"/>
            <a:chOff x="0" y="0"/>
            <a:chExt cx="4710113" cy="627063"/>
          </a:xfrm>
        </p:grpSpPr>
        <p:sp>
          <p:nvSpPr>
            <p:cNvPr id="20" name="矩形 7"/>
            <p:cNvSpPr/>
            <p:nvPr/>
          </p:nvSpPr>
          <p:spPr>
            <a:xfrm>
              <a:off x="0" y="0"/>
              <a:ext cx="4702167" cy="183233"/>
            </a:xfrm>
            <a:prstGeom prst="rect">
              <a:avLst/>
            </a:prstGeom>
            <a:gradFill rotWithShape="1">
              <a:gsLst>
                <a:gs pos="0">
                  <a:srgbClr val="FDFDFD"/>
                </a:gs>
                <a:gs pos="100000">
                  <a:srgbClr val="D8D8D8"/>
                </a:gs>
              </a:gsLst>
              <a:lin ang="5400000" scaled="1"/>
              <a:tileRect/>
            </a:gradFill>
            <a:ln w="9525">
              <a:noFill/>
            </a:ln>
          </p:spPr>
          <p:txBody>
            <a:bodyPr lIns="336000" rIns="336000" anchor="ctr"/>
            <a:lstStyle/>
            <a:p>
              <a:pPr algn="ctr">
                <a:lnSpc>
                  <a:spcPct val="120000"/>
                </a:lnSpc>
              </a:pPr>
              <a:endParaRPr lang="zh-CN" altLang="en-US" sz="2400" b="1" dirty="0">
                <a:solidFill>
                  <a:srgbClr val="7F7F7F"/>
                </a:solidFill>
                <a:latin typeface="微软雅黑" panose="020B0503020204020204" pitchFamily="34" charset="-122"/>
                <a:ea typeface="微软雅黑" panose="020B0503020204020204" pitchFamily="34" charset="-122"/>
                <a:sym typeface="Calibri" panose="020F0502020204030204" pitchFamily="34" charset="0"/>
              </a:endParaRPr>
            </a:p>
          </p:txBody>
        </p:sp>
        <p:sp>
          <p:nvSpPr>
            <p:cNvPr id="21" name="矩形 8"/>
            <p:cNvSpPr/>
            <p:nvPr/>
          </p:nvSpPr>
          <p:spPr>
            <a:xfrm>
              <a:off x="0" y="183233"/>
              <a:ext cx="4702167" cy="443830"/>
            </a:xfrm>
            <a:prstGeom prst="rect">
              <a:avLst/>
            </a:prstGeom>
            <a:gradFill rotWithShape="1">
              <a:gsLst>
                <a:gs pos="0">
                  <a:srgbClr val="FDFDFD"/>
                </a:gs>
                <a:gs pos="100000">
                  <a:srgbClr val="D8D8D8"/>
                </a:gs>
              </a:gsLst>
              <a:lin ang="5400000" scaled="1"/>
              <a:tileRect/>
            </a:gradFill>
            <a:ln w="9525">
              <a:noFill/>
            </a:ln>
          </p:spPr>
          <p:txBody>
            <a:bodyPr lIns="336000" rIns="336000" anchor="ctr"/>
            <a:lstStyle/>
            <a:p>
              <a:pPr algn="ctr">
                <a:lnSpc>
                  <a:spcPct val="120000"/>
                </a:lnSpc>
              </a:pPr>
              <a:endParaRPr lang="zh-CN" altLang="en-US" sz="2400" b="1" dirty="0">
                <a:solidFill>
                  <a:srgbClr val="7F7F7F"/>
                </a:solidFill>
                <a:latin typeface="微软雅黑" panose="020B0503020204020204" pitchFamily="34" charset="-122"/>
                <a:ea typeface="微软雅黑" panose="020B0503020204020204" pitchFamily="34" charset="-122"/>
                <a:sym typeface="Calibri" panose="020F0502020204030204" pitchFamily="34" charset="0"/>
              </a:endParaRPr>
            </a:p>
          </p:txBody>
        </p:sp>
        <p:sp>
          <p:nvSpPr>
            <p:cNvPr id="22" name="矩形 20"/>
            <p:cNvSpPr/>
            <p:nvPr/>
          </p:nvSpPr>
          <p:spPr>
            <a:xfrm>
              <a:off x="7946" y="4072"/>
              <a:ext cx="4702167" cy="185268"/>
            </a:xfrm>
            <a:prstGeom prst="rect">
              <a:avLst/>
            </a:prstGeom>
            <a:solidFill>
              <a:srgbClr val="0070C0"/>
            </a:solidFill>
            <a:ln w="9525">
              <a:noFill/>
            </a:ln>
          </p:spPr>
          <p:txBody>
            <a:bodyPr lIns="335817" tIns="60928" rIns="335817" bIns="60928" anchor="ctr"/>
            <a:lstStyle/>
            <a:p>
              <a:pPr algn="ctr"/>
              <a:endParaRPr lang="zh-CN" altLang="en-US" sz="2400" b="1" dirty="0">
                <a:solidFill>
                  <a:srgbClr val="7F7F7F"/>
                </a:solidFill>
                <a:latin typeface="微软雅黑" panose="020B0503020204020204" pitchFamily="34" charset="-122"/>
                <a:ea typeface="微软雅黑" panose="020B0503020204020204" pitchFamily="34" charset="-122"/>
                <a:sym typeface="Calibri" panose="020F0502020204030204" pitchFamily="34" charset="0"/>
              </a:endParaRPr>
            </a:p>
          </p:txBody>
        </p:sp>
      </p:grpSp>
      <p:sp>
        <p:nvSpPr>
          <p:cNvPr id="23" name="文本框 22"/>
          <p:cNvSpPr txBox="1"/>
          <p:nvPr/>
        </p:nvSpPr>
        <p:spPr>
          <a:xfrm>
            <a:off x="4800324" y="3146958"/>
            <a:ext cx="3262432" cy="461665"/>
          </a:xfrm>
          <a:prstGeom prst="rect">
            <a:avLst/>
          </a:prstGeom>
          <a:noFill/>
        </p:spPr>
        <p:txBody>
          <a:bodyPr wrap="none" rtlCol="0" anchor="t">
            <a:spAutoFit/>
          </a:bodyPr>
          <a:lstStyle/>
          <a:p>
            <a:pPr lvl="0" algn="ctr"/>
            <a:r>
              <a:rPr lang="zh-CN" altLang="en-US" sz="2400" dirty="0">
                <a:latin typeface="微软雅黑" panose="020B0503020204020204" pitchFamily="34" charset="-122"/>
                <a:ea typeface="微软雅黑" panose="020B0503020204020204" pitchFamily="34" charset="-122"/>
                <a:cs typeface="+mn-ea"/>
                <a:sym typeface="+mn-ea"/>
              </a:rPr>
              <a:t>二、岗位职责履行情况</a:t>
            </a:r>
          </a:p>
        </p:txBody>
      </p:sp>
      <p:sp>
        <p:nvSpPr>
          <p:cNvPr id="28" name="文本框 10"/>
          <p:cNvSpPr txBox="1"/>
          <p:nvPr/>
        </p:nvSpPr>
        <p:spPr>
          <a:xfrm>
            <a:off x="4803301" y="4137935"/>
            <a:ext cx="2646878" cy="461665"/>
          </a:xfrm>
          <a:prstGeom prst="rect">
            <a:avLst/>
          </a:prstGeom>
          <a:noFill/>
        </p:spPr>
        <p:txBody>
          <a:bodyPr wrap="none" rtlCol="0" anchor="t">
            <a:spAutoFit/>
          </a:bodyPr>
          <a:lstStyle/>
          <a:p>
            <a:pPr lvl="0" algn="ctr"/>
            <a:r>
              <a:rPr lang="zh-CN" altLang="en-US" sz="2400" dirty="0">
                <a:latin typeface="微软雅黑" panose="020B0503020204020204" pitchFamily="34" charset="-122"/>
                <a:ea typeface="微软雅黑" panose="020B0503020204020204" pitchFamily="34" charset="-122"/>
                <a:sym typeface="+mn-ea"/>
              </a:rPr>
              <a:t>三、廉洁从业情况</a:t>
            </a:r>
            <a:endParaRPr lang="zh-CN" altLang="en-US" sz="2400" dirty="0">
              <a:latin typeface="微软雅黑" panose="020B0503020204020204" pitchFamily="34" charset="-122"/>
              <a:ea typeface="微软雅黑" panose="020B0503020204020204" pitchFamily="34" charset="-122"/>
              <a:cs typeface="+mn-ea"/>
              <a:sym typeface="+mn-ea"/>
            </a:endParaRPr>
          </a:p>
        </p:txBody>
      </p:sp>
      <p:grpSp>
        <p:nvGrpSpPr>
          <p:cNvPr id="30" name="Group 11"/>
          <p:cNvGrpSpPr/>
          <p:nvPr/>
        </p:nvGrpSpPr>
        <p:grpSpPr>
          <a:xfrm>
            <a:off x="4785585" y="1932681"/>
            <a:ext cx="3371427" cy="651933"/>
            <a:chOff x="0" y="0"/>
            <a:chExt cx="4710113" cy="627063"/>
          </a:xfrm>
        </p:grpSpPr>
        <p:sp>
          <p:nvSpPr>
            <p:cNvPr id="31" name="矩形 7"/>
            <p:cNvSpPr/>
            <p:nvPr/>
          </p:nvSpPr>
          <p:spPr>
            <a:xfrm>
              <a:off x="0" y="0"/>
              <a:ext cx="4702167" cy="183233"/>
            </a:xfrm>
            <a:prstGeom prst="rect">
              <a:avLst/>
            </a:prstGeom>
            <a:gradFill rotWithShape="1">
              <a:gsLst>
                <a:gs pos="0">
                  <a:srgbClr val="FDFDFD"/>
                </a:gs>
                <a:gs pos="100000">
                  <a:srgbClr val="D8D8D8"/>
                </a:gs>
              </a:gsLst>
              <a:lin ang="5400000" scaled="1"/>
              <a:tileRect/>
            </a:gradFill>
            <a:ln w="9525">
              <a:noFill/>
            </a:ln>
          </p:spPr>
          <p:txBody>
            <a:bodyPr lIns="336000" rIns="336000" anchor="ctr"/>
            <a:lstStyle/>
            <a:p>
              <a:pPr algn="ctr">
                <a:lnSpc>
                  <a:spcPct val="120000"/>
                </a:lnSpc>
              </a:pPr>
              <a:endParaRPr lang="zh-CN" altLang="en-US" sz="2400" b="1" dirty="0">
                <a:solidFill>
                  <a:srgbClr val="7F7F7F"/>
                </a:solidFill>
                <a:latin typeface="微软雅黑" panose="020B0503020204020204" pitchFamily="34" charset="-122"/>
                <a:ea typeface="微软雅黑" panose="020B0503020204020204" pitchFamily="34" charset="-122"/>
                <a:sym typeface="Calibri" panose="020F0502020204030204" pitchFamily="34" charset="0"/>
              </a:endParaRPr>
            </a:p>
          </p:txBody>
        </p:sp>
        <p:sp>
          <p:nvSpPr>
            <p:cNvPr id="32" name="矩形 8"/>
            <p:cNvSpPr/>
            <p:nvPr/>
          </p:nvSpPr>
          <p:spPr>
            <a:xfrm>
              <a:off x="0" y="183233"/>
              <a:ext cx="4702167" cy="443830"/>
            </a:xfrm>
            <a:prstGeom prst="rect">
              <a:avLst/>
            </a:prstGeom>
            <a:gradFill rotWithShape="1">
              <a:gsLst>
                <a:gs pos="0">
                  <a:srgbClr val="FDFDFD"/>
                </a:gs>
                <a:gs pos="100000">
                  <a:srgbClr val="D8D8D8"/>
                </a:gs>
              </a:gsLst>
              <a:lin ang="5400000" scaled="1"/>
              <a:tileRect/>
            </a:gradFill>
            <a:ln w="9525">
              <a:noFill/>
            </a:ln>
          </p:spPr>
          <p:txBody>
            <a:bodyPr lIns="336000" rIns="336000" anchor="ctr"/>
            <a:lstStyle/>
            <a:p>
              <a:pPr algn="ctr">
                <a:lnSpc>
                  <a:spcPct val="120000"/>
                </a:lnSpc>
              </a:pPr>
              <a:endParaRPr lang="zh-CN" altLang="en-US" sz="2400" b="1" dirty="0">
                <a:solidFill>
                  <a:srgbClr val="7F7F7F"/>
                </a:solidFill>
                <a:latin typeface="微软雅黑" panose="020B0503020204020204" pitchFamily="34" charset="-122"/>
                <a:ea typeface="微软雅黑" panose="020B0503020204020204" pitchFamily="34" charset="-122"/>
                <a:sym typeface="Calibri" panose="020F0502020204030204" pitchFamily="34" charset="0"/>
              </a:endParaRPr>
            </a:p>
          </p:txBody>
        </p:sp>
        <p:sp>
          <p:nvSpPr>
            <p:cNvPr id="36" name="矩形 20"/>
            <p:cNvSpPr/>
            <p:nvPr/>
          </p:nvSpPr>
          <p:spPr>
            <a:xfrm>
              <a:off x="7946" y="4072"/>
              <a:ext cx="4702167" cy="185268"/>
            </a:xfrm>
            <a:prstGeom prst="rect">
              <a:avLst/>
            </a:prstGeom>
            <a:solidFill>
              <a:srgbClr val="0070C0"/>
            </a:solidFill>
            <a:ln w="9525">
              <a:noFill/>
            </a:ln>
          </p:spPr>
          <p:txBody>
            <a:bodyPr lIns="335817" tIns="60928" rIns="335817" bIns="60928" anchor="ctr"/>
            <a:lstStyle/>
            <a:p>
              <a:pPr algn="ctr"/>
              <a:endParaRPr lang="zh-CN" altLang="en-US" sz="2400" b="1" dirty="0">
                <a:solidFill>
                  <a:srgbClr val="7F7F7F"/>
                </a:solidFill>
                <a:latin typeface="微软雅黑" panose="020B0503020204020204" pitchFamily="34" charset="-122"/>
                <a:ea typeface="微软雅黑" panose="020B0503020204020204" pitchFamily="34" charset="-122"/>
                <a:sym typeface="Calibri" panose="020F0502020204030204" pitchFamily="34" charset="0"/>
              </a:endParaRPr>
            </a:p>
          </p:txBody>
        </p:sp>
      </p:grpSp>
      <p:grpSp>
        <p:nvGrpSpPr>
          <p:cNvPr id="2" name="Group 11"/>
          <p:cNvGrpSpPr/>
          <p:nvPr/>
        </p:nvGrpSpPr>
        <p:grpSpPr>
          <a:xfrm>
            <a:off x="3304802" y="2934021"/>
            <a:ext cx="5018617" cy="651933"/>
            <a:chOff x="0" y="0"/>
            <a:chExt cx="4710113" cy="627063"/>
          </a:xfrm>
        </p:grpSpPr>
        <p:sp>
          <p:nvSpPr>
            <p:cNvPr id="3" name="矩形 7"/>
            <p:cNvSpPr/>
            <p:nvPr/>
          </p:nvSpPr>
          <p:spPr>
            <a:xfrm>
              <a:off x="0" y="0"/>
              <a:ext cx="4702167" cy="183233"/>
            </a:xfrm>
            <a:prstGeom prst="rect">
              <a:avLst/>
            </a:prstGeom>
            <a:gradFill rotWithShape="1">
              <a:gsLst>
                <a:gs pos="0">
                  <a:srgbClr val="FDFDFD"/>
                </a:gs>
                <a:gs pos="100000">
                  <a:srgbClr val="D8D8D8"/>
                </a:gs>
              </a:gsLst>
              <a:lin ang="5400000" scaled="1"/>
              <a:tileRect/>
            </a:gradFill>
            <a:ln w="9525">
              <a:noFill/>
            </a:ln>
          </p:spPr>
          <p:txBody>
            <a:bodyPr lIns="336000" rIns="336000" anchor="ctr"/>
            <a:lstStyle/>
            <a:p>
              <a:pPr algn="ctr">
                <a:lnSpc>
                  <a:spcPct val="120000"/>
                </a:lnSpc>
              </a:pPr>
              <a:endParaRPr lang="zh-CN" altLang="en-US" sz="2400" b="1" dirty="0">
                <a:solidFill>
                  <a:srgbClr val="7F7F7F"/>
                </a:solidFill>
                <a:latin typeface="微软雅黑" panose="020B0503020204020204" pitchFamily="34" charset="-122"/>
                <a:ea typeface="微软雅黑" panose="020B0503020204020204" pitchFamily="34" charset="-122"/>
                <a:sym typeface="Calibri" panose="020F0502020204030204" pitchFamily="34" charset="0"/>
              </a:endParaRPr>
            </a:p>
          </p:txBody>
        </p:sp>
        <p:sp>
          <p:nvSpPr>
            <p:cNvPr id="4" name="矩形 8"/>
            <p:cNvSpPr/>
            <p:nvPr/>
          </p:nvSpPr>
          <p:spPr>
            <a:xfrm>
              <a:off x="0" y="183233"/>
              <a:ext cx="4702167" cy="443830"/>
            </a:xfrm>
            <a:prstGeom prst="rect">
              <a:avLst/>
            </a:prstGeom>
            <a:gradFill rotWithShape="1">
              <a:gsLst>
                <a:gs pos="0">
                  <a:srgbClr val="FDFDFD"/>
                </a:gs>
                <a:gs pos="100000">
                  <a:srgbClr val="D8D8D8"/>
                </a:gs>
              </a:gsLst>
              <a:lin ang="5400000" scaled="1"/>
              <a:tileRect/>
            </a:gradFill>
            <a:ln w="9525">
              <a:noFill/>
            </a:ln>
          </p:spPr>
          <p:txBody>
            <a:bodyPr lIns="336000" rIns="336000" anchor="ctr"/>
            <a:lstStyle/>
            <a:p>
              <a:pPr algn="ctr">
                <a:lnSpc>
                  <a:spcPct val="120000"/>
                </a:lnSpc>
              </a:pPr>
              <a:endParaRPr lang="zh-CN" altLang="en-US" sz="2400" b="1" dirty="0">
                <a:solidFill>
                  <a:srgbClr val="7F7F7F"/>
                </a:solidFill>
                <a:latin typeface="微软雅黑" panose="020B0503020204020204" pitchFamily="34" charset="-122"/>
                <a:ea typeface="微软雅黑" panose="020B0503020204020204" pitchFamily="34" charset="-122"/>
                <a:sym typeface="Calibri" panose="020F0502020204030204" pitchFamily="34" charset="0"/>
              </a:endParaRPr>
            </a:p>
          </p:txBody>
        </p:sp>
        <p:sp>
          <p:nvSpPr>
            <p:cNvPr id="6" name="矩形 20"/>
            <p:cNvSpPr/>
            <p:nvPr/>
          </p:nvSpPr>
          <p:spPr>
            <a:xfrm>
              <a:off x="7946" y="4072"/>
              <a:ext cx="4702167" cy="185268"/>
            </a:xfrm>
            <a:prstGeom prst="rect">
              <a:avLst/>
            </a:prstGeom>
            <a:solidFill>
              <a:srgbClr val="0070C0"/>
            </a:solidFill>
            <a:ln w="9525">
              <a:noFill/>
            </a:ln>
          </p:spPr>
          <p:txBody>
            <a:bodyPr lIns="335817" tIns="60928" rIns="335817" bIns="60928" anchor="ctr"/>
            <a:lstStyle/>
            <a:p>
              <a:pPr algn="ctr"/>
              <a:endParaRPr lang="zh-CN" altLang="en-US" sz="2400" b="1" dirty="0">
                <a:solidFill>
                  <a:srgbClr val="7F7F7F"/>
                </a:solidFill>
                <a:latin typeface="微软雅黑" panose="020B0503020204020204" pitchFamily="34" charset="-122"/>
                <a:ea typeface="微软雅黑" panose="020B0503020204020204" pitchFamily="34" charset="-122"/>
                <a:sym typeface="Calibri" panose="020F0502020204030204" pitchFamily="34" charset="0"/>
              </a:endParaRPr>
            </a:p>
          </p:txBody>
        </p:sp>
      </p:grpSp>
      <p:grpSp>
        <p:nvGrpSpPr>
          <p:cNvPr id="7" name="Group 15"/>
          <p:cNvGrpSpPr/>
          <p:nvPr/>
        </p:nvGrpSpPr>
        <p:grpSpPr>
          <a:xfrm>
            <a:off x="3304802" y="3922005"/>
            <a:ext cx="5018617" cy="651933"/>
            <a:chOff x="0" y="0"/>
            <a:chExt cx="4710113" cy="627063"/>
          </a:xfrm>
        </p:grpSpPr>
        <p:sp>
          <p:nvSpPr>
            <p:cNvPr id="8" name="矩形 7"/>
            <p:cNvSpPr/>
            <p:nvPr/>
          </p:nvSpPr>
          <p:spPr>
            <a:xfrm>
              <a:off x="0" y="0"/>
              <a:ext cx="4702167" cy="183233"/>
            </a:xfrm>
            <a:prstGeom prst="rect">
              <a:avLst/>
            </a:prstGeom>
            <a:gradFill rotWithShape="1">
              <a:gsLst>
                <a:gs pos="0">
                  <a:srgbClr val="FDFDFD"/>
                </a:gs>
                <a:gs pos="100000">
                  <a:srgbClr val="D8D8D8"/>
                </a:gs>
              </a:gsLst>
              <a:lin ang="5400000" scaled="1"/>
              <a:tileRect/>
            </a:gradFill>
            <a:ln w="9525">
              <a:noFill/>
            </a:ln>
          </p:spPr>
          <p:txBody>
            <a:bodyPr lIns="336000" rIns="336000" anchor="ctr"/>
            <a:lstStyle/>
            <a:p>
              <a:pPr>
                <a:lnSpc>
                  <a:spcPct val="120000"/>
                </a:lnSpc>
              </a:pPr>
              <a:endParaRPr lang="zh-CN" altLang="en-US" sz="2400" b="1" dirty="0">
                <a:solidFill>
                  <a:srgbClr val="7F7F7F"/>
                </a:solidFill>
                <a:latin typeface="微软雅黑" panose="020B0503020204020204" pitchFamily="34" charset="-122"/>
                <a:ea typeface="微软雅黑" panose="020B0503020204020204" pitchFamily="34" charset="-122"/>
                <a:sym typeface="Calibri" panose="020F0502020204030204" pitchFamily="34" charset="0"/>
              </a:endParaRPr>
            </a:p>
          </p:txBody>
        </p:sp>
        <p:sp>
          <p:nvSpPr>
            <p:cNvPr id="9" name="矩形 8"/>
            <p:cNvSpPr/>
            <p:nvPr/>
          </p:nvSpPr>
          <p:spPr>
            <a:xfrm>
              <a:off x="0" y="183233"/>
              <a:ext cx="4702167" cy="443830"/>
            </a:xfrm>
            <a:prstGeom prst="rect">
              <a:avLst/>
            </a:prstGeom>
            <a:gradFill rotWithShape="1">
              <a:gsLst>
                <a:gs pos="0">
                  <a:srgbClr val="FDFDFD"/>
                </a:gs>
                <a:gs pos="100000">
                  <a:srgbClr val="D8D8D8"/>
                </a:gs>
              </a:gsLst>
              <a:lin ang="5400000" scaled="1"/>
              <a:tileRect/>
            </a:gradFill>
            <a:ln w="9525">
              <a:noFill/>
            </a:ln>
          </p:spPr>
          <p:txBody>
            <a:bodyPr lIns="336000" rIns="336000" anchor="ctr"/>
            <a:lstStyle/>
            <a:p>
              <a:pPr>
                <a:lnSpc>
                  <a:spcPct val="120000"/>
                </a:lnSpc>
              </a:pPr>
              <a:endParaRPr lang="zh-CN" altLang="en-US" sz="2400" b="1" dirty="0">
                <a:solidFill>
                  <a:srgbClr val="7F7F7F"/>
                </a:solidFill>
                <a:latin typeface="微软雅黑" panose="020B0503020204020204" pitchFamily="34" charset="-122"/>
                <a:ea typeface="微软雅黑" panose="020B0503020204020204" pitchFamily="34" charset="-122"/>
                <a:sym typeface="Calibri" panose="020F0502020204030204" pitchFamily="34" charset="0"/>
              </a:endParaRPr>
            </a:p>
          </p:txBody>
        </p:sp>
        <p:sp>
          <p:nvSpPr>
            <p:cNvPr id="11" name="矩形 20"/>
            <p:cNvSpPr/>
            <p:nvPr/>
          </p:nvSpPr>
          <p:spPr>
            <a:xfrm>
              <a:off x="7946" y="4072"/>
              <a:ext cx="4702167" cy="185268"/>
            </a:xfrm>
            <a:prstGeom prst="rect">
              <a:avLst/>
            </a:prstGeom>
            <a:solidFill>
              <a:srgbClr val="0070C0"/>
            </a:solidFill>
            <a:ln w="9525">
              <a:noFill/>
            </a:ln>
          </p:spPr>
          <p:txBody>
            <a:bodyPr lIns="335817" tIns="60928" rIns="335817" bIns="60928" anchor="ctr"/>
            <a:lstStyle/>
            <a:p>
              <a:endParaRPr lang="zh-CN" altLang="en-US" sz="2400" b="1" dirty="0">
                <a:solidFill>
                  <a:srgbClr val="7F7F7F"/>
                </a:solidFill>
                <a:latin typeface="微软雅黑" panose="020B0503020204020204" pitchFamily="34" charset="-122"/>
                <a:ea typeface="微软雅黑" panose="020B0503020204020204" pitchFamily="34" charset="-122"/>
                <a:sym typeface="Calibri" panose="020F0502020204030204" pitchFamily="34" charset="0"/>
              </a:endParaRPr>
            </a:p>
          </p:txBody>
        </p:sp>
      </p:grpSp>
      <p:sp>
        <p:nvSpPr>
          <p:cNvPr id="12" name="文本框 11"/>
          <p:cNvSpPr txBox="1"/>
          <p:nvPr/>
        </p:nvSpPr>
        <p:spPr>
          <a:xfrm>
            <a:off x="3322479" y="3147805"/>
            <a:ext cx="5252353" cy="461665"/>
          </a:xfrm>
          <a:prstGeom prst="rect">
            <a:avLst/>
          </a:prstGeom>
          <a:noFill/>
        </p:spPr>
        <p:txBody>
          <a:bodyPr wrap="square" rtlCol="0" anchor="t">
            <a:spAutoFit/>
          </a:bodyPr>
          <a:lstStyle/>
          <a:p>
            <a:pPr lvl="0"/>
            <a:r>
              <a:rPr lang="zh-CN" altLang="en-US" sz="2400" dirty="0">
                <a:latin typeface="微软雅黑" panose="020B0503020204020204" pitchFamily="34" charset="-122"/>
                <a:ea typeface="微软雅黑" panose="020B0503020204020204" pitchFamily="34" charset="-122"/>
                <a:cs typeface="+mn-ea"/>
                <a:sym typeface="+mn-ea"/>
              </a:rPr>
              <a:t>二、跟踪池产品的综合打分评价</a:t>
            </a:r>
          </a:p>
        </p:txBody>
      </p:sp>
      <p:sp>
        <p:nvSpPr>
          <p:cNvPr id="13" name="文本框 10"/>
          <p:cNvSpPr txBox="1"/>
          <p:nvPr/>
        </p:nvSpPr>
        <p:spPr>
          <a:xfrm>
            <a:off x="3322481" y="4138782"/>
            <a:ext cx="4801314" cy="461665"/>
          </a:xfrm>
          <a:prstGeom prst="rect">
            <a:avLst/>
          </a:prstGeom>
          <a:noFill/>
        </p:spPr>
        <p:txBody>
          <a:bodyPr wrap="none" rtlCol="0" anchor="t">
            <a:spAutoFit/>
          </a:bodyPr>
          <a:lstStyle/>
          <a:p>
            <a:pPr lvl="0"/>
            <a:r>
              <a:rPr lang="zh-CN" altLang="en-US" sz="2400" dirty="0">
                <a:latin typeface="微软雅黑" panose="020B0503020204020204" pitchFamily="34" charset="-122"/>
                <a:ea typeface="微软雅黑" panose="020B0503020204020204" pitchFamily="34" charset="-122"/>
                <a:sym typeface="+mn-ea"/>
              </a:rPr>
              <a:t>三、已投产品的线性拟合结果评价</a:t>
            </a:r>
            <a:endParaRPr lang="zh-CN" altLang="en-US" sz="2400" dirty="0">
              <a:latin typeface="微软雅黑" panose="020B0503020204020204" pitchFamily="34" charset="-122"/>
              <a:ea typeface="微软雅黑" panose="020B0503020204020204" pitchFamily="34" charset="-122"/>
              <a:cs typeface="+mn-ea"/>
              <a:sym typeface="+mn-ea"/>
            </a:endParaRPr>
          </a:p>
        </p:txBody>
      </p:sp>
      <p:grpSp>
        <p:nvGrpSpPr>
          <p:cNvPr id="34" name="Group 11"/>
          <p:cNvGrpSpPr/>
          <p:nvPr/>
        </p:nvGrpSpPr>
        <p:grpSpPr>
          <a:xfrm>
            <a:off x="3304802" y="1933840"/>
            <a:ext cx="5018617" cy="651933"/>
            <a:chOff x="0" y="0"/>
            <a:chExt cx="4710113" cy="627063"/>
          </a:xfrm>
        </p:grpSpPr>
        <p:sp>
          <p:nvSpPr>
            <p:cNvPr id="43" name="矩形 7"/>
            <p:cNvSpPr/>
            <p:nvPr/>
          </p:nvSpPr>
          <p:spPr>
            <a:xfrm>
              <a:off x="0" y="0"/>
              <a:ext cx="4702167" cy="183233"/>
            </a:xfrm>
            <a:prstGeom prst="rect">
              <a:avLst/>
            </a:prstGeom>
            <a:gradFill rotWithShape="1">
              <a:gsLst>
                <a:gs pos="0">
                  <a:srgbClr val="FDFDFD"/>
                </a:gs>
                <a:gs pos="100000">
                  <a:srgbClr val="D8D8D8"/>
                </a:gs>
              </a:gsLst>
              <a:lin ang="5400000" scaled="1"/>
              <a:tileRect/>
            </a:gradFill>
            <a:ln w="9525">
              <a:noFill/>
            </a:ln>
          </p:spPr>
          <p:txBody>
            <a:bodyPr lIns="336000" rIns="336000" anchor="ctr"/>
            <a:lstStyle/>
            <a:p>
              <a:pPr algn="ctr">
                <a:lnSpc>
                  <a:spcPct val="120000"/>
                </a:lnSpc>
              </a:pPr>
              <a:endParaRPr lang="zh-CN" altLang="en-US" sz="2400" b="1" dirty="0">
                <a:solidFill>
                  <a:srgbClr val="7F7F7F"/>
                </a:solidFill>
                <a:latin typeface="微软雅黑" panose="020B0503020204020204" pitchFamily="34" charset="-122"/>
                <a:ea typeface="微软雅黑" panose="020B0503020204020204" pitchFamily="34" charset="-122"/>
                <a:sym typeface="Calibri" panose="020F0502020204030204" pitchFamily="34" charset="0"/>
              </a:endParaRPr>
            </a:p>
          </p:txBody>
        </p:sp>
        <p:sp>
          <p:nvSpPr>
            <p:cNvPr id="44" name="矩形 8"/>
            <p:cNvSpPr/>
            <p:nvPr/>
          </p:nvSpPr>
          <p:spPr>
            <a:xfrm>
              <a:off x="0" y="183233"/>
              <a:ext cx="4702167" cy="443830"/>
            </a:xfrm>
            <a:prstGeom prst="rect">
              <a:avLst/>
            </a:prstGeom>
            <a:gradFill rotWithShape="1">
              <a:gsLst>
                <a:gs pos="0">
                  <a:srgbClr val="FDFDFD"/>
                </a:gs>
                <a:gs pos="100000">
                  <a:srgbClr val="D8D8D8"/>
                </a:gs>
              </a:gsLst>
              <a:lin ang="5400000" scaled="1"/>
              <a:tileRect/>
            </a:gradFill>
            <a:ln w="9525">
              <a:noFill/>
            </a:ln>
          </p:spPr>
          <p:txBody>
            <a:bodyPr lIns="336000" rIns="336000" anchor="ctr"/>
            <a:lstStyle/>
            <a:p>
              <a:pPr algn="ctr">
                <a:lnSpc>
                  <a:spcPct val="120000"/>
                </a:lnSpc>
              </a:pPr>
              <a:endParaRPr lang="zh-CN" altLang="en-US" sz="2400" b="1" dirty="0">
                <a:solidFill>
                  <a:srgbClr val="7F7F7F"/>
                </a:solidFill>
                <a:latin typeface="微软雅黑" panose="020B0503020204020204" pitchFamily="34" charset="-122"/>
                <a:ea typeface="微软雅黑" panose="020B0503020204020204" pitchFamily="34" charset="-122"/>
                <a:sym typeface="Calibri" panose="020F0502020204030204" pitchFamily="34" charset="0"/>
              </a:endParaRPr>
            </a:p>
          </p:txBody>
        </p:sp>
        <p:sp>
          <p:nvSpPr>
            <p:cNvPr id="45" name="矩形 20"/>
            <p:cNvSpPr/>
            <p:nvPr/>
          </p:nvSpPr>
          <p:spPr>
            <a:xfrm>
              <a:off x="7946" y="4072"/>
              <a:ext cx="4702167" cy="185268"/>
            </a:xfrm>
            <a:prstGeom prst="rect">
              <a:avLst/>
            </a:prstGeom>
            <a:solidFill>
              <a:srgbClr val="0070C0"/>
            </a:solidFill>
            <a:ln w="9525">
              <a:noFill/>
            </a:ln>
          </p:spPr>
          <p:txBody>
            <a:bodyPr lIns="335817" tIns="60928" rIns="335817" bIns="60928" anchor="ctr"/>
            <a:lstStyle/>
            <a:p>
              <a:pPr algn="ctr"/>
              <a:endParaRPr lang="zh-CN" altLang="en-US" sz="2400" b="1" dirty="0">
                <a:solidFill>
                  <a:srgbClr val="7F7F7F"/>
                </a:solidFill>
                <a:latin typeface="微软雅黑" panose="020B0503020204020204" pitchFamily="34" charset="-122"/>
                <a:ea typeface="微软雅黑" panose="020B0503020204020204" pitchFamily="34" charset="-122"/>
                <a:sym typeface="Calibri" panose="020F0502020204030204" pitchFamily="34" charset="0"/>
              </a:endParaRPr>
            </a:p>
          </p:txBody>
        </p:sp>
      </p:grpSp>
      <p:sp>
        <p:nvSpPr>
          <p:cNvPr id="46" name="文本框 2"/>
          <p:cNvSpPr txBox="1"/>
          <p:nvPr/>
        </p:nvSpPr>
        <p:spPr>
          <a:xfrm>
            <a:off x="3322480" y="2138610"/>
            <a:ext cx="4664524" cy="461665"/>
          </a:xfrm>
          <a:prstGeom prst="rect">
            <a:avLst/>
          </a:prstGeom>
          <a:noFill/>
        </p:spPr>
        <p:txBody>
          <a:bodyPr wrap="square" rtlCol="0" anchor="t">
            <a:spAutoFit/>
          </a:bodyPr>
          <a:lstStyle/>
          <a:p>
            <a:pPr lvl="0"/>
            <a:r>
              <a:rPr lang="zh-CN" altLang="en-US" sz="2400" dirty="0">
                <a:latin typeface="微软雅黑" panose="020B0503020204020204" pitchFamily="34" charset="-122"/>
                <a:ea typeface="微软雅黑" panose="020B0503020204020204" pitchFamily="34" charset="-122"/>
                <a:cs typeface="+mn-ea"/>
                <a:sym typeface="+mn-ea"/>
              </a:rPr>
              <a:t>一、产品绩效评价设计的背景</a:t>
            </a:r>
          </a:p>
        </p:txBody>
      </p:sp>
    </p:spTree>
    <p:extLst>
      <p:ext uri="{BB962C8B-B14F-4D97-AF65-F5344CB8AC3E}">
        <p14:creationId xmlns:p14="http://schemas.microsoft.com/office/powerpoint/2010/main" val="17098419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标题 1">
            <a:extLst>
              <a:ext uri="{FF2B5EF4-FFF2-40B4-BE49-F238E27FC236}">
                <a16:creationId xmlns:a16="http://schemas.microsoft.com/office/drawing/2014/main" id="{9D57B31B-7BC2-4B72-8EC3-70076F707B15}"/>
              </a:ext>
            </a:extLst>
          </p:cNvPr>
          <p:cNvSpPr txBox="1">
            <a:spLocks/>
          </p:cNvSpPr>
          <p:nvPr/>
        </p:nvSpPr>
        <p:spPr>
          <a:xfrm>
            <a:off x="316457" y="284835"/>
            <a:ext cx="9720155" cy="432000"/>
          </a:xfrm>
          <a:prstGeom prst="rect">
            <a:avLst/>
          </a:prstGeom>
          <a:noFill/>
        </p:spPr>
        <p:txBody>
          <a:bodyPr wrap="none" lIns="0" tIns="0" rIns="0" bIns="0" rtlCol="0" anchor="ctr" anchorCtr="0">
            <a:noAutofit/>
          </a:bodyPr>
          <a:lstStyle>
            <a:lvl1pPr algn="l" defTabSz="914400" rtl="0" eaLnBrk="1" latinLnBrk="0" hangingPunct="1">
              <a:lnSpc>
                <a:spcPct val="90000"/>
              </a:lnSpc>
              <a:spcBef>
                <a:spcPct val="0"/>
              </a:spcBef>
              <a:buNone/>
              <a:defRPr lang="zh-CN" altLang="en-US" sz="2800" kern="1200" dirty="0">
                <a:solidFill>
                  <a:schemeClr val="bg1">
                    <a:lumMod val="9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defRPr>
            </a:lvl1pPr>
          </a:lstStyle>
          <a:p>
            <a:pPr>
              <a:lnSpc>
                <a:spcPct val="100000"/>
              </a:lnSpc>
              <a:defRPr/>
            </a:pPr>
            <a:r>
              <a:rPr lang="zh-CN" altLang="en-US" sz="3200" spc="300" dirty="0">
                <a:solidFill>
                  <a:schemeClr val="bg1"/>
                </a:solidFill>
                <a:latin typeface="Arial" panose="020B0604020202020204" pitchFamily="34" charset="0"/>
                <a:cs typeface="+mj-cs"/>
              </a:rPr>
              <a:t>二、跟踪池产品的综合打分评价</a:t>
            </a:r>
          </a:p>
        </p:txBody>
      </p:sp>
      <p:graphicFrame>
        <p:nvGraphicFramePr>
          <p:cNvPr id="3" name="表格 2">
            <a:extLst>
              <a:ext uri="{FF2B5EF4-FFF2-40B4-BE49-F238E27FC236}">
                <a16:creationId xmlns:a16="http://schemas.microsoft.com/office/drawing/2014/main" id="{2F65B4F3-680A-4218-BC06-DA92D27CC57F}"/>
              </a:ext>
            </a:extLst>
          </p:cNvPr>
          <p:cNvGraphicFramePr>
            <a:graphicFrameLocks noGrp="1"/>
          </p:cNvGraphicFramePr>
          <p:nvPr>
            <p:extLst>
              <p:ext uri="{D42A27DB-BD31-4B8C-83A1-F6EECF244321}">
                <p14:modId xmlns:p14="http://schemas.microsoft.com/office/powerpoint/2010/main" val="3971573634"/>
              </p:ext>
            </p:extLst>
          </p:nvPr>
        </p:nvGraphicFramePr>
        <p:xfrm>
          <a:off x="0" y="1346228"/>
          <a:ext cx="12191997" cy="3856709"/>
        </p:xfrm>
        <a:graphic>
          <a:graphicData uri="http://schemas.openxmlformats.org/drawingml/2006/table">
            <a:tbl>
              <a:tblPr firstRow="1" firstCol="1" bandRow="1">
                <a:tableStyleId>{5C22544A-7EE6-4342-B048-85BDC9FD1C3A}</a:tableStyleId>
              </a:tblPr>
              <a:tblGrid>
                <a:gridCol w="1838131">
                  <a:extLst>
                    <a:ext uri="{9D8B030D-6E8A-4147-A177-3AD203B41FA5}">
                      <a16:colId xmlns:a16="http://schemas.microsoft.com/office/drawing/2014/main" val="650264765"/>
                    </a:ext>
                  </a:extLst>
                </a:gridCol>
                <a:gridCol w="1782147">
                  <a:extLst>
                    <a:ext uri="{9D8B030D-6E8A-4147-A177-3AD203B41FA5}">
                      <a16:colId xmlns:a16="http://schemas.microsoft.com/office/drawing/2014/main" val="2270339541"/>
                    </a:ext>
                  </a:extLst>
                </a:gridCol>
                <a:gridCol w="1446244">
                  <a:extLst>
                    <a:ext uri="{9D8B030D-6E8A-4147-A177-3AD203B41FA5}">
                      <a16:colId xmlns:a16="http://schemas.microsoft.com/office/drawing/2014/main" val="3977321206"/>
                    </a:ext>
                  </a:extLst>
                </a:gridCol>
                <a:gridCol w="1474237">
                  <a:extLst>
                    <a:ext uri="{9D8B030D-6E8A-4147-A177-3AD203B41FA5}">
                      <a16:colId xmlns:a16="http://schemas.microsoft.com/office/drawing/2014/main" val="1776215885"/>
                    </a:ext>
                  </a:extLst>
                </a:gridCol>
                <a:gridCol w="2295331">
                  <a:extLst>
                    <a:ext uri="{9D8B030D-6E8A-4147-A177-3AD203B41FA5}">
                      <a16:colId xmlns:a16="http://schemas.microsoft.com/office/drawing/2014/main" val="744516094"/>
                    </a:ext>
                  </a:extLst>
                </a:gridCol>
                <a:gridCol w="1147665">
                  <a:extLst>
                    <a:ext uri="{9D8B030D-6E8A-4147-A177-3AD203B41FA5}">
                      <a16:colId xmlns:a16="http://schemas.microsoft.com/office/drawing/2014/main" val="1440053249"/>
                    </a:ext>
                  </a:extLst>
                </a:gridCol>
                <a:gridCol w="1492898">
                  <a:extLst>
                    <a:ext uri="{9D8B030D-6E8A-4147-A177-3AD203B41FA5}">
                      <a16:colId xmlns:a16="http://schemas.microsoft.com/office/drawing/2014/main" val="1487747728"/>
                    </a:ext>
                  </a:extLst>
                </a:gridCol>
                <a:gridCol w="715344">
                  <a:extLst>
                    <a:ext uri="{9D8B030D-6E8A-4147-A177-3AD203B41FA5}">
                      <a16:colId xmlns:a16="http://schemas.microsoft.com/office/drawing/2014/main" val="1518448495"/>
                    </a:ext>
                  </a:extLst>
                </a:gridCol>
              </a:tblGrid>
              <a:tr h="682901">
                <a:tc>
                  <a:txBody>
                    <a:bodyPr/>
                    <a:lstStyle/>
                    <a:p>
                      <a:pPr algn="ctr">
                        <a:lnSpc>
                          <a:spcPct val="115000"/>
                        </a:lnSpc>
                        <a:spcAft>
                          <a:spcPts val="1000"/>
                        </a:spcAft>
                      </a:pPr>
                      <a:r>
                        <a:rPr lang="en-US" sz="1400" b="1" dirty="0" err="1">
                          <a:effectLst/>
                        </a:rPr>
                        <a:t>产品简称</a:t>
                      </a:r>
                      <a:endParaRPr lang="zh-CN" sz="1400" b="1" dirty="0">
                        <a:effectLst/>
                        <a:latin typeface="Cambria" panose="02040503050406030204" pitchFamily="18" charset="0"/>
                        <a:ea typeface="MS Mincho" panose="02020609040205080304" pitchFamily="49" charset="-128"/>
                        <a:cs typeface="Times New Roman" panose="02020603050405020304" pitchFamily="18" charset="0"/>
                      </a:endParaRPr>
                    </a:p>
                  </a:txBody>
                  <a:tcPr marL="45720" marR="45720"/>
                </a:tc>
                <a:tc>
                  <a:txBody>
                    <a:bodyPr/>
                    <a:lstStyle/>
                    <a:p>
                      <a:pPr algn="ctr">
                        <a:lnSpc>
                          <a:spcPct val="115000"/>
                        </a:lnSpc>
                        <a:spcAft>
                          <a:spcPts val="1000"/>
                        </a:spcAft>
                      </a:pPr>
                      <a:r>
                        <a:rPr lang="en-US" sz="1400" b="1" dirty="0" err="1">
                          <a:effectLst/>
                        </a:rPr>
                        <a:t>朝阳永续优选打分</a:t>
                      </a:r>
                      <a:r>
                        <a:rPr lang="en-US" sz="1400" b="1" dirty="0">
                          <a:effectLst/>
                        </a:rPr>
                        <a:t>(</a:t>
                      </a:r>
                      <a:r>
                        <a:rPr lang="en-US" sz="1400" b="1" dirty="0" err="1">
                          <a:effectLst/>
                        </a:rPr>
                        <a:t>空缺值填充</a:t>
                      </a:r>
                      <a:r>
                        <a:rPr lang="en-US" sz="1400" b="1" dirty="0">
                          <a:effectLst/>
                        </a:rPr>
                        <a:t>)（</a:t>
                      </a:r>
                      <a:r>
                        <a:rPr lang="en-US" sz="1400" b="1" dirty="0" err="1">
                          <a:effectLst/>
                        </a:rPr>
                        <a:t>三年+今年以来_normal</a:t>
                      </a:r>
                      <a:r>
                        <a:rPr lang="en-US" sz="1400" b="1" dirty="0">
                          <a:effectLst/>
                        </a:rPr>
                        <a:t>）</a:t>
                      </a:r>
                      <a:endParaRPr lang="zh-CN" sz="1400" b="1" dirty="0">
                        <a:effectLst/>
                        <a:latin typeface="Cambria" panose="02040503050406030204" pitchFamily="18" charset="0"/>
                        <a:ea typeface="MS Mincho" panose="02020609040205080304" pitchFamily="49" charset="-128"/>
                        <a:cs typeface="Times New Roman" panose="02020603050405020304" pitchFamily="18" charset="0"/>
                      </a:endParaRPr>
                    </a:p>
                  </a:txBody>
                  <a:tcPr marL="45720" marR="45720"/>
                </a:tc>
                <a:tc>
                  <a:txBody>
                    <a:bodyPr/>
                    <a:lstStyle/>
                    <a:p>
                      <a:pPr algn="ctr">
                        <a:lnSpc>
                          <a:spcPct val="115000"/>
                        </a:lnSpc>
                        <a:spcAft>
                          <a:spcPts val="1000"/>
                        </a:spcAft>
                      </a:pPr>
                      <a:r>
                        <a:rPr lang="en-US" sz="1400" b="1" dirty="0" err="1">
                          <a:effectLst/>
                        </a:rPr>
                        <a:t>收益率打分</a:t>
                      </a:r>
                      <a:r>
                        <a:rPr lang="en-US" sz="1400" b="1" dirty="0">
                          <a:effectLst/>
                        </a:rPr>
                        <a:t>(</a:t>
                      </a:r>
                      <a:r>
                        <a:rPr lang="en-US" sz="1400" b="1" dirty="0" err="1">
                          <a:effectLst/>
                        </a:rPr>
                        <a:t>空缺值填充</a:t>
                      </a:r>
                      <a:r>
                        <a:rPr lang="en-US" sz="1400" b="1" dirty="0">
                          <a:effectLst/>
                        </a:rPr>
                        <a:t>)（</a:t>
                      </a:r>
                      <a:r>
                        <a:rPr lang="en-US" sz="1400" b="1" dirty="0" err="1">
                          <a:effectLst/>
                        </a:rPr>
                        <a:t>三年+今年以来_normal</a:t>
                      </a:r>
                      <a:r>
                        <a:rPr lang="en-US" sz="1400" b="1" dirty="0">
                          <a:effectLst/>
                        </a:rPr>
                        <a:t>）</a:t>
                      </a:r>
                      <a:endParaRPr lang="zh-CN" sz="1400" b="1" dirty="0">
                        <a:effectLst/>
                        <a:latin typeface="Cambria" panose="02040503050406030204" pitchFamily="18" charset="0"/>
                        <a:ea typeface="MS Mincho" panose="02020609040205080304" pitchFamily="49" charset="-128"/>
                        <a:cs typeface="Times New Roman" panose="02020603050405020304" pitchFamily="18" charset="0"/>
                      </a:endParaRPr>
                    </a:p>
                  </a:txBody>
                  <a:tcPr marL="45720" marR="45720"/>
                </a:tc>
                <a:tc>
                  <a:txBody>
                    <a:bodyPr/>
                    <a:lstStyle/>
                    <a:p>
                      <a:pPr algn="ctr">
                        <a:lnSpc>
                          <a:spcPct val="115000"/>
                        </a:lnSpc>
                        <a:spcAft>
                          <a:spcPts val="1000"/>
                        </a:spcAft>
                      </a:pPr>
                      <a:r>
                        <a:rPr lang="en-US" sz="1400" b="1" dirty="0" err="1">
                          <a:effectLst/>
                        </a:rPr>
                        <a:t>Sharpe比率打分</a:t>
                      </a:r>
                      <a:r>
                        <a:rPr lang="en-US" sz="1400" b="1" dirty="0">
                          <a:effectLst/>
                        </a:rPr>
                        <a:t>(</a:t>
                      </a:r>
                      <a:r>
                        <a:rPr lang="en-US" sz="1400" b="1" dirty="0" err="1">
                          <a:effectLst/>
                        </a:rPr>
                        <a:t>空缺值填充</a:t>
                      </a:r>
                      <a:r>
                        <a:rPr lang="en-US" sz="1400" b="1" dirty="0">
                          <a:effectLst/>
                        </a:rPr>
                        <a:t>)（</a:t>
                      </a:r>
                      <a:r>
                        <a:rPr lang="en-US" sz="1400" b="1" dirty="0" err="1">
                          <a:effectLst/>
                        </a:rPr>
                        <a:t>三年+今年以来_normal</a:t>
                      </a:r>
                      <a:r>
                        <a:rPr lang="en-US" sz="1400" b="1" dirty="0">
                          <a:effectLst/>
                        </a:rPr>
                        <a:t>）</a:t>
                      </a:r>
                      <a:endParaRPr lang="zh-CN" sz="1400" b="1" dirty="0">
                        <a:effectLst/>
                        <a:latin typeface="Cambria" panose="02040503050406030204" pitchFamily="18" charset="0"/>
                        <a:ea typeface="MS Mincho" panose="02020609040205080304" pitchFamily="49" charset="-128"/>
                        <a:cs typeface="Times New Roman" panose="02020603050405020304" pitchFamily="18" charset="0"/>
                      </a:endParaRPr>
                    </a:p>
                  </a:txBody>
                  <a:tcPr marL="45720" marR="45720"/>
                </a:tc>
                <a:tc>
                  <a:txBody>
                    <a:bodyPr/>
                    <a:lstStyle/>
                    <a:p>
                      <a:pPr algn="ctr">
                        <a:lnSpc>
                          <a:spcPct val="115000"/>
                        </a:lnSpc>
                        <a:spcAft>
                          <a:spcPts val="1000"/>
                        </a:spcAft>
                      </a:pPr>
                      <a:r>
                        <a:rPr lang="en-US" sz="1400" b="1" dirty="0" err="1">
                          <a:effectLst/>
                        </a:rPr>
                        <a:t>朝阳永续优选打分（三年+今年以来_normal</a:t>
                      </a:r>
                      <a:r>
                        <a:rPr lang="en-US" sz="1400" b="1" dirty="0">
                          <a:effectLst/>
                        </a:rPr>
                        <a:t>）</a:t>
                      </a:r>
                      <a:endParaRPr lang="zh-CN" sz="1400" b="1" dirty="0">
                        <a:effectLst/>
                        <a:latin typeface="Cambria" panose="02040503050406030204" pitchFamily="18" charset="0"/>
                        <a:ea typeface="MS Mincho" panose="02020609040205080304" pitchFamily="49" charset="-128"/>
                        <a:cs typeface="Times New Roman" panose="02020603050405020304" pitchFamily="18" charset="0"/>
                      </a:endParaRPr>
                    </a:p>
                  </a:txBody>
                  <a:tcPr marL="45720" marR="45720"/>
                </a:tc>
                <a:tc>
                  <a:txBody>
                    <a:bodyPr/>
                    <a:lstStyle/>
                    <a:p>
                      <a:pPr algn="ctr">
                        <a:lnSpc>
                          <a:spcPct val="115000"/>
                        </a:lnSpc>
                        <a:spcAft>
                          <a:spcPts val="1000"/>
                        </a:spcAft>
                      </a:pPr>
                      <a:r>
                        <a:rPr lang="en-US" sz="1400" b="1" dirty="0" err="1">
                          <a:effectLst/>
                        </a:rPr>
                        <a:t>存续时间</a:t>
                      </a:r>
                      <a:r>
                        <a:rPr lang="en-US" sz="1400" b="1" dirty="0">
                          <a:effectLst/>
                        </a:rPr>
                        <a:t>=</a:t>
                      </a:r>
                      <a:r>
                        <a:rPr lang="en-US" sz="1400" b="1" dirty="0" err="1">
                          <a:effectLst/>
                        </a:rPr>
                        <a:t>净值成立日期月份差</a:t>
                      </a:r>
                      <a:r>
                        <a:rPr lang="en-US" sz="1400" b="1" dirty="0">
                          <a:effectLst/>
                        </a:rPr>
                        <a:t>/12</a:t>
                      </a:r>
                      <a:endParaRPr lang="zh-CN" sz="1400" b="1" dirty="0">
                        <a:effectLst/>
                        <a:latin typeface="Cambria" panose="02040503050406030204" pitchFamily="18" charset="0"/>
                        <a:ea typeface="MS Mincho" panose="02020609040205080304" pitchFamily="49" charset="-128"/>
                        <a:cs typeface="Times New Roman" panose="02020603050405020304" pitchFamily="18" charset="0"/>
                      </a:endParaRPr>
                    </a:p>
                  </a:txBody>
                  <a:tcPr marL="45720" marR="45720"/>
                </a:tc>
                <a:tc>
                  <a:txBody>
                    <a:bodyPr/>
                    <a:lstStyle/>
                    <a:p>
                      <a:pPr algn="ctr">
                        <a:lnSpc>
                          <a:spcPct val="115000"/>
                        </a:lnSpc>
                        <a:spcAft>
                          <a:spcPts val="1000"/>
                        </a:spcAft>
                      </a:pPr>
                      <a:r>
                        <a:rPr lang="en-US" sz="1400" b="1" dirty="0" err="1">
                          <a:effectLst/>
                        </a:rPr>
                        <a:t>管理规模</a:t>
                      </a:r>
                      <a:endParaRPr lang="zh-CN" sz="1400" b="1" dirty="0">
                        <a:effectLst/>
                        <a:latin typeface="Cambria" panose="02040503050406030204" pitchFamily="18" charset="0"/>
                        <a:ea typeface="MS Mincho" panose="02020609040205080304" pitchFamily="49" charset="-128"/>
                        <a:cs typeface="Times New Roman" panose="02020603050405020304" pitchFamily="18" charset="0"/>
                      </a:endParaRPr>
                    </a:p>
                  </a:txBody>
                  <a:tcPr marL="45720" marR="45720"/>
                </a:tc>
                <a:tc>
                  <a:txBody>
                    <a:bodyPr/>
                    <a:lstStyle/>
                    <a:p>
                      <a:pPr algn="ctr">
                        <a:lnSpc>
                          <a:spcPct val="115000"/>
                        </a:lnSpc>
                        <a:spcAft>
                          <a:spcPts val="1000"/>
                        </a:spcAft>
                      </a:pPr>
                      <a:r>
                        <a:rPr lang="en-US" sz="1400" b="1" dirty="0" err="1">
                          <a:effectLst/>
                        </a:rPr>
                        <a:t>序号</a:t>
                      </a:r>
                      <a:endParaRPr lang="zh-CN" sz="1400" b="1" dirty="0">
                        <a:effectLst/>
                        <a:latin typeface="Cambria" panose="02040503050406030204" pitchFamily="18" charset="0"/>
                        <a:ea typeface="MS Mincho" panose="02020609040205080304" pitchFamily="49" charset="-128"/>
                        <a:cs typeface="Times New Roman" panose="02020603050405020304" pitchFamily="18" charset="0"/>
                      </a:endParaRPr>
                    </a:p>
                  </a:txBody>
                  <a:tcPr marL="45720" marR="45720"/>
                </a:tc>
                <a:extLst>
                  <a:ext uri="{0D108BD9-81ED-4DB2-BD59-A6C34878D82A}">
                    <a16:rowId xmlns:a16="http://schemas.microsoft.com/office/drawing/2014/main" val="940985055"/>
                  </a:ext>
                </a:extLst>
              </a:tr>
              <a:tr h="279918">
                <a:tc>
                  <a:txBody>
                    <a:bodyPr/>
                    <a:lstStyle/>
                    <a:p>
                      <a:pPr algn="ctr">
                        <a:lnSpc>
                          <a:spcPct val="115000"/>
                        </a:lnSpc>
                        <a:spcAft>
                          <a:spcPts val="1000"/>
                        </a:spcAft>
                      </a:pPr>
                      <a:r>
                        <a:rPr lang="en-US" sz="1400" b="1" dirty="0" err="1">
                          <a:solidFill>
                            <a:srgbClr val="FFFFFF"/>
                          </a:solidFill>
                          <a:effectLst/>
                          <a:latin typeface="楷体" panose="02010609060101010101" pitchFamily="49" charset="-122"/>
                          <a:ea typeface="MS Mincho" panose="02020609040205080304" pitchFamily="49" charset="-128"/>
                          <a:cs typeface="Times New Roman" panose="02020603050405020304" pitchFamily="18" charset="0"/>
                        </a:rPr>
                        <a:t>峰云汇哥伦布</a:t>
                      </a:r>
                      <a:endParaRPr lang="zh-CN" sz="1200" dirty="0">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dirty="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0.05322</a:t>
                      </a:r>
                      <a:endParaRPr lang="zh-CN" sz="1200" b="1" dirty="0">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0.04398</a:t>
                      </a:r>
                      <a:endParaRPr lang="zh-CN" sz="1200" b="1">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0.06247</a:t>
                      </a:r>
                      <a:endParaRPr lang="zh-CN" sz="1200" b="1">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0.05322</a:t>
                      </a:r>
                      <a:endParaRPr lang="zh-CN" sz="1200" b="1">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3.75</a:t>
                      </a:r>
                      <a:endParaRPr lang="zh-CN" sz="1200" b="1">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0~5</a:t>
                      </a:r>
                      <a:r>
                        <a:rPr lang="en-US" sz="1400" b="1">
                          <a:solidFill>
                            <a:schemeClr val="tx1"/>
                          </a:solidFill>
                          <a:effectLst/>
                          <a:latin typeface="楷体" panose="02010609060101010101" pitchFamily="49" charset="-122"/>
                          <a:ea typeface="MS Mincho" panose="02020609040205080304" pitchFamily="49" charset="-128"/>
                          <a:cs typeface="Times New Roman" panose="02020603050405020304" pitchFamily="18" charset="0"/>
                        </a:rPr>
                        <a:t>亿</a:t>
                      </a:r>
                      <a:endParaRPr lang="zh-CN" sz="1200" b="1">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1/99</a:t>
                      </a:r>
                      <a:endParaRPr lang="zh-CN" sz="1200" b="1">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293569356"/>
                  </a:ext>
                </a:extLst>
              </a:tr>
              <a:tr h="279918">
                <a:tc>
                  <a:txBody>
                    <a:bodyPr/>
                    <a:lstStyle/>
                    <a:p>
                      <a:pPr algn="ctr">
                        <a:lnSpc>
                          <a:spcPct val="115000"/>
                        </a:lnSpc>
                        <a:spcAft>
                          <a:spcPts val="1000"/>
                        </a:spcAft>
                      </a:pPr>
                      <a:r>
                        <a:rPr lang="en-US" sz="1400" b="1">
                          <a:solidFill>
                            <a:srgbClr val="FFFFFF"/>
                          </a:solidFill>
                          <a:effectLst/>
                          <a:latin typeface="楷体" panose="02010609060101010101" pitchFamily="49" charset="-122"/>
                          <a:ea typeface="MS Mincho" panose="02020609040205080304" pitchFamily="49" charset="-128"/>
                          <a:cs typeface="Times New Roman" panose="02020603050405020304" pitchFamily="18" charset="0"/>
                        </a:rPr>
                        <a:t>河洲伊雷稳进五号</a:t>
                      </a:r>
                      <a:endParaRPr lang="zh-CN" sz="1200">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dirty="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0.07696</a:t>
                      </a:r>
                      <a:endParaRPr lang="zh-CN" sz="1200" b="1" dirty="0">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0.09294</a:t>
                      </a:r>
                      <a:endParaRPr lang="zh-CN" sz="1200" b="1">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0.06098</a:t>
                      </a:r>
                      <a:endParaRPr lang="zh-CN" sz="1200" b="1">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0.07696</a:t>
                      </a:r>
                      <a:endParaRPr lang="zh-CN" sz="1200" b="1">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1.5</a:t>
                      </a:r>
                      <a:endParaRPr lang="zh-CN" sz="1200" b="1">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5~10</a:t>
                      </a:r>
                      <a:r>
                        <a:rPr lang="en-US" sz="1400" b="1">
                          <a:solidFill>
                            <a:schemeClr val="tx1"/>
                          </a:solidFill>
                          <a:effectLst/>
                          <a:latin typeface="楷体" panose="02010609060101010101" pitchFamily="49" charset="-122"/>
                          <a:ea typeface="MS Mincho" panose="02020609040205080304" pitchFamily="49" charset="-128"/>
                          <a:cs typeface="Times New Roman" panose="02020603050405020304" pitchFamily="18" charset="0"/>
                        </a:rPr>
                        <a:t>亿</a:t>
                      </a:r>
                      <a:endParaRPr lang="zh-CN" sz="1200" b="1">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2/99</a:t>
                      </a:r>
                      <a:endParaRPr lang="zh-CN" sz="1200" b="1">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298103887"/>
                  </a:ext>
                </a:extLst>
              </a:tr>
              <a:tr h="279918">
                <a:tc>
                  <a:txBody>
                    <a:bodyPr/>
                    <a:lstStyle/>
                    <a:p>
                      <a:pPr algn="ctr">
                        <a:lnSpc>
                          <a:spcPct val="115000"/>
                        </a:lnSpc>
                        <a:spcAft>
                          <a:spcPts val="1000"/>
                        </a:spcAft>
                      </a:pPr>
                      <a:r>
                        <a:rPr lang="en-US" sz="1400" b="1">
                          <a:solidFill>
                            <a:srgbClr val="FFFFFF"/>
                          </a:solidFill>
                          <a:effectLst/>
                          <a:latin typeface="楷体" panose="02010609060101010101" pitchFamily="49" charset="-122"/>
                          <a:ea typeface="MS Mincho" panose="02020609040205080304" pitchFamily="49" charset="-128"/>
                          <a:cs typeface="Times New Roman" panose="02020603050405020304" pitchFamily="18" charset="0"/>
                        </a:rPr>
                        <a:t>同温层量化阿尔法</a:t>
                      </a:r>
                      <a:r>
                        <a:rPr lang="en-US" sz="1400" b="1">
                          <a:solidFill>
                            <a:srgbClr val="FFFFFF"/>
                          </a:solidFill>
                          <a:effectLst/>
                          <a:latin typeface="Times New Roman" panose="02020603050405020304" pitchFamily="18" charset="0"/>
                          <a:ea typeface="楷体" panose="02010609060101010101" pitchFamily="49" charset="-122"/>
                          <a:cs typeface="Times New Roman" panose="02020603050405020304" pitchFamily="18" charset="0"/>
                        </a:rPr>
                        <a:t>1</a:t>
                      </a:r>
                      <a:r>
                        <a:rPr lang="en-US" sz="1400" b="1">
                          <a:solidFill>
                            <a:srgbClr val="FFFFFF"/>
                          </a:solidFill>
                          <a:effectLst/>
                          <a:latin typeface="楷体" panose="02010609060101010101" pitchFamily="49" charset="-122"/>
                          <a:ea typeface="MS Mincho" panose="02020609040205080304" pitchFamily="49" charset="-128"/>
                          <a:cs typeface="Times New Roman" panose="02020603050405020304" pitchFamily="18" charset="0"/>
                        </a:rPr>
                        <a:t>号</a:t>
                      </a:r>
                      <a:endParaRPr lang="zh-CN" sz="1200">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0.12076</a:t>
                      </a:r>
                      <a:endParaRPr lang="zh-CN" sz="1200" b="1">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dirty="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0.1713</a:t>
                      </a:r>
                      <a:endParaRPr lang="zh-CN" sz="1200" b="1" dirty="0">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0.07023</a:t>
                      </a:r>
                      <a:endParaRPr lang="zh-CN" sz="1200" b="1">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0.12076</a:t>
                      </a:r>
                      <a:endParaRPr lang="zh-CN" sz="1200" b="1">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2.0</a:t>
                      </a:r>
                      <a:endParaRPr lang="zh-CN" sz="1200" b="1">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20~50</a:t>
                      </a:r>
                      <a:r>
                        <a:rPr lang="en-US" sz="1400" b="1">
                          <a:solidFill>
                            <a:schemeClr val="tx1"/>
                          </a:solidFill>
                          <a:effectLst/>
                          <a:latin typeface="楷体" panose="02010609060101010101" pitchFamily="49" charset="-122"/>
                          <a:ea typeface="MS Mincho" panose="02020609040205080304" pitchFamily="49" charset="-128"/>
                          <a:cs typeface="Times New Roman" panose="02020603050405020304" pitchFamily="18" charset="0"/>
                        </a:rPr>
                        <a:t>亿</a:t>
                      </a:r>
                      <a:endParaRPr lang="zh-CN" sz="1200" b="1">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3/99</a:t>
                      </a:r>
                      <a:endParaRPr lang="zh-CN" sz="1200" b="1">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2740343162"/>
                  </a:ext>
                </a:extLst>
              </a:tr>
              <a:tr h="279918">
                <a:tc>
                  <a:txBody>
                    <a:bodyPr/>
                    <a:lstStyle/>
                    <a:p>
                      <a:pPr algn="ctr">
                        <a:lnSpc>
                          <a:spcPct val="115000"/>
                        </a:lnSpc>
                        <a:spcAft>
                          <a:spcPts val="1000"/>
                        </a:spcAft>
                      </a:pPr>
                      <a:r>
                        <a:rPr lang="en-US" sz="1400" b="1">
                          <a:solidFill>
                            <a:srgbClr val="FFFFFF"/>
                          </a:solidFill>
                          <a:effectLst/>
                          <a:latin typeface="楷体" panose="02010609060101010101" pitchFamily="49" charset="-122"/>
                          <a:ea typeface="MS Mincho" panose="02020609040205080304" pitchFamily="49" charset="-128"/>
                          <a:cs typeface="Times New Roman" panose="02020603050405020304" pitchFamily="18" charset="0"/>
                        </a:rPr>
                        <a:t>展弘稳进</a:t>
                      </a:r>
                      <a:r>
                        <a:rPr lang="en-US" sz="1400" b="1">
                          <a:solidFill>
                            <a:srgbClr val="FFFFFF"/>
                          </a:solidFill>
                          <a:effectLst/>
                          <a:latin typeface="Times New Roman" panose="02020603050405020304" pitchFamily="18" charset="0"/>
                          <a:ea typeface="楷体" panose="02010609060101010101" pitchFamily="49" charset="-122"/>
                          <a:cs typeface="Times New Roman" panose="02020603050405020304" pitchFamily="18" charset="0"/>
                        </a:rPr>
                        <a:t>1</a:t>
                      </a:r>
                      <a:r>
                        <a:rPr lang="en-US" sz="1400" b="1">
                          <a:solidFill>
                            <a:srgbClr val="FFFFFF"/>
                          </a:solidFill>
                          <a:effectLst/>
                          <a:latin typeface="楷体" panose="02010609060101010101" pitchFamily="49" charset="-122"/>
                          <a:ea typeface="MS Mincho" panose="02020609040205080304" pitchFamily="49" charset="-128"/>
                          <a:cs typeface="Times New Roman" panose="02020603050405020304" pitchFamily="18" charset="0"/>
                        </a:rPr>
                        <a:t>号</a:t>
                      </a:r>
                      <a:endParaRPr lang="zh-CN" sz="1200">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0.14321</a:t>
                      </a:r>
                      <a:endParaRPr lang="zh-CN" sz="1200" b="1">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0.27303</a:t>
                      </a:r>
                      <a:endParaRPr lang="zh-CN" sz="1200" b="1">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0.01339</a:t>
                      </a:r>
                      <a:endParaRPr lang="zh-CN" sz="1200" b="1">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0.14321</a:t>
                      </a:r>
                      <a:endParaRPr lang="zh-CN" sz="1200" b="1">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6.33333</a:t>
                      </a:r>
                      <a:endParaRPr lang="zh-CN" sz="1200" b="1">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&gt;=100</a:t>
                      </a:r>
                      <a:r>
                        <a:rPr lang="en-US" sz="1400" b="1">
                          <a:solidFill>
                            <a:schemeClr val="tx1"/>
                          </a:solidFill>
                          <a:effectLst/>
                          <a:latin typeface="楷体" panose="02010609060101010101" pitchFamily="49" charset="-122"/>
                          <a:ea typeface="MS Mincho" panose="02020609040205080304" pitchFamily="49" charset="-128"/>
                          <a:cs typeface="Times New Roman" panose="02020603050405020304" pitchFamily="18" charset="0"/>
                        </a:rPr>
                        <a:t>亿</a:t>
                      </a:r>
                      <a:endParaRPr lang="zh-CN" sz="1200" b="1">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4/99</a:t>
                      </a:r>
                      <a:endParaRPr lang="zh-CN" sz="1200" b="1">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4072298478"/>
                  </a:ext>
                </a:extLst>
              </a:tr>
              <a:tr h="279918">
                <a:tc>
                  <a:txBody>
                    <a:bodyPr/>
                    <a:lstStyle/>
                    <a:p>
                      <a:pPr algn="ctr">
                        <a:lnSpc>
                          <a:spcPct val="115000"/>
                        </a:lnSpc>
                        <a:spcAft>
                          <a:spcPts val="1000"/>
                        </a:spcAft>
                      </a:pPr>
                      <a:r>
                        <a:rPr lang="en-US" sz="1400" b="1">
                          <a:solidFill>
                            <a:srgbClr val="FFFFFF"/>
                          </a:solidFill>
                          <a:effectLst/>
                          <a:latin typeface="楷体" panose="02010609060101010101" pitchFamily="49" charset="-122"/>
                          <a:ea typeface="MS Mincho" panose="02020609040205080304" pitchFamily="49" charset="-128"/>
                          <a:cs typeface="Times New Roman" panose="02020603050405020304" pitchFamily="18" charset="0"/>
                        </a:rPr>
                        <a:t>诚奇对冲精选</a:t>
                      </a:r>
                      <a:endParaRPr lang="zh-CN" sz="1200">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0.1487</a:t>
                      </a:r>
                      <a:endParaRPr lang="zh-CN" sz="1200" b="1">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0.12407</a:t>
                      </a:r>
                      <a:endParaRPr lang="zh-CN" sz="1200" b="1">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dirty="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0.17332</a:t>
                      </a:r>
                      <a:endParaRPr lang="zh-CN" sz="1200" b="1" dirty="0">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dirty="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0.1487</a:t>
                      </a:r>
                      <a:endParaRPr lang="zh-CN" sz="1200" b="1" dirty="0">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2.58333</a:t>
                      </a:r>
                      <a:endParaRPr lang="zh-CN" sz="1200" b="1">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&gt;=100</a:t>
                      </a:r>
                      <a:r>
                        <a:rPr lang="en-US" sz="1400" b="1">
                          <a:solidFill>
                            <a:schemeClr val="tx1"/>
                          </a:solidFill>
                          <a:effectLst/>
                          <a:latin typeface="楷体" panose="02010609060101010101" pitchFamily="49" charset="-122"/>
                          <a:ea typeface="MS Mincho" panose="02020609040205080304" pitchFamily="49" charset="-128"/>
                          <a:cs typeface="Times New Roman" panose="02020603050405020304" pitchFamily="18" charset="0"/>
                        </a:rPr>
                        <a:t>亿</a:t>
                      </a:r>
                      <a:endParaRPr lang="zh-CN" sz="1200" b="1">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5/99</a:t>
                      </a:r>
                      <a:endParaRPr lang="zh-CN" sz="1200" b="1">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2903660501"/>
                  </a:ext>
                </a:extLst>
              </a:tr>
              <a:tr h="279918">
                <a:tc>
                  <a:txBody>
                    <a:bodyPr/>
                    <a:lstStyle/>
                    <a:p>
                      <a:pPr algn="ctr">
                        <a:lnSpc>
                          <a:spcPct val="115000"/>
                        </a:lnSpc>
                        <a:spcAft>
                          <a:spcPts val="1000"/>
                        </a:spcAft>
                      </a:pPr>
                      <a:r>
                        <a:rPr lang="en-US" sz="1400" b="1">
                          <a:solidFill>
                            <a:srgbClr val="FFFFFF"/>
                          </a:solidFill>
                          <a:effectLst/>
                          <a:latin typeface="楷体" panose="02010609060101010101" pitchFamily="49" charset="-122"/>
                          <a:ea typeface="MS Mincho" panose="02020609040205080304" pitchFamily="49" charset="-128"/>
                          <a:cs typeface="Times New Roman" panose="02020603050405020304" pitchFamily="18" charset="0"/>
                        </a:rPr>
                        <a:t>祎童源达润成长</a:t>
                      </a:r>
                      <a:endParaRPr lang="zh-CN" sz="1200">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0.16502</a:t>
                      </a:r>
                      <a:endParaRPr lang="zh-CN" sz="1200" b="1">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0.06744</a:t>
                      </a:r>
                      <a:endParaRPr lang="zh-CN" sz="1200" b="1">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0.26259</a:t>
                      </a:r>
                      <a:endParaRPr lang="zh-CN" sz="1200" b="1">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dirty="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0.16502</a:t>
                      </a:r>
                      <a:endParaRPr lang="zh-CN" sz="1200" b="1" dirty="0">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3.08333</a:t>
                      </a:r>
                      <a:endParaRPr lang="zh-CN" sz="1200" b="1">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0~5</a:t>
                      </a:r>
                      <a:r>
                        <a:rPr lang="en-US" sz="1400" b="1">
                          <a:solidFill>
                            <a:schemeClr val="tx1"/>
                          </a:solidFill>
                          <a:effectLst/>
                          <a:latin typeface="楷体" panose="02010609060101010101" pitchFamily="49" charset="-122"/>
                          <a:ea typeface="MS Mincho" panose="02020609040205080304" pitchFamily="49" charset="-128"/>
                          <a:cs typeface="Times New Roman" panose="02020603050405020304" pitchFamily="18" charset="0"/>
                        </a:rPr>
                        <a:t>亿</a:t>
                      </a:r>
                      <a:endParaRPr lang="zh-CN" sz="1200" b="1">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6/99</a:t>
                      </a:r>
                      <a:endParaRPr lang="zh-CN" sz="1200" b="1">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3315639304"/>
                  </a:ext>
                </a:extLst>
              </a:tr>
              <a:tr h="279918">
                <a:tc>
                  <a:txBody>
                    <a:bodyPr/>
                    <a:lstStyle/>
                    <a:p>
                      <a:pPr algn="ctr">
                        <a:lnSpc>
                          <a:spcPct val="115000"/>
                        </a:lnSpc>
                        <a:spcAft>
                          <a:spcPts val="1000"/>
                        </a:spcAft>
                      </a:pPr>
                      <a:r>
                        <a:rPr lang="en-US" sz="1400" b="1">
                          <a:solidFill>
                            <a:srgbClr val="FFFFFF"/>
                          </a:solidFill>
                          <a:effectLst/>
                          <a:latin typeface="楷体" panose="02010609060101010101" pitchFamily="49" charset="-122"/>
                          <a:ea typeface="MS Mincho" panose="02020609040205080304" pitchFamily="49" charset="-128"/>
                          <a:cs typeface="Times New Roman" panose="02020603050405020304" pitchFamily="18" charset="0"/>
                        </a:rPr>
                        <a:t>时间序列量化对冲</a:t>
                      </a:r>
                      <a:r>
                        <a:rPr lang="en-US" sz="1400" b="1">
                          <a:solidFill>
                            <a:srgbClr val="FFFFFF"/>
                          </a:solidFill>
                          <a:effectLst/>
                          <a:latin typeface="Times New Roman" panose="02020603050405020304" pitchFamily="18" charset="0"/>
                          <a:ea typeface="楷体" panose="02010609060101010101" pitchFamily="49" charset="-122"/>
                          <a:cs typeface="Times New Roman" panose="02020603050405020304" pitchFamily="18" charset="0"/>
                        </a:rPr>
                        <a:t>1</a:t>
                      </a:r>
                      <a:r>
                        <a:rPr lang="en-US" sz="1400" b="1">
                          <a:solidFill>
                            <a:srgbClr val="FFFFFF"/>
                          </a:solidFill>
                          <a:effectLst/>
                          <a:latin typeface="楷体" panose="02010609060101010101" pitchFamily="49" charset="-122"/>
                          <a:ea typeface="MS Mincho" panose="02020609040205080304" pitchFamily="49" charset="-128"/>
                          <a:cs typeface="Times New Roman" panose="02020603050405020304" pitchFamily="18" charset="0"/>
                        </a:rPr>
                        <a:t>号</a:t>
                      </a:r>
                      <a:endParaRPr lang="zh-CN" sz="1200">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0.16692</a:t>
                      </a:r>
                      <a:endParaRPr lang="zh-CN" sz="1200" b="1">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0.19125</a:t>
                      </a:r>
                      <a:endParaRPr lang="zh-CN" sz="1200" b="1">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0.14259</a:t>
                      </a:r>
                      <a:endParaRPr lang="zh-CN" sz="1200" b="1">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0.16692</a:t>
                      </a:r>
                      <a:endParaRPr lang="zh-CN" sz="1200" b="1">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1.33333</a:t>
                      </a:r>
                      <a:endParaRPr lang="zh-CN" sz="1200" b="1">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5~10</a:t>
                      </a:r>
                      <a:r>
                        <a:rPr lang="en-US" sz="1400" b="1">
                          <a:solidFill>
                            <a:schemeClr val="tx1"/>
                          </a:solidFill>
                          <a:effectLst/>
                          <a:latin typeface="楷体" panose="02010609060101010101" pitchFamily="49" charset="-122"/>
                          <a:ea typeface="MS Mincho" panose="02020609040205080304" pitchFamily="49" charset="-128"/>
                          <a:cs typeface="Times New Roman" panose="02020603050405020304" pitchFamily="18" charset="0"/>
                        </a:rPr>
                        <a:t>亿</a:t>
                      </a:r>
                      <a:endParaRPr lang="zh-CN" sz="1200" b="1">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7/99</a:t>
                      </a:r>
                      <a:endParaRPr lang="zh-CN" sz="1200" b="1">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1219194758"/>
                  </a:ext>
                </a:extLst>
              </a:tr>
              <a:tr h="279918">
                <a:tc>
                  <a:txBody>
                    <a:bodyPr/>
                    <a:lstStyle/>
                    <a:p>
                      <a:pPr algn="ctr">
                        <a:lnSpc>
                          <a:spcPct val="115000"/>
                        </a:lnSpc>
                        <a:spcAft>
                          <a:spcPts val="1000"/>
                        </a:spcAft>
                      </a:pPr>
                      <a:r>
                        <a:rPr lang="en-US" sz="1400" b="1">
                          <a:solidFill>
                            <a:srgbClr val="FFFFFF"/>
                          </a:solidFill>
                          <a:effectLst/>
                          <a:latin typeface="楷体" panose="02010609060101010101" pitchFamily="49" charset="-122"/>
                          <a:ea typeface="MS Mincho" panose="02020609040205080304" pitchFamily="49" charset="-128"/>
                          <a:cs typeface="Times New Roman" panose="02020603050405020304" pitchFamily="18" charset="0"/>
                        </a:rPr>
                        <a:t>鸣石金选</a:t>
                      </a:r>
                      <a:r>
                        <a:rPr lang="en-US" sz="1400" b="1">
                          <a:solidFill>
                            <a:srgbClr val="FFFFFF"/>
                          </a:solidFill>
                          <a:effectLst/>
                          <a:latin typeface="Times New Roman" panose="02020603050405020304" pitchFamily="18" charset="0"/>
                          <a:ea typeface="楷体" panose="02010609060101010101" pitchFamily="49" charset="-122"/>
                          <a:cs typeface="Times New Roman" panose="02020603050405020304" pitchFamily="18" charset="0"/>
                        </a:rPr>
                        <a:t>8</a:t>
                      </a:r>
                      <a:r>
                        <a:rPr lang="en-US" sz="1400" b="1">
                          <a:solidFill>
                            <a:srgbClr val="FFFFFF"/>
                          </a:solidFill>
                          <a:effectLst/>
                          <a:latin typeface="楷体" panose="02010609060101010101" pitchFamily="49" charset="-122"/>
                          <a:ea typeface="MS Mincho" panose="02020609040205080304" pitchFamily="49" charset="-128"/>
                          <a:cs typeface="Times New Roman" panose="02020603050405020304" pitchFamily="18" charset="0"/>
                        </a:rPr>
                        <a:t>号</a:t>
                      </a:r>
                      <a:endParaRPr lang="zh-CN" sz="1200">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0.1824</a:t>
                      </a:r>
                      <a:endParaRPr lang="zh-CN" sz="1200" b="1">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0.19964</a:t>
                      </a:r>
                      <a:endParaRPr lang="zh-CN" sz="1200" b="1">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0.16516</a:t>
                      </a:r>
                      <a:endParaRPr lang="zh-CN" sz="1200" b="1">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0.1824</a:t>
                      </a:r>
                      <a:endParaRPr lang="zh-CN" sz="1200" b="1">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dirty="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3.33333</a:t>
                      </a:r>
                      <a:endParaRPr lang="zh-CN" sz="1200" b="1" dirty="0">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&gt;=100</a:t>
                      </a:r>
                      <a:r>
                        <a:rPr lang="en-US" sz="1400" b="1">
                          <a:solidFill>
                            <a:schemeClr val="tx1"/>
                          </a:solidFill>
                          <a:effectLst/>
                          <a:latin typeface="楷体" panose="02010609060101010101" pitchFamily="49" charset="-122"/>
                          <a:ea typeface="MS Mincho" panose="02020609040205080304" pitchFamily="49" charset="-128"/>
                          <a:cs typeface="Times New Roman" panose="02020603050405020304" pitchFamily="18" charset="0"/>
                        </a:rPr>
                        <a:t>亿</a:t>
                      </a:r>
                      <a:endParaRPr lang="zh-CN" sz="1200" b="1">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8/99</a:t>
                      </a:r>
                      <a:endParaRPr lang="zh-CN" sz="1200" b="1">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850866981"/>
                  </a:ext>
                </a:extLst>
              </a:tr>
              <a:tr h="279918">
                <a:tc>
                  <a:txBody>
                    <a:bodyPr/>
                    <a:lstStyle/>
                    <a:p>
                      <a:pPr algn="ctr">
                        <a:lnSpc>
                          <a:spcPct val="115000"/>
                        </a:lnSpc>
                        <a:spcAft>
                          <a:spcPts val="1000"/>
                        </a:spcAft>
                      </a:pPr>
                      <a:r>
                        <a:rPr lang="en-US" sz="1400" b="1">
                          <a:solidFill>
                            <a:srgbClr val="FFFFFF"/>
                          </a:solidFill>
                          <a:effectLst/>
                          <a:latin typeface="楷体" panose="02010609060101010101" pitchFamily="49" charset="-122"/>
                          <a:ea typeface="MS Mincho" panose="02020609040205080304" pitchFamily="49" charset="-128"/>
                          <a:cs typeface="Times New Roman" panose="02020603050405020304" pitchFamily="18" charset="0"/>
                        </a:rPr>
                        <a:t>外贸信托</a:t>
                      </a:r>
                      <a:r>
                        <a:rPr lang="en-US" sz="1400" b="1">
                          <a:solidFill>
                            <a:srgbClr val="FFFFFF"/>
                          </a:solidFill>
                          <a:effectLst/>
                          <a:latin typeface="Times New Roman" panose="02020603050405020304" pitchFamily="18" charset="0"/>
                          <a:ea typeface="楷体" panose="02010609060101010101" pitchFamily="49" charset="-122"/>
                          <a:cs typeface="Times New Roman" panose="02020603050405020304" pitchFamily="18" charset="0"/>
                        </a:rPr>
                        <a:t>-</a:t>
                      </a:r>
                      <a:r>
                        <a:rPr lang="en-US" sz="1400" b="1">
                          <a:solidFill>
                            <a:srgbClr val="FFFFFF"/>
                          </a:solidFill>
                          <a:effectLst/>
                          <a:latin typeface="楷体" panose="02010609060101010101" pitchFamily="49" charset="-122"/>
                          <a:ea typeface="MS Mincho" panose="02020609040205080304" pitchFamily="49" charset="-128"/>
                          <a:cs typeface="Times New Roman" panose="02020603050405020304" pitchFamily="18" charset="0"/>
                        </a:rPr>
                        <a:t>金锝量化</a:t>
                      </a:r>
                      <a:endParaRPr lang="zh-CN" sz="1200">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0.18326</a:t>
                      </a:r>
                      <a:endParaRPr lang="zh-CN" sz="1200" b="1">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0.26149</a:t>
                      </a:r>
                      <a:endParaRPr lang="zh-CN" sz="1200" b="1">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0.10503</a:t>
                      </a:r>
                      <a:endParaRPr lang="zh-CN" sz="1200" b="1">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0.18326</a:t>
                      </a:r>
                      <a:endParaRPr lang="zh-CN" sz="1200" b="1">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9.33333</a:t>
                      </a:r>
                      <a:endParaRPr lang="zh-CN" sz="1200" b="1">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dirty="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&gt;=100</a:t>
                      </a:r>
                      <a:r>
                        <a:rPr lang="en-US" sz="1400" b="1" dirty="0">
                          <a:solidFill>
                            <a:schemeClr val="tx1"/>
                          </a:solidFill>
                          <a:effectLst/>
                          <a:latin typeface="楷体" panose="02010609060101010101" pitchFamily="49" charset="-122"/>
                          <a:ea typeface="MS Mincho" panose="02020609040205080304" pitchFamily="49" charset="-128"/>
                          <a:cs typeface="Times New Roman" panose="02020603050405020304" pitchFamily="18" charset="0"/>
                        </a:rPr>
                        <a:t>亿</a:t>
                      </a:r>
                      <a:endParaRPr lang="zh-CN" sz="1200" b="1" dirty="0">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9/99</a:t>
                      </a:r>
                      <a:endParaRPr lang="zh-CN" sz="1200" b="1">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704529094"/>
                  </a:ext>
                </a:extLst>
              </a:tr>
              <a:tr h="279918">
                <a:tc>
                  <a:txBody>
                    <a:bodyPr/>
                    <a:lstStyle/>
                    <a:p>
                      <a:pPr algn="ctr">
                        <a:lnSpc>
                          <a:spcPct val="115000"/>
                        </a:lnSpc>
                        <a:spcAft>
                          <a:spcPts val="1000"/>
                        </a:spcAft>
                      </a:pPr>
                      <a:r>
                        <a:rPr lang="en-US" sz="1400" b="1">
                          <a:solidFill>
                            <a:srgbClr val="FFFFFF"/>
                          </a:solidFill>
                          <a:effectLst/>
                          <a:latin typeface="楷体" panose="02010609060101010101" pitchFamily="49" charset="-122"/>
                          <a:ea typeface="MS Mincho" panose="02020609040205080304" pitchFamily="49" charset="-128"/>
                          <a:cs typeface="Times New Roman" panose="02020603050405020304" pitchFamily="18" charset="0"/>
                        </a:rPr>
                        <a:t>天演</a:t>
                      </a:r>
                      <a:r>
                        <a:rPr lang="en-US" sz="1400" b="1">
                          <a:solidFill>
                            <a:srgbClr val="FFFFFF"/>
                          </a:solidFill>
                          <a:effectLst/>
                          <a:latin typeface="Times New Roman" panose="02020603050405020304" pitchFamily="18" charset="0"/>
                          <a:ea typeface="楷体" panose="02010609060101010101" pitchFamily="49" charset="-122"/>
                          <a:cs typeface="Times New Roman" panose="02020603050405020304" pitchFamily="18" charset="0"/>
                        </a:rPr>
                        <a:t>7</a:t>
                      </a:r>
                      <a:r>
                        <a:rPr lang="en-US" sz="1400" b="1">
                          <a:solidFill>
                            <a:srgbClr val="FFFFFF"/>
                          </a:solidFill>
                          <a:effectLst/>
                          <a:latin typeface="楷体" panose="02010609060101010101" pitchFamily="49" charset="-122"/>
                          <a:ea typeface="MS Mincho" panose="02020609040205080304" pitchFamily="49" charset="-128"/>
                          <a:cs typeface="Times New Roman" panose="02020603050405020304" pitchFamily="18" charset="0"/>
                        </a:rPr>
                        <a:t>号</a:t>
                      </a:r>
                      <a:r>
                        <a:rPr lang="en-US" sz="1400" b="1">
                          <a:solidFill>
                            <a:srgbClr val="FFFFFF"/>
                          </a:solidFill>
                          <a:effectLst/>
                          <a:latin typeface="Times New Roman" panose="02020603050405020304" pitchFamily="18" charset="0"/>
                          <a:ea typeface="楷体" panose="02010609060101010101" pitchFamily="49" charset="-122"/>
                          <a:cs typeface="Times New Roman" panose="02020603050405020304" pitchFamily="18" charset="0"/>
                        </a:rPr>
                        <a:t>A</a:t>
                      </a:r>
                      <a:endParaRPr lang="zh-CN" sz="1200">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0.19917</a:t>
                      </a:r>
                      <a:endParaRPr lang="zh-CN" sz="1200" b="1">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0.14112</a:t>
                      </a:r>
                      <a:endParaRPr lang="zh-CN" sz="1200" b="1">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0.25723</a:t>
                      </a:r>
                      <a:endParaRPr lang="zh-CN" sz="1200" b="1">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0.19917</a:t>
                      </a:r>
                      <a:endParaRPr lang="zh-CN" sz="1200" b="1">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3.75</a:t>
                      </a:r>
                      <a:endParaRPr lang="zh-CN" sz="1200" b="1">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dirty="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&gt;=100</a:t>
                      </a:r>
                      <a:r>
                        <a:rPr lang="en-US" sz="1400" b="1" dirty="0">
                          <a:solidFill>
                            <a:schemeClr val="tx1"/>
                          </a:solidFill>
                          <a:effectLst/>
                          <a:latin typeface="楷体" panose="02010609060101010101" pitchFamily="49" charset="-122"/>
                          <a:ea typeface="MS Mincho" panose="02020609040205080304" pitchFamily="49" charset="-128"/>
                          <a:cs typeface="Times New Roman" panose="02020603050405020304" pitchFamily="18" charset="0"/>
                        </a:rPr>
                        <a:t>亿</a:t>
                      </a:r>
                      <a:endParaRPr lang="zh-CN" sz="1200" b="1" dirty="0">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dirty="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10/99</a:t>
                      </a:r>
                      <a:endParaRPr lang="zh-CN" sz="1200" b="1" dirty="0">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2398752230"/>
                  </a:ext>
                </a:extLst>
              </a:tr>
            </a:tbl>
          </a:graphicData>
        </a:graphic>
      </p:graphicFrame>
      <p:sp>
        <p:nvSpPr>
          <p:cNvPr id="4" name="文本框 3">
            <a:extLst>
              <a:ext uri="{FF2B5EF4-FFF2-40B4-BE49-F238E27FC236}">
                <a16:creationId xmlns:a16="http://schemas.microsoft.com/office/drawing/2014/main" id="{6F9C752D-ADB3-49BA-BE12-835FECF716D8}"/>
              </a:ext>
            </a:extLst>
          </p:cNvPr>
          <p:cNvSpPr txBox="1"/>
          <p:nvPr/>
        </p:nvSpPr>
        <p:spPr>
          <a:xfrm>
            <a:off x="-176963" y="949645"/>
            <a:ext cx="11901487" cy="396583"/>
          </a:xfrm>
          <a:prstGeom prst="rect">
            <a:avLst/>
          </a:prstGeom>
          <a:noFill/>
        </p:spPr>
        <p:txBody>
          <a:bodyPr wrap="square">
            <a:spAutoFit/>
          </a:bodyPr>
          <a:lstStyle/>
          <a:p>
            <a:pPr indent="266700">
              <a:lnSpc>
                <a:spcPct val="120000"/>
              </a:lnSpc>
              <a:spcAft>
                <a:spcPts val="1000"/>
              </a:spcAft>
            </a:pPr>
            <a:r>
              <a:rPr lang="zh-CN" altLang="en-US" sz="1800" dirty="0">
                <a:effectLst/>
                <a:latin typeface="微软雅黑" panose="020B0503020204020204" pitchFamily="34" charset="-122"/>
                <a:ea typeface="微软雅黑" panose="020B0503020204020204" pitchFamily="34" charset="-122"/>
                <a:cs typeface="Times New Roman" panose="02020603050405020304" pitchFamily="18" charset="0"/>
              </a:rPr>
              <a:t>股票量化中性</a:t>
            </a:r>
            <a:endParaRPr lang="zh-CN" altLang="zh-CN" sz="1800" dirty="0">
              <a:effectLst/>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29283819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标题 1">
            <a:extLst>
              <a:ext uri="{FF2B5EF4-FFF2-40B4-BE49-F238E27FC236}">
                <a16:creationId xmlns:a16="http://schemas.microsoft.com/office/drawing/2014/main" id="{9D57B31B-7BC2-4B72-8EC3-70076F707B15}"/>
              </a:ext>
            </a:extLst>
          </p:cNvPr>
          <p:cNvSpPr txBox="1">
            <a:spLocks/>
          </p:cNvSpPr>
          <p:nvPr/>
        </p:nvSpPr>
        <p:spPr>
          <a:xfrm>
            <a:off x="316457" y="284835"/>
            <a:ext cx="9720155" cy="432000"/>
          </a:xfrm>
          <a:prstGeom prst="rect">
            <a:avLst/>
          </a:prstGeom>
          <a:noFill/>
        </p:spPr>
        <p:txBody>
          <a:bodyPr wrap="none" lIns="0" tIns="0" rIns="0" bIns="0" rtlCol="0" anchor="ctr" anchorCtr="0">
            <a:noAutofit/>
          </a:bodyPr>
          <a:lstStyle>
            <a:lvl1pPr algn="l" defTabSz="914400" rtl="0" eaLnBrk="1" latinLnBrk="0" hangingPunct="1">
              <a:lnSpc>
                <a:spcPct val="90000"/>
              </a:lnSpc>
              <a:spcBef>
                <a:spcPct val="0"/>
              </a:spcBef>
              <a:buNone/>
              <a:defRPr lang="zh-CN" altLang="en-US" sz="2800" kern="1200" dirty="0">
                <a:solidFill>
                  <a:schemeClr val="bg1">
                    <a:lumMod val="9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defRPr>
            </a:lvl1pPr>
          </a:lstStyle>
          <a:p>
            <a:pPr>
              <a:lnSpc>
                <a:spcPct val="100000"/>
              </a:lnSpc>
              <a:defRPr/>
            </a:pPr>
            <a:r>
              <a:rPr lang="zh-CN" altLang="en-US" sz="3200" spc="300" dirty="0">
                <a:solidFill>
                  <a:schemeClr val="bg1"/>
                </a:solidFill>
                <a:latin typeface="Arial" panose="020B0604020202020204" pitchFamily="34" charset="0"/>
                <a:cs typeface="+mj-cs"/>
              </a:rPr>
              <a:t>二、跟踪池产品的综合打分评价</a:t>
            </a:r>
          </a:p>
        </p:txBody>
      </p:sp>
      <p:graphicFrame>
        <p:nvGraphicFramePr>
          <p:cNvPr id="3" name="表格 2">
            <a:extLst>
              <a:ext uri="{FF2B5EF4-FFF2-40B4-BE49-F238E27FC236}">
                <a16:creationId xmlns:a16="http://schemas.microsoft.com/office/drawing/2014/main" id="{2F65B4F3-680A-4218-BC06-DA92D27CC57F}"/>
              </a:ext>
            </a:extLst>
          </p:cNvPr>
          <p:cNvGraphicFramePr>
            <a:graphicFrameLocks noGrp="1"/>
          </p:cNvGraphicFramePr>
          <p:nvPr>
            <p:extLst>
              <p:ext uri="{D42A27DB-BD31-4B8C-83A1-F6EECF244321}">
                <p14:modId xmlns:p14="http://schemas.microsoft.com/office/powerpoint/2010/main" val="3859275767"/>
              </p:ext>
            </p:extLst>
          </p:nvPr>
        </p:nvGraphicFramePr>
        <p:xfrm>
          <a:off x="0" y="1346228"/>
          <a:ext cx="12191997" cy="4044723"/>
        </p:xfrm>
        <a:graphic>
          <a:graphicData uri="http://schemas.openxmlformats.org/drawingml/2006/table">
            <a:tbl>
              <a:tblPr firstRow="1" firstCol="1" bandRow="1">
                <a:tableStyleId>{5C22544A-7EE6-4342-B048-85BDC9FD1C3A}</a:tableStyleId>
              </a:tblPr>
              <a:tblGrid>
                <a:gridCol w="1838131">
                  <a:extLst>
                    <a:ext uri="{9D8B030D-6E8A-4147-A177-3AD203B41FA5}">
                      <a16:colId xmlns:a16="http://schemas.microsoft.com/office/drawing/2014/main" val="650264765"/>
                    </a:ext>
                  </a:extLst>
                </a:gridCol>
                <a:gridCol w="1782147">
                  <a:extLst>
                    <a:ext uri="{9D8B030D-6E8A-4147-A177-3AD203B41FA5}">
                      <a16:colId xmlns:a16="http://schemas.microsoft.com/office/drawing/2014/main" val="2270339541"/>
                    </a:ext>
                  </a:extLst>
                </a:gridCol>
                <a:gridCol w="1446244">
                  <a:extLst>
                    <a:ext uri="{9D8B030D-6E8A-4147-A177-3AD203B41FA5}">
                      <a16:colId xmlns:a16="http://schemas.microsoft.com/office/drawing/2014/main" val="3977321206"/>
                    </a:ext>
                  </a:extLst>
                </a:gridCol>
                <a:gridCol w="1474237">
                  <a:extLst>
                    <a:ext uri="{9D8B030D-6E8A-4147-A177-3AD203B41FA5}">
                      <a16:colId xmlns:a16="http://schemas.microsoft.com/office/drawing/2014/main" val="1776215885"/>
                    </a:ext>
                  </a:extLst>
                </a:gridCol>
                <a:gridCol w="2295331">
                  <a:extLst>
                    <a:ext uri="{9D8B030D-6E8A-4147-A177-3AD203B41FA5}">
                      <a16:colId xmlns:a16="http://schemas.microsoft.com/office/drawing/2014/main" val="744516094"/>
                    </a:ext>
                  </a:extLst>
                </a:gridCol>
                <a:gridCol w="1147665">
                  <a:extLst>
                    <a:ext uri="{9D8B030D-6E8A-4147-A177-3AD203B41FA5}">
                      <a16:colId xmlns:a16="http://schemas.microsoft.com/office/drawing/2014/main" val="1440053249"/>
                    </a:ext>
                  </a:extLst>
                </a:gridCol>
                <a:gridCol w="1492898">
                  <a:extLst>
                    <a:ext uri="{9D8B030D-6E8A-4147-A177-3AD203B41FA5}">
                      <a16:colId xmlns:a16="http://schemas.microsoft.com/office/drawing/2014/main" val="1487747728"/>
                    </a:ext>
                  </a:extLst>
                </a:gridCol>
                <a:gridCol w="715344">
                  <a:extLst>
                    <a:ext uri="{9D8B030D-6E8A-4147-A177-3AD203B41FA5}">
                      <a16:colId xmlns:a16="http://schemas.microsoft.com/office/drawing/2014/main" val="1518448495"/>
                    </a:ext>
                  </a:extLst>
                </a:gridCol>
              </a:tblGrid>
              <a:tr h="708835">
                <a:tc>
                  <a:txBody>
                    <a:bodyPr/>
                    <a:lstStyle/>
                    <a:p>
                      <a:pPr algn="ctr">
                        <a:lnSpc>
                          <a:spcPct val="115000"/>
                        </a:lnSpc>
                        <a:spcAft>
                          <a:spcPts val="1000"/>
                        </a:spcAft>
                      </a:pPr>
                      <a:r>
                        <a:rPr lang="en-US" sz="1400" b="1" dirty="0" err="1">
                          <a:effectLst/>
                        </a:rPr>
                        <a:t>产品简称</a:t>
                      </a:r>
                      <a:endParaRPr lang="zh-CN" sz="1400" b="1" dirty="0">
                        <a:effectLst/>
                        <a:latin typeface="Cambria" panose="02040503050406030204" pitchFamily="18" charset="0"/>
                        <a:ea typeface="MS Mincho" panose="02020609040205080304" pitchFamily="49" charset="-128"/>
                        <a:cs typeface="Times New Roman" panose="02020603050405020304" pitchFamily="18" charset="0"/>
                      </a:endParaRPr>
                    </a:p>
                  </a:txBody>
                  <a:tcPr marL="45720" marR="45720"/>
                </a:tc>
                <a:tc>
                  <a:txBody>
                    <a:bodyPr/>
                    <a:lstStyle/>
                    <a:p>
                      <a:pPr algn="ctr">
                        <a:lnSpc>
                          <a:spcPct val="115000"/>
                        </a:lnSpc>
                        <a:spcAft>
                          <a:spcPts val="1000"/>
                        </a:spcAft>
                      </a:pPr>
                      <a:r>
                        <a:rPr lang="en-US" sz="1400" b="1" dirty="0" err="1">
                          <a:effectLst/>
                        </a:rPr>
                        <a:t>朝阳永续优选打分</a:t>
                      </a:r>
                      <a:r>
                        <a:rPr lang="en-US" sz="1400" b="1" dirty="0">
                          <a:effectLst/>
                        </a:rPr>
                        <a:t>(</a:t>
                      </a:r>
                      <a:r>
                        <a:rPr lang="en-US" sz="1400" b="1" dirty="0" err="1">
                          <a:effectLst/>
                        </a:rPr>
                        <a:t>空缺值填充</a:t>
                      </a:r>
                      <a:r>
                        <a:rPr lang="en-US" sz="1400" b="1" dirty="0">
                          <a:effectLst/>
                        </a:rPr>
                        <a:t>)（</a:t>
                      </a:r>
                      <a:r>
                        <a:rPr lang="en-US" sz="1400" b="1" dirty="0" err="1">
                          <a:effectLst/>
                        </a:rPr>
                        <a:t>三年+今年以来_normal</a:t>
                      </a:r>
                      <a:r>
                        <a:rPr lang="en-US" sz="1400" b="1" dirty="0">
                          <a:effectLst/>
                        </a:rPr>
                        <a:t>）</a:t>
                      </a:r>
                      <a:endParaRPr lang="zh-CN" sz="1400" b="1" dirty="0">
                        <a:effectLst/>
                        <a:latin typeface="Cambria" panose="02040503050406030204" pitchFamily="18" charset="0"/>
                        <a:ea typeface="MS Mincho" panose="02020609040205080304" pitchFamily="49" charset="-128"/>
                        <a:cs typeface="Times New Roman" panose="02020603050405020304" pitchFamily="18" charset="0"/>
                      </a:endParaRPr>
                    </a:p>
                  </a:txBody>
                  <a:tcPr marL="45720" marR="45720"/>
                </a:tc>
                <a:tc>
                  <a:txBody>
                    <a:bodyPr/>
                    <a:lstStyle/>
                    <a:p>
                      <a:pPr algn="ctr">
                        <a:lnSpc>
                          <a:spcPct val="115000"/>
                        </a:lnSpc>
                        <a:spcAft>
                          <a:spcPts val="1000"/>
                        </a:spcAft>
                      </a:pPr>
                      <a:r>
                        <a:rPr lang="en-US" sz="1400" b="1" dirty="0" err="1">
                          <a:effectLst/>
                        </a:rPr>
                        <a:t>收益率打分</a:t>
                      </a:r>
                      <a:r>
                        <a:rPr lang="en-US" sz="1400" b="1" dirty="0">
                          <a:effectLst/>
                        </a:rPr>
                        <a:t>(</a:t>
                      </a:r>
                      <a:r>
                        <a:rPr lang="en-US" sz="1400" b="1" dirty="0" err="1">
                          <a:effectLst/>
                        </a:rPr>
                        <a:t>空缺值填充</a:t>
                      </a:r>
                      <a:r>
                        <a:rPr lang="en-US" sz="1400" b="1" dirty="0">
                          <a:effectLst/>
                        </a:rPr>
                        <a:t>)（</a:t>
                      </a:r>
                      <a:r>
                        <a:rPr lang="en-US" sz="1400" b="1" dirty="0" err="1">
                          <a:effectLst/>
                        </a:rPr>
                        <a:t>三年+今年以来_normal</a:t>
                      </a:r>
                      <a:r>
                        <a:rPr lang="en-US" sz="1400" b="1" dirty="0">
                          <a:effectLst/>
                        </a:rPr>
                        <a:t>）</a:t>
                      </a:r>
                      <a:endParaRPr lang="zh-CN" sz="1400" b="1" dirty="0">
                        <a:effectLst/>
                        <a:latin typeface="Cambria" panose="02040503050406030204" pitchFamily="18" charset="0"/>
                        <a:ea typeface="MS Mincho" panose="02020609040205080304" pitchFamily="49" charset="-128"/>
                        <a:cs typeface="Times New Roman" panose="02020603050405020304" pitchFamily="18" charset="0"/>
                      </a:endParaRPr>
                    </a:p>
                  </a:txBody>
                  <a:tcPr marL="45720" marR="45720"/>
                </a:tc>
                <a:tc>
                  <a:txBody>
                    <a:bodyPr/>
                    <a:lstStyle/>
                    <a:p>
                      <a:pPr algn="ctr">
                        <a:lnSpc>
                          <a:spcPct val="115000"/>
                        </a:lnSpc>
                        <a:spcAft>
                          <a:spcPts val="1000"/>
                        </a:spcAft>
                      </a:pPr>
                      <a:r>
                        <a:rPr lang="en-US" sz="1400" b="1" dirty="0" err="1">
                          <a:effectLst/>
                        </a:rPr>
                        <a:t>Sharpe比率打分</a:t>
                      </a:r>
                      <a:r>
                        <a:rPr lang="en-US" sz="1400" b="1" dirty="0">
                          <a:effectLst/>
                        </a:rPr>
                        <a:t>(</a:t>
                      </a:r>
                      <a:r>
                        <a:rPr lang="en-US" sz="1400" b="1" dirty="0" err="1">
                          <a:effectLst/>
                        </a:rPr>
                        <a:t>空缺值填充</a:t>
                      </a:r>
                      <a:r>
                        <a:rPr lang="en-US" sz="1400" b="1" dirty="0">
                          <a:effectLst/>
                        </a:rPr>
                        <a:t>)（</a:t>
                      </a:r>
                      <a:r>
                        <a:rPr lang="en-US" sz="1400" b="1" dirty="0" err="1">
                          <a:effectLst/>
                        </a:rPr>
                        <a:t>三年+今年以来_normal</a:t>
                      </a:r>
                      <a:r>
                        <a:rPr lang="en-US" sz="1400" b="1" dirty="0">
                          <a:effectLst/>
                        </a:rPr>
                        <a:t>）</a:t>
                      </a:r>
                      <a:endParaRPr lang="zh-CN" sz="1400" b="1" dirty="0">
                        <a:effectLst/>
                        <a:latin typeface="Cambria" panose="02040503050406030204" pitchFamily="18" charset="0"/>
                        <a:ea typeface="MS Mincho" panose="02020609040205080304" pitchFamily="49" charset="-128"/>
                        <a:cs typeface="Times New Roman" panose="02020603050405020304" pitchFamily="18" charset="0"/>
                      </a:endParaRPr>
                    </a:p>
                  </a:txBody>
                  <a:tcPr marL="45720" marR="45720"/>
                </a:tc>
                <a:tc>
                  <a:txBody>
                    <a:bodyPr/>
                    <a:lstStyle/>
                    <a:p>
                      <a:pPr algn="ctr">
                        <a:lnSpc>
                          <a:spcPct val="115000"/>
                        </a:lnSpc>
                        <a:spcAft>
                          <a:spcPts val="1000"/>
                        </a:spcAft>
                      </a:pPr>
                      <a:r>
                        <a:rPr lang="en-US" sz="1400" b="1" dirty="0" err="1">
                          <a:effectLst/>
                        </a:rPr>
                        <a:t>朝阳永续优选打分（三年+今年以来_normal</a:t>
                      </a:r>
                      <a:r>
                        <a:rPr lang="en-US" sz="1400" b="1" dirty="0">
                          <a:effectLst/>
                        </a:rPr>
                        <a:t>）</a:t>
                      </a:r>
                      <a:endParaRPr lang="zh-CN" sz="1400" b="1" dirty="0">
                        <a:effectLst/>
                        <a:latin typeface="Cambria" panose="02040503050406030204" pitchFamily="18" charset="0"/>
                        <a:ea typeface="MS Mincho" panose="02020609040205080304" pitchFamily="49" charset="-128"/>
                        <a:cs typeface="Times New Roman" panose="02020603050405020304" pitchFamily="18" charset="0"/>
                      </a:endParaRPr>
                    </a:p>
                  </a:txBody>
                  <a:tcPr marL="45720" marR="45720"/>
                </a:tc>
                <a:tc>
                  <a:txBody>
                    <a:bodyPr/>
                    <a:lstStyle/>
                    <a:p>
                      <a:pPr algn="ctr">
                        <a:lnSpc>
                          <a:spcPct val="115000"/>
                        </a:lnSpc>
                        <a:spcAft>
                          <a:spcPts val="1000"/>
                        </a:spcAft>
                      </a:pPr>
                      <a:r>
                        <a:rPr lang="en-US" sz="1400" b="1" dirty="0" err="1">
                          <a:effectLst/>
                        </a:rPr>
                        <a:t>存续时间</a:t>
                      </a:r>
                      <a:r>
                        <a:rPr lang="en-US" sz="1400" b="1" dirty="0">
                          <a:effectLst/>
                        </a:rPr>
                        <a:t>=</a:t>
                      </a:r>
                      <a:r>
                        <a:rPr lang="en-US" sz="1400" b="1" dirty="0" err="1">
                          <a:effectLst/>
                        </a:rPr>
                        <a:t>净值成立日期月份差</a:t>
                      </a:r>
                      <a:r>
                        <a:rPr lang="en-US" sz="1400" b="1" dirty="0">
                          <a:effectLst/>
                        </a:rPr>
                        <a:t>/12</a:t>
                      </a:r>
                      <a:endParaRPr lang="zh-CN" sz="1400" b="1" dirty="0">
                        <a:effectLst/>
                        <a:latin typeface="Cambria" panose="02040503050406030204" pitchFamily="18" charset="0"/>
                        <a:ea typeface="MS Mincho" panose="02020609040205080304" pitchFamily="49" charset="-128"/>
                        <a:cs typeface="Times New Roman" panose="02020603050405020304" pitchFamily="18" charset="0"/>
                      </a:endParaRPr>
                    </a:p>
                  </a:txBody>
                  <a:tcPr marL="45720" marR="45720"/>
                </a:tc>
                <a:tc>
                  <a:txBody>
                    <a:bodyPr/>
                    <a:lstStyle/>
                    <a:p>
                      <a:pPr algn="ctr">
                        <a:lnSpc>
                          <a:spcPct val="115000"/>
                        </a:lnSpc>
                        <a:spcAft>
                          <a:spcPts val="1000"/>
                        </a:spcAft>
                      </a:pPr>
                      <a:r>
                        <a:rPr lang="en-US" sz="1400" b="1" dirty="0" err="1">
                          <a:effectLst/>
                        </a:rPr>
                        <a:t>管理规模</a:t>
                      </a:r>
                      <a:endParaRPr lang="zh-CN" sz="1400" b="1" dirty="0">
                        <a:effectLst/>
                        <a:latin typeface="Cambria" panose="02040503050406030204" pitchFamily="18" charset="0"/>
                        <a:ea typeface="MS Mincho" panose="02020609040205080304" pitchFamily="49" charset="-128"/>
                        <a:cs typeface="Times New Roman" panose="02020603050405020304" pitchFamily="18" charset="0"/>
                      </a:endParaRPr>
                    </a:p>
                  </a:txBody>
                  <a:tcPr marL="45720" marR="45720"/>
                </a:tc>
                <a:tc>
                  <a:txBody>
                    <a:bodyPr/>
                    <a:lstStyle/>
                    <a:p>
                      <a:pPr algn="ctr">
                        <a:lnSpc>
                          <a:spcPct val="115000"/>
                        </a:lnSpc>
                        <a:spcAft>
                          <a:spcPts val="1000"/>
                        </a:spcAft>
                      </a:pPr>
                      <a:r>
                        <a:rPr lang="en-US" sz="1400" b="1" dirty="0" err="1">
                          <a:effectLst/>
                        </a:rPr>
                        <a:t>序号</a:t>
                      </a:r>
                      <a:endParaRPr lang="zh-CN" sz="1400" b="1" dirty="0">
                        <a:effectLst/>
                        <a:latin typeface="Cambria" panose="02040503050406030204" pitchFamily="18" charset="0"/>
                        <a:ea typeface="MS Mincho" panose="02020609040205080304" pitchFamily="49" charset="-128"/>
                        <a:cs typeface="Times New Roman" panose="02020603050405020304" pitchFamily="18" charset="0"/>
                      </a:endParaRPr>
                    </a:p>
                  </a:txBody>
                  <a:tcPr marL="45720" marR="45720"/>
                </a:tc>
                <a:extLst>
                  <a:ext uri="{0D108BD9-81ED-4DB2-BD59-A6C34878D82A}">
                    <a16:rowId xmlns:a16="http://schemas.microsoft.com/office/drawing/2014/main" val="940985055"/>
                  </a:ext>
                </a:extLst>
              </a:tr>
              <a:tr h="279918">
                <a:tc>
                  <a:txBody>
                    <a:bodyPr/>
                    <a:lstStyle/>
                    <a:p>
                      <a:pPr algn="ctr">
                        <a:lnSpc>
                          <a:spcPct val="115000"/>
                        </a:lnSpc>
                        <a:spcAft>
                          <a:spcPts val="1000"/>
                        </a:spcAft>
                      </a:pPr>
                      <a:r>
                        <a:rPr lang="en-US" sz="1400" b="1" dirty="0">
                          <a:solidFill>
                            <a:srgbClr val="FFFFFF"/>
                          </a:solidFill>
                          <a:effectLst/>
                          <a:latin typeface="楷体" panose="02010609060101010101" pitchFamily="49" charset="-122"/>
                          <a:ea typeface="MS Mincho" panose="02020609040205080304" pitchFamily="49" charset="-128"/>
                          <a:cs typeface="Times New Roman" panose="02020603050405020304" pitchFamily="18" charset="0"/>
                        </a:rPr>
                        <a:t>量道富祥</a:t>
                      </a:r>
                      <a:r>
                        <a:rPr lang="en-US" sz="1400" b="1" dirty="0">
                          <a:solidFill>
                            <a:srgbClr val="FFFFFF"/>
                          </a:solidFill>
                          <a:effectLst/>
                          <a:latin typeface="Times New Roman" panose="02020603050405020304" pitchFamily="18" charset="0"/>
                          <a:ea typeface="楷体" panose="02010609060101010101" pitchFamily="49" charset="-122"/>
                          <a:cs typeface="Times New Roman" panose="02020603050405020304" pitchFamily="18" charset="0"/>
                        </a:rPr>
                        <a:t>cta1</a:t>
                      </a:r>
                      <a:r>
                        <a:rPr lang="en-US" sz="1400" b="1" dirty="0">
                          <a:solidFill>
                            <a:srgbClr val="FFFFFF"/>
                          </a:solidFill>
                          <a:effectLst/>
                          <a:latin typeface="楷体" panose="02010609060101010101" pitchFamily="49" charset="-122"/>
                          <a:ea typeface="MS Mincho" panose="02020609040205080304" pitchFamily="49" charset="-128"/>
                          <a:cs typeface="Times New Roman" panose="02020603050405020304" pitchFamily="18" charset="0"/>
                        </a:rPr>
                        <a:t>号</a:t>
                      </a:r>
                      <a:endParaRPr lang="zh-CN" sz="1200" dirty="0">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dirty="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0.10843</a:t>
                      </a:r>
                      <a:endParaRPr lang="zh-CN" sz="1200" b="1" dirty="0">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0.02026</a:t>
                      </a:r>
                      <a:endParaRPr lang="zh-CN" sz="1200" b="1">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0.19659</a:t>
                      </a:r>
                      <a:endParaRPr lang="zh-CN" sz="1200" b="1">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0.10843</a:t>
                      </a:r>
                      <a:endParaRPr lang="zh-CN" sz="1200" b="1">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4.75</a:t>
                      </a:r>
                      <a:endParaRPr lang="zh-CN" sz="1200" b="1">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20~50</a:t>
                      </a:r>
                      <a:r>
                        <a:rPr lang="en-US" sz="1400" b="1">
                          <a:solidFill>
                            <a:schemeClr val="tx1"/>
                          </a:solidFill>
                          <a:effectLst/>
                          <a:latin typeface="楷体" panose="02010609060101010101" pitchFamily="49" charset="-122"/>
                          <a:ea typeface="MS Mincho" panose="02020609040205080304" pitchFamily="49" charset="-128"/>
                          <a:cs typeface="Times New Roman" panose="02020603050405020304" pitchFamily="18" charset="0"/>
                        </a:rPr>
                        <a:t>亿</a:t>
                      </a:r>
                      <a:endParaRPr lang="zh-CN" sz="1200" b="1">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dirty="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1/48</a:t>
                      </a:r>
                      <a:endParaRPr lang="zh-CN" sz="1200" b="1" dirty="0">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293569356"/>
                  </a:ext>
                </a:extLst>
              </a:tr>
              <a:tr h="279918">
                <a:tc>
                  <a:txBody>
                    <a:bodyPr/>
                    <a:lstStyle/>
                    <a:p>
                      <a:pPr algn="ctr">
                        <a:lnSpc>
                          <a:spcPct val="115000"/>
                        </a:lnSpc>
                        <a:spcAft>
                          <a:spcPts val="1000"/>
                        </a:spcAft>
                      </a:pPr>
                      <a:r>
                        <a:rPr lang="en-US" sz="1400" b="1">
                          <a:solidFill>
                            <a:srgbClr val="FFFFFF"/>
                          </a:solidFill>
                          <a:effectLst/>
                          <a:latin typeface="楷体" panose="02010609060101010101" pitchFamily="49" charset="-122"/>
                          <a:ea typeface="MS Mincho" panose="02020609040205080304" pitchFamily="49" charset="-128"/>
                          <a:cs typeface="Times New Roman" panose="02020603050405020304" pitchFamily="18" charset="0"/>
                        </a:rPr>
                        <a:t>趋势力量化</a:t>
                      </a:r>
                      <a:r>
                        <a:rPr lang="en-US" sz="1400" b="1">
                          <a:solidFill>
                            <a:srgbClr val="FFFFFF"/>
                          </a:solidFill>
                          <a:effectLst/>
                          <a:latin typeface="Times New Roman" panose="02020603050405020304" pitchFamily="18" charset="0"/>
                          <a:ea typeface="楷体" panose="02010609060101010101" pitchFamily="49" charset="-122"/>
                          <a:cs typeface="Times New Roman" panose="02020603050405020304" pitchFamily="18" charset="0"/>
                        </a:rPr>
                        <a:t>CTA</a:t>
                      </a:r>
                      <a:endParaRPr lang="zh-CN" sz="1200">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dirty="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0.13382</a:t>
                      </a:r>
                      <a:endParaRPr lang="zh-CN" sz="1200" b="1" dirty="0">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dirty="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0.10486</a:t>
                      </a:r>
                      <a:endParaRPr lang="zh-CN" sz="1200" b="1" dirty="0">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0.16278</a:t>
                      </a:r>
                      <a:endParaRPr lang="zh-CN" sz="1200" b="1">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0.13382</a:t>
                      </a:r>
                      <a:endParaRPr lang="zh-CN" sz="1200" b="1">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3.91667</a:t>
                      </a:r>
                      <a:endParaRPr lang="zh-CN" sz="1200" b="1">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0~5</a:t>
                      </a:r>
                      <a:r>
                        <a:rPr lang="en-US" sz="1400" b="1">
                          <a:solidFill>
                            <a:srgbClr val="000000"/>
                          </a:solidFill>
                          <a:effectLst/>
                          <a:latin typeface="楷体" panose="02010609060101010101" pitchFamily="49" charset="-122"/>
                          <a:ea typeface="MS Mincho" panose="02020609040205080304" pitchFamily="49" charset="-128"/>
                          <a:cs typeface="Times New Roman" panose="02020603050405020304" pitchFamily="18" charset="0"/>
                        </a:rPr>
                        <a:t>亿</a:t>
                      </a:r>
                      <a:endParaRPr lang="zh-CN" sz="1200" b="1">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dirty="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2/48</a:t>
                      </a:r>
                      <a:endParaRPr lang="zh-CN" sz="1200" b="1" dirty="0">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298103887"/>
                  </a:ext>
                </a:extLst>
              </a:tr>
              <a:tr h="279918">
                <a:tc>
                  <a:txBody>
                    <a:bodyPr/>
                    <a:lstStyle/>
                    <a:p>
                      <a:pPr algn="ctr">
                        <a:lnSpc>
                          <a:spcPct val="115000"/>
                        </a:lnSpc>
                        <a:spcAft>
                          <a:spcPts val="1000"/>
                        </a:spcAft>
                      </a:pPr>
                      <a:r>
                        <a:rPr lang="en-US" sz="1400" b="1">
                          <a:solidFill>
                            <a:srgbClr val="FFFFFF"/>
                          </a:solidFill>
                          <a:effectLst/>
                          <a:latin typeface="楷体" panose="02010609060101010101" pitchFamily="49" charset="-122"/>
                          <a:ea typeface="MS Mincho" panose="02020609040205080304" pitchFamily="49" charset="-128"/>
                          <a:cs typeface="Times New Roman" panose="02020603050405020304" pitchFamily="18" charset="0"/>
                        </a:rPr>
                        <a:t>泽星</a:t>
                      </a:r>
                      <a:r>
                        <a:rPr lang="en-US" sz="1400" b="1">
                          <a:solidFill>
                            <a:srgbClr val="FFFFFF"/>
                          </a:solidFill>
                          <a:effectLst/>
                          <a:latin typeface="Times New Roman" panose="02020603050405020304" pitchFamily="18" charset="0"/>
                          <a:ea typeface="楷体" panose="02010609060101010101" pitchFamily="49" charset="-122"/>
                          <a:cs typeface="Times New Roman" panose="02020603050405020304" pitchFamily="18" charset="0"/>
                        </a:rPr>
                        <a:t>1</a:t>
                      </a:r>
                      <a:r>
                        <a:rPr lang="en-US" sz="1400" b="1">
                          <a:solidFill>
                            <a:srgbClr val="FFFFFF"/>
                          </a:solidFill>
                          <a:effectLst/>
                          <a:latin typeface="楷体" panose="02010609060101010101" pitchFamily="49" charset="-122"/>
                          <a:ea typeface="MS Mincho" panose="02020609040205080304" pitchFamily="49" charset="-128"/>
                          <a:cs typeface="Times New Roman" panose="02020603050405020304" pitchFamily="18" charset="0"/>
                        </a:rPr>
                        <a:t>号</a:t>
                      </a:r>
                      <a:endParaRPr lang="zh-CN" sz="1200">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0.16569</a:t>
                      </a:r>
                      <a:endParaRPr lang="zh-CN" sz="1200" b="1">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dirty="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0.09538</a:t>
                      </a:r>
                      <a:endParaRPr lang="zh-CN" sz="1200" b="1" dirty="0">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0.236</a:t>
                      </a:r>
                      <a:endParaRPr lang="zh-CN" sz="1200" b="1">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0.16569</a:t>
                      </a:r>
                      <a:endParaRPr lang="zh-CN" sz="1200" b="1">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4.25</a:t>
                      </a:r>
                      <a:endParaRPr lang="zh-CN" sz="1200" b="1">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0~5</a:t>
                      </a:r>
                      <a:r>
                        <a:rPr lang="en-US" sz="1400" b="1">
                          <a:solidFill>
                            <a:srgbClr val="000000"/>
                          </a:solidFill>
                          <a:effectLst/>
                          <a:latin typeface="楷体" panose="02010609060101010101" pitchFamily="49" charset="-122"/>
                          <a:ea typeface="MS Mincho" panose="02020609040205080304" pitchFamily="49" charset="-128"/>
                          <a:cs typeface="Times New Roman" panose="02020603050405020304" pitchFamily="18" charset="0"/>
                        </a:rPr>
                        <a:t>亿</a:t>
                      </a:r>
                      <a:endParaRPr lang="zh-CN" sz="1200" b="1">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3/48</a:t>
                      </a:r>
                      <a:endParaRPr lang="zh-CN" sz="1200" b="1">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2740343162"/>
                  </a:ext>
                </a:extLst>
              </a:tr>
              <a:tr h="279918">
                <a:tc>
                  <a:txBody>
                    <a:bodyPr/>
                    <a:lstStyle/>
                    <a:p>
                      <a:pPr algn="ctr">
                        <a:lnSpc>
                          <a:spcPct val="115000"/>
                        </a:lnSpc>
                        <a:spcAft>
                          <a:spcPts val="1000"/>
                        </a:spcAft>
                      </a:pPr>
                      <a:r>
                        <a:rPr lang="en-US" sz="1400" b="1">
                          <a:solidFill>
                            <a:srgbClr val="FFFFFF"/>
                          </a:solidFill>
                          <a:effectLst/>
                          <a:latin typeface="楷体" panose="02010609060101010101" pitchFamily="49" charset="-122"/>
                          <a:ea typeface="MS Mincho" panose="02020609040205080304" pitchFamily="49" charset="-128"/>
                          <a:cs typeface="Times New Roman" panose="02020603050405020304" pitchFamily="18" charset="0"/>
                        </a:rPr>
                        <a:t>涵德盈冲量化</a:t>
                      </a:r>
                      <a:r>
                        <a:rPr lang="en-US" sz="1400" b="1">
                          <a:solidFill>
                            <a:srgbClr val="FFFFFF"/>
                          </a:solidFill>
                          <a:effectLst/>
                          <a:latin typeface="Times New Roman" panose="02020603050405020304" pitchFamily="18" charset="0"/>
                          <a:ea typeface="楷体" panose="02010609060101010101" pitchFamily="49" charset="-122"/>
                          <a:cs typeface="Times New Roman" panose="02020603050405020304" pitchFamily="18" charset="0"/>
                        </a:rPr>
                        <a:t>CTA1</a:t>
                      </a:r>
                      <a:r>
                        <a:rPr lang="en-US" sz="1400" b="1">
                          <a:solidFill>
                            <a:srgbClr val="FFFFFF"/>
                          </a:solidFill>
                          <a:effectLst/>
                          <a:latin typeface="楷体" panose="02010609060101010101" pitchFamily="49" charset="-122"/>
                          <a:ea typeface="MS Mincho" panose="02020609040205080304" pitchFamily="49" charset="-128"/>
                          <a:cs typeface="Times New Roman" panose="02020603050405020304" pitchFamily="18" charset="0"/>
                        </a:rPr>
                        <a:t>号</a:t>
                      </a:r>
                      <a:endParaRPr lang="zh-CN" sz="1200">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0.17112</a:t>
                      </a:r>
                      <a:endParaRPr lang="zh-CN" sz="1200" b="1">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0.22277</a:t>
                      </a:r>
                      <a:endParaRPr lang="zh-CN" sz="1200" b="1">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0.11947</a:t>
                      </a:r>
                      <a:endParaRPr lang="zh-CN" sz="1200" b="1">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0.17112</a:t>
                      </a:r>
                      <a:endParaRPr lang="zh-CN" sz="1200" b="1">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4.41667</a:t>
                      </a:r>
                      <a:endParaRPr lang="zh-CN" sz="1200" b="1">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&gt;=100</a:t>
                      </a:r>
                      <a:r>
                        <a:rPr lang="en-US" sz="1400" b="1">
                          <a:solidFill>
                            <a:srgbClr val="000000"/>
                          </a:solidFill>
                          <a:effectLst/>
                          <a:latin typeface="楷体" panose="02010609060101010101" pitchFamily="49" charset="-122"/>
                          <a:ea typeface="MS Mincho" panose="02020609040205080304" pitchFamily="49" charset="-128"/>
                          <a:cs typeface="Times New Roman" panose="02020603050405020304" pitchFamily="18" charset="0"/>
                        </a:rPr>
                        <a:t>亿</a:t>
                      </a:r>
                      <a:endParaRPr lang="zh-CN" sz="1200" b="1">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4/48</a:t>
                      </a:r>
                      <a:endParaRPr lang="zh-CN" sz="1200" b="1">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4072298478"/>
                  </a:ext>
                </a:extLst>
              </a:tr>
              <a:tr h="279918">
                <a:tc>
                  <a:txBody>
                    <a:bodyPr/>
                    <a:lstStyle/>
                    <a:p>
                      <a:pPr algn="ctr">
                        <a:lnSpc>
                          <a:spcPct val="115000"/>
                        </a:lnSpc>
                        <a:spcAft>
                          <a:spcPts val="1000"/>
                        </a:spcAft>
                      </a:pPr>
                      <a:r>
                        <a:rPr lang="en-US" sz="1400" b="1">
                          <a:solidFill>
                            <a:srgbClr val="FFFFFF"/>
                          </a:solidFill>
                          <a:effectLst/>
                          <a:latin typeface="楷体" panose="02010609060101010101" pitchFamily="49" charset="-122"/>
                          <a:ea typeface="MS Mincho" panose="02020609040205080304" pitchFamily="49" charset="-128"/>
                          <a:cs typeface="Times New Roman" panose="02020603050405020304" pitchFamily="18" charset="0"/>
                        </a:rPr>
                        <a:t>瑞航期货基本面量化</a:t>
                      </a:r>
                      <a:r>
                        <a:rPr lang="en-US" sz="1400" b="1">
                          <a:solidFill>
                            <a:srgbClr val="FFFFFF"/>
                          </a:solidFill>
                          <a:effectLst/>
                          <a:latin typeface="Times New Roman" panose="02020603050405020304" pitchFamily="18" charset="0"/>
                          <a:ea typeface="楷体" panose="02010609060101010101" pitchFamily="49" charset="-122"/>
                          <a:cs typeface="Times New Roman" panose="02020603050405020304" pitchFamily="18" charset="0"/>
                        </a:rPr>
                        <a:t>1</a:t>
                      </a:r>
                      <a:r>
                        <a:rPr lang="en-US" sz="1400" b="1">
                          <a:solidFill>
                            <a:srgbClr val="FFFFFF"/>
                          </a:solidFill>
                          <a:effectLst/>
                          <a:latin typeface="楷体" panose="02010609060101010101" pitchFamily="49" charset="-122"/>
                          <a:ea typeface="MS Mincho" panose="02020609040205080304" pitchFamily="49" charset="-128"/>
                          <a:cs typeface="Times New Roman" panose="02020603050405020304" pitchFamily="18" charset="0"/>
                        </a:rPr>
                        <a:t>号</a:t>
                      </a:r>
                      <a:endParaRPr lang="zh-CN" sz="1200">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0.2005</a:t>
                      </a:r>
                      <a:endParaRPr lang="zh-CN" sz="1200" b="1">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0.15129</a:t>
                      </a:r>
                      <a:endParaRPr lang="zh-CN" sz="1200" b="1">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dirty="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0.24972</a:t>
                      </a:r>
                      <a:endParaRPr lang="zh-CN" sz="1200" b="1" dirty="0">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dirty="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0.2005</a:t>
                      </a:r>
                      <a:endParaRPr lang="zh-CN" sz="1200" b="1" dirty="0">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4.08333</a:t>
                      </a:r>
                      <a:endParaRPr lang="zh-CN" sz="1200" b="1">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5~10</a:t>
                      </a:r>
                      <a:r>
                        <a:rPr lang="en-US" sz="1400" b="1">
                          <a:solidFill>
                            <a:srgbClr val="000000"/>
                          </a:solidFill>
                          <a:effectLst/>
                          <a:latin typeface="楷体" panose="02010609060101010101" pitchFamily="49" charset="-122"/>
                          <a:ea typeface="MS Mincho" panose="02020609040205080304" pitchFamily="49" charset="-128"/>
                          <a:cs typeface="Times New Roman" panose="02020603050405020304" pitchFamily="18" charset="0"/>
                        </a:rPr>
                        <a:t>亿</a:t>
                      </a:r>
                      <a:endParaRPr lang="zh-CN" sz="1200" b="1">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5/48</a:t>
                      </a:r>
                      <a:endParaRPr lang="zh-CN" sz="1200" b="1">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2903660501"/>
                  </a:ext>
                </a:extLst>
              </a:tr>
              <a:tr h="279918">
                <a:tc>
                  <a:txBody>
                    <a:bodyPr/>
                    <a:lstStyle/>
                    <a:p>
                      <a:pPr algn="ctr">
                        <a:lnSpc>
                          <a:spcPct val="115000"/>
                        </a:lnSpc>
                        <a:spcAft>
                          <a:spcPts val="1000"/>
                        </a:spcAft>
                      </a:pPr>
                      <a:r>
                        <a:rPr lang="en-US" sz="1400" b="1">
                          <a:solidFill>
                            <a:srgbClr val="FFFFFF"/>
                          </a:solidFill>
                          <a:effectLst/>
                          <a:latin typeface="楷体" panose="02010609060101010101" pitchFamily="49" charset="-122"/>
                          <a:ea typeface="MS Mincho" panose="02020609040205080304" pitchFamily="49" charset="-128"/>
                          <a:cs typeface="Times New Roman" panose="02020603050405020304" pitchFamily="18" charset="0"/>
                        </a:rPr>
                        <a:t>御澜亚马逊</a:t>
                      </a:r>
                      <a:r>
                        <a:rPr lang="en-US" sz="1400" b="1">
                          <a:solidFill>
                            <a:srgbClr val="FFFFFF"/>
                          </a:solidFill>
                          <a:effectLst/>
                          <a:latin typeface="Times New Roman" panose="02020603050405020304" pitchFamily="18" charset="0"/>
                          <a:ea typeface="楷体" panose="02010609060101010101" pitchFamily="49" charset="-122"/>
                          <a:cs typeface="Times New Roman" panose="02020603050405020304" pitchFamily="18" charset="0"/>
                        </a:rPr>
                        <a:t>1</a:t>
                      </a:r>
                      <a:r>
                        <a:rPr lang="en-US" sz="1400" b="1">
                          <a:solidFill>
                            <a:srgbClr val="FFFFFF"/>
                          </a:solidFill>
                          <a:effectLst/>
                          <a:latin typeface="楷体" panose="02010609060101010101" pitchFamily="49" charset="-122"/>
                          <a:ea typeface="MS Mincho" panose="02020609040205080304" pitchFamily="49" charset="-128"/>
                          <a:cs typeface="Times New Roman" panose="02020603050405020304" pitchFamily="18" charset="0"/>
                        </a:rPr>
                        <a:t>号</a:t>
                      </a:r>
                      <a:endParaRPr lang="zh-CN" sz="1200">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0.22608</a:t>
                      </a:r>
                      <a:endParaRPr lang="zh-CN" sz="1200" b="1">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0.21812</a:t>
                      </a:r>
                      <a:endParaRPr lang="zh-CN" sz="1200" b="1">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0.23404</a:t>
                      </a:r>
                      <a:endParaRPr lang="zh-CN" sz="1200" b="1">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dirty="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0.22608</a:t>
                      </a:r>
                      <a:endParaRPr lang="zh-CN" sz="1200" b="1" dirty="0">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4.5</a:t>
                      </a:r>
                      <a:endParaRPr lang="zh-CN" sz="1200" b="1">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0~5</a:t>
                      </a:r>
                      <a:r>
                        <a:rPr lang="en-US" sz="1400" b="1">
                          <a:solidFill>
                            <a:srgbClr val="000000"/>
                          </a:solidFill>
                          <a:effectLst/>
                          <a:latin typeface="楷体" panose="02010609060101010101" pitchFamily="49" charset="-122"/>
                          <a:ea typeface="MS Mincho" panose="02020609040205080304" pitchFamily="49" charset="-128"/>
                          <a:cs typeface="Times New Roman" panose="02020603050405020304" pitchFamily="18" charset="0"/>
                        </a:rPr>
                        <a:t>亿</a:t>
                      </a:r>
                      <a:endParaRPr lang="zh-CN" sz="1200" b="1">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6/48</a:t>
                      </a:r>
                      <a:endParaRPr lang="zh-CN" sz="1200" b="1">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3315639304"/>
                  </a:ext>
                </a:extLst>
              </a:tr>
              <a:tr h="279918">
                <a:tc>
                  <a:txBody>
                    <a:bodyPr/>
                    <a:lstStyle/>
                    <a:p>
                      <a:pPr algn="ctr">
                        <a:lnSpc>
                          <a:spcPct val="115000"/>
                        </a:lnSpc>
                        <a:spcAft>
                          <a:spcPts val="1000"/>
                        </a:spcAft>
                      </a:pPr>
                      <a:r>
                        <a:rPr lang="en-US" sz="1400" b="1">
                          <a:solidFill>
                            <a:srgbClr val="FFFFFF"/>
                          </a:solidFill>
                          <a:effectLst/>
                          <a:latin typeface="楷体" panose="02010609060101010101" pitchFamily="49" charset="-122"/>
                          <a:ea typeface="MS Mincho" panose="02020609040205080304" pitchFamily="49" charset="-128"/>
                          <a:cs typeface="Times New Roman" panose="02020603050405020304" pitchFamily="18" charset="0"/>
                        </a:rPr>
                        <a:t>上海宽德卓越</a:t>
                      </a:r>
                      <a:endParaRPr lang="zh-CN" sz="1200">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0.23469</a:t>
                      </a:r>
                      <a:endParaRPr lang="zh-CN" sz="1200" b="1">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0.21868</a:t>
                      </a:r>
                      <a:endParaRPr lang="zh-CN" sz="1200" b="1">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0.2507</a:t>
                      </a:r>
                      <a:endParaRPr lang="zh-CN" sz="1200" b="1">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0.23469</a:t>
                      </a:r>
                      <a:endParaRPr lang="zh-CN" sz="1200" b="1">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dirty="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6.08333</a:t>
                      </a:r>
                      <a:endParaRPr lang="zh-CN" sz="1200" b="1" dirty="0">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dirty="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50~100</a:t>
                      </a:r>
                      <a:r>
                        <a:rPr lang="en-US" sz="1400" b="1" dirty="0">
                          <a:solidFill>
                            <a:srgbClr val="000000"/>
                          </a:solidFill>
                          <a:effectLst/>
                          <a:latin typeface="楷体" panose="02010609060101010101" pitchFamily="49" charset="-122"/>
                          <a:ea typeface="MS Mincho" panose="02020609040205080304" pitchFamily="49" charset="-128"/>
                          <a:cs typeface="Times New Roman" panose="02020603050405020304" pitchFamily="18" charset="0"/>
                        </a:rPr>
                        <a:t>亿</a:t>
                      </a:r>
                      <a:endParaRPr lang="zh-CN" sz="1200" b="1" dirty="0">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7/48</a:t>
                      </a:r>
                      <a:endParaRPr lang="zh-CN" sz="1200" b="1">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1219194758"/>
                  </a:ext>
                </a:extLst>
              </a:tr>
              <a:tr h="279918">
                <a:tc>
                  <a:txBody>
                    <a:bodyPr/>
                    <a:lstStyle/>
                    <a:p>
                      <a:pPr algn="ctr">
                        <a:lnSpc>
                          <a:spcPct val="115000"/>
                        </a:lnSpc>
                        <a:spcAft>
                          <a:spcPts val="1000"/>
                        </a:spcAft>
                      </a:pPr>
                      <a:r>
                        <a:rPr lang="en-US" sz="1400" b="1">
                          <a:solidFill>
                            <a:srgbClr val="FFFFFF"/>
                          </a:solidFill>
                          <a:effectLst/>
                          <a:latin typeface="楷体" panose="02010609060101010101" pitchFamily="49" charset="-122"/>
                          <a:ea typeface="MS Mincho" panose="02020609040205080304" pitchFamily="49" charset="-128"/>
                          <a:cs typeface="Times New Roman" panose="02020603050405020304" pitchFamily="18" charset="0"/>
                        </a:rPr>
                        <a:t>易持天厦量化二号</a:t>
                      </a:r>
                      <a:endParaRPr lang="zh-CN" sz="1200">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0.24076</a:t>
                      </a:r>
                      <a:endParaRPr lang="zh-CN" sz="1200" b="1">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0.16706</a:t>
                      </a:r>
                      <a:endParaRPr lang="zh-CN" sz="1200" b="1">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0.31447</a:t>
                      </a:r>
                      <a:endParaRPr lang="zh-CN" sz="1200" b="1">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0.24076</a:t>
                      </a:r>
                      <a:endParaRPr lang="zh-CN" sz="1200" b="1">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1.58333</a:t>
                      </a:r>
                      <a:endParaRPr lang="zh-CN" sz="1200" b="1">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dirty="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5~10</a:t>
                      </a:r>
                      <a:r>
                        <a:rPr lang="en-US" sz="1400" b="1" dirty="0">
                          <a:solidFill>
                            <a:srgbClr val="000000"/>
                          </a:solidFill>
                          <a:effectLst/>
                          <a:latin typeface="楷体" panose="02010609060101010101" pitchFamily="49" charset="-122"/>
                          <a:ea typeface="MS Mincho" panose="02020609040205080304" pitchFamily="49" charset="-128"/>
                          <a:cs typeface="Times New Roman" panose="02020603050405020304" pitchFamily="18" charset="0"/>
                        </a:rPr>
                        <a:t>亿</a:t>
                      </a:r>
                      <a:endParaRPr lang="zh-CN" sz="1200" b="1" dirty="0">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8/48</a:t>
                      </a:r>
                      <a:endParaRPr lang="zh-CN" sz="1200" b="1">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850866981"/>
                  </a:ext>
                </a:extLst>
              </a:tr>
              <a:tr h="279918">
                <a:tc>
                  <a:txBody>
                    <a:bodyPr/>
                    <a:lstStyle/>
                    <a:p>
                      <a:pPr algn="ctr">
                        <a:lnSpc>
                          <a:spcPct val="115000"/>
                        </a:lnSpc>
                        <a:spcAft>
                          <a:spcPts val="1000"/>
                        </a:spcAft>
                      </a:pPr>
                      <a:r>
                        <a:rPr lang="en-US" sz="1400" b="1">
                          <a:solidFill>
                            <a:srgbClr val="FFFFFF"/>
                          </a:solidFill>
                          <a:effectLst/>
                          <a:latin typeface="楷体" panose="02010609060101010101" pitchFamily="49" charset="-122"/>
                          <a:ea typeface="MS Mincho" panose="02020609040205080304" pitchFamily="49" charset="-128"/>
                          <a:cs typeface="Times New Roman" panose="02020603050405020304" pitchFamily="18" charset="0"/>
                        </a:rPr>
                        <a:t>会世元丰</a:t>
                      </a:r>
                      <a:r>
                        <a:rPr lang="en-US" sz="1400" b="1">
                          <a:solidFill>
                            <a:srgbClr val="FFFFFF"/>
                          </a:solidFill>
                          <a:effectLst/>
                          <a:latin typeface="Times New Roman" panose="02020603050405020304" pitchFamily="18" charset="0"/>
                          <a:ea typeface="楷体" panose="02010609060101010101" pitchFamily="49" charset="-122"/>
                          <a:cs typeface="Times New Roman" panose="02020603050405020304" pitchFamily="18" charset="0"/>
                        </a:rPr>
                        <a:t>CTA1</a:t>
                      </a:r>
                      <a:r>
                        <a:rPr lang="en-US" sz="1400" b="1">
                          <a:solidFill>
                            <a:srgbClr val="FFFFFF"/>
                          </a:solidFill>
                          <a:effectLst/>
                          <a:latin typeface="楷体" panose="02010609060101010101" pitchFamily="49" charset="-122"/>
                          <a:ea typeface="MS Mincho" panose="02020609040205080304" pitchFamily="49" charset="-128"/>
                          <a:cs typeface="Times New Roman" panose="02020603050405020304" pitchFamily="18" charset="0"/>
                        </a:rPr>
                        <a:t>号</a:t>
                      </a:r>
                      <a:endParaRPr lang="zh-CN" sz="1200">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0.32771</a:t>
                      </a:r>
                      <a:endParaRPr lang="zh-CN" sz="1200" b="1">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0.3472</a:t>
                      </a:r>
                      <a:endParaRPr lang="zh-CN" sz="1200" b="1">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0.30822</a:t>
                      </a:r>
                      <a:endParaRPr lang="zh-CN" sz="1200" b="1">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0.32771</a:t>
                      </a:r>
                      <a:endParaRPr lang="zh-CN" sz="1200" b="1">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3.83333</a:t>
                      </a:r>
                      <a:endParaRPr lang="zh-CN" sz="1200" b="1">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dirty="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20~50</a:t>
                      </a:r>
                      <a:r>
                        <a:rPr lang="en-US" sz="1400" b="1" dirty="0">
                          <a:solidFill>
                            <a:srgbClr val="000000"/>
                          </a:solidFill>
                          <a:effectLst/>
                          <a:latin typeface="楷体" panose="02010609060101010101" pitchFamily="49" charset="-122"/>
                          <a:ea typeface="MS Mincho" panose="02020609040205080304" pitchFamily="49" charset="-128"/>
                          <a:cs typeface="Times New Roman" panose="02020603050405020304" pitchFamily="18" charset="0"/>
                        </a:rPr>
                        <a:t>亿</a:t>
                      </a:r>
                      <a:endParaRPr lang="zh-CN" sz="1200" b="1" dirty="0">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9/48</a:t>
                      </a:r>
                      <a:endParaRPr lang="zh-CN" sz="1200" b="1">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704529094"/>
                  </a:ext>
                </a:extLst>
              </a:tr>
              <a:tr h="279918">
                <a:tc>
                  <a:txBody>
                    <a:bodyPr/>
                    <a:lstStyle/>
                    <a:p>
                      <a:pPr algn="ctr">
                        <a:lnSpc>
                          <a:spcPct val="115000"/>
                        </a:lnSpc>
                        <a:spcAft>
                          <a:spcPts val="1000"/>
                        </a:spcAft>
                      </a:pPr>
                      <a:r>
                        <a:rPr lang="en-US" sz="1400" b="1">
                          <a:solidFill>
                            <a:srgbClr val="FFFFFF"/>
                          </a:solidFill>
                          <a:effectLst/>
                          <a:latin typeface="楷体" panose="02010609060101010101" pitchFamily="49" charset="-122"/>
                          <a:ea typeface="MS Mincho" panose="02020609040205080304" pitchFamily="49" charset="-128"/>
                          <a:cs typeface="Times New Roman" panose="02020603050405020304" pitchFamily="18" charset="0"/>
                        </a:rPr>
                        <a:t>量道</a:t>
                      </a:r>
                      <a:r>
                        <a:rPr lang="en-US" sz="1400" b="1">
                          <a:solidFill>
                            <a:srgbClr val="FFFFFF"/>
                          </a:solidFill>
                          <a:effectLst/>
                          <a:latin typeface="Times New Roman" panose="02020603050405020304" pitchFamily="18" charset="0"/>
                          <a:ea typeface="楷体" panose="02010609060101010101" pitchFamily="49" charset="-122"/>
                          <a:cs typeface="Times New Roman" panose="02020603050405020304" pitchFamily="18" charset="0"/>
                        </a:rPr>
                        <a:t>CTA</a:t>
                      </a:r>
                      <a:r>
                        <a:rPr lang="en-US" sz="1400" b="1">
                          <a:solidFill>
                            <a:srgbClr val="FFFFFF"/>
                          </a:solidFill>
                          <a:effectLst/>
                          <a:latin typeface="楷体" panose="02010609060101010101" pitchFamily="49" charset="-122"/>
                          <a:ea typeface="MS Mincho" panose="02020609040205080304" pitchFamily="49" charset="-128"/>
                          <a:cs typeface="Times New Roman" panose="02020603050405020304" pitchFamily="18" charset="0"/>
                        </a:rPr>
                        <a:t>精选</a:t>
                      </a:r>
                      <a:r>
                        <a:rPr lang="en-US" sz="1400" b="1">
                          <a:solidFill>
                            <a:srgbClr val="FFFFFF"/>
                          </a:solidFill>
                          <a:effectLst/>
                          <a:latin typeface="Times New Roman" panose="02020603050405020304" pitchFamily="18" charset="0"/>
                          <a:ea typeface="楷体" panose="02010609060101010101" pitchFamily="49" charset="-122"/>
                          <a:cs typeface="Times New Roman" panose="02020603050405020304" pitchFamily="18" charset="0"/>
                        </a:rPr>
                        <a:t>1</a:t>
                      </a:r>
                      <a:r>
                        <a:rPr lang="en-US" sz="1400" b="1">
                          <a:solidFill>
                            <a:srgbClr val="FFFFFF"/>
                          </a:solidFill>
                          <a:effectLst/>
                          <a:latin typeface="楷体" panose="02010609060101010101" pitchFamily="49" charset="-122"/>
                          <a:ea typeface="MS Mincho" panose="02020609040205080304" pitchFamily="49" charset="-128"/>
                          <a:cs typeface="Times New Roman" panose="02020603050405020304" pitchFamily="18" charset="0"/>
                        </a:rPr>
                        <a:t>号</a:t>
                      </a:r>
                      <a:endParaRPr lang="zh-CN" sz="1200">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0.32957</a:t>
                      </a:r>
                      <a:endParaRPr lang="zh-CN" sz="1200" b="1">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0.26677</a:t>
                      </a:r>
                      <a:endParaRPr lang="zh-CN" sz="1200" b="1">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0.39238</a:t>
                      </a:r>
                      <a:endParaRPr lang="zh-CN" sz="1200" b="1">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0.32957</a:t>
                      </a:r>
                      <a:endParaRPr lang="zh-CN" sz="1200" b="1">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3.83333</a:t>
                      </a:r>
                      <a:endParaRPr lang="zh-CN" sz="1200" b="1">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dirty="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20~50</a:t>
                      </a:r>
                      <a:r>
                        <a:rPr lang="en-US" sz="1400" b="1" dirty="0">
                          <a:solidFill>
                            <a:srgbClr val="000000"/>
                          </a:solidFill>
                          <a:effectLst/>
                          <a:latin typeface="楷体" panose="02010609060101010101" pitchFamily="49" charset="-122"/>
                          <a:ea typeface="MS Mincho" panose="02020609040205080304" pitchFamily="49" charset="-128"/>
                          <a:cs typeface="Times New Roman" panose="02020603050405020304" pitchFamily="18" charset="0"/>
                        </a:rPr>
                        <a:t>亿</a:t>
                      </a:r>
                      <a:endParaRPr lang="zh-CN" sz="1200" b="1" dirty="0">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dirty="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10/48</a:t>
                      </a:r>
                      <a:endParaRPr lang="zh-CN" sz="1200" b="1" dirty="0">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2398752230"/>
                  </a:ext>
                </a:extLst>
              </a:tr>
            </a:tbl>
          </a:graphicData>
        </a:graphic>
      </p:graphicFrame>
      <p:sp>
        <p:nvSpPr>
          <p:cNvPr id="4" name="文本框 3">
            <a:extLst>
              <a:ext uri="{FF2B5EF4-FFF2-40B4-BE49-F238E27FC236}">
                <a16:creationId xmlns:a16="http://schemas.microsoft.com/office/drawing/2014/main" id="{6F9C752D-ADB3-49BA-BE12-835FECF716D8}"/>
              </a:ext>
            </a:extLst>
          </p:cNvPr>
          <p:cNvSpPr txBox="1"/>
          <p:nvPr/>
        </p:nvSpPr>
        <p:spPr>
          <a:xfrm>
            <a:off x="-176963" y="949645"/>
            <a:ext cx="11901487" cy="396583"/>
          </a:xfrm>
          <a:prstGeom prst="rect">
            <a:avLst/>
          </a:prstGeom>
          <a:noFill/>
        </p:spPr>
        <p:txBody>
          <a:bodyPr wrap="square">
            <a:spAutoFit/>
          </a:bodyPr>
          <a:lstStyle/>
          <a:p>
            <a:pPr indent="266700">
              <a:lnSpc>
                <a:spcPct val="120000"/>
              </a:lnSpc>
              <a:spcAft>
                <a:spcPts val="1000"/>
              </a:spcAft>
            </a:pPr>
            <a:r>
              <a:rPr lang="zh-CN" altLang="en-US" sz="1800" dirty="0">
                <a:effectLst/>
                <a:latin typeface="微软雅黑" panose="020B0503020204020204" pitchFamily="34" charset="-122"/>
                <a:ea typeface="微软雅黑" panose="020B0503020204020204" pitchFamily="34" charset="-122"/>
                <a:cs typeface="Times New Roman" panose="02020603050405020304" pitchFamily="18" charset="0"/>
              </a:rPr>
              <a:t>量化</a:t>
            </a:r>
            <a:r>
              <a:rPr lang="en-US" altLang="zh-CN" sz="1800" dirty="0">
                <a:effectLst/>
                <a:latin typeface="微软雅黑" panose="020B0503020204020204" pitchFamily="34" charset="-122"/>
                <a:ea typeface="微软雅黑" panose="020B0503020204020204" pitchFamily="34" charset="-122"/>
                <a:cs typeface="Times New Roman" panose="02020603050405020304" pitchFamily="18" charset="0"/>
              </a:rPr>
              <a:t>CTA</a:t>
            </a:r>
            <a:endParaRPr lang="zh-CN" altLang="zh-CN" sz="1800" dirty="0">
              <a:effectLst/>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7079542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标题 1">
            <a:extLst>
              <a:ext uri="{FF2B5EF4-FFF2-40B4-BE49-F238E27FC236}">
                <a16:creationId xmlns:a16="http://schemas.microsoft.com/office/drawing/2014/main" id="{9D57B31B-7BC2-4B72-8EC3-70076F707B15}"/>
              </a:ext>
            </a:extLst>
          </p:cNvPr>
          <p:cNvSpPr txBox="1">
            <a:spLocks/>
          </p:cNvSpPr>
          <p:nvPr/>
        </p:nvSpPr>
        <p:spPr>
          <a:xfrm>
            <a:off x="316457" y="284835"/>
            <a:ext cx="9720155" cy="432000"/>
          </a:xfrm>
          <a:prstGeom prst="rect">
            <a:avLst/>
          </a:prstGeom>
          <a:noFill/>
        </p:spPr>
        <p:txBody>
          <a:bodyPr wrap="none" lIns="0" tIns="0" rIns="0" bIns="0" rtlCol="0" anchor="ctr" anchorCtr="0">
            <a:noAutofit/>
          </a:bodyPr>
          <a:lstStyle>
            <a:lvl1pPr algn="l" defTabSz="914400" rtl="0" eaLnBrk="1" latinLnBrk="0" hangingPunct="1">
              <a:lnSpc>
                <a:spcPct val="90000"/>
              </a:lnSpc>
              <a:spcBef>
                <a:spcPct val="0"/>
              </a:spcBef>
              <a:buNone/>
              <a:defRPr lang="zh-CN" altLang="en-US" sz="2800" kern="1200" dirty="0">
                <a:solidFill>
                  <a:schemeClr val="bg1">
                    <a:lumMod val="9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defRPr>
            </a:lvl1pPr>
          </a:lstStyle>
          <a:p>
            <a:pPr>
              <a:lnSpc>
                <a:spcPct val="100000"/>
              </a:lnSpc>
              <a:defRPr/>
            </a:pPr>
            <a:r>
              <a:rPr lang="zh-CN" altLang="en-US" sz="3200" spc="300" dirty="0">
                <a:solidFill>
                  <a:schemeClr val="bg1"/>
                </a:solidFill>
                <a:latin typeface="Arial" panose="020B0604020202020204" pitchFamily="34" charset="0"/>
                <a:cs typeface="+mj-cs"/>
              </a:rPr>
              <a:t>二、跟踪池产品的综合打分评价</a:t>
            </a:r>
          </a:p>
        </p:txBody>
      </p:sp>
      <p:graphicFrame>
        <p:nvGraphicFramePr>
          <p:cNvPr id="3" name="表格 2">
            <a:extLst>
              <a:ext uri="{FF2B5EF4-FFF2-40B4-BE49-F238E27FC236}">
                <a16:creationId xmlns:a16="http://schemas.microsoft.com/office/drawing/2014/main" id="{2F65B4F3-680A-4218-BC06-DA92D27CC57F}"/>
              </a:ext>
            </a:extLst>
          </p:cNvPr>
          <p:cNvGraphicFramePr>
            <a:graphicFrameLocks noGrp="1"/>
          </p:cNvGraphicFramePr>
          <p:nvPr>
            <p:extLst>
              <p:ext uri="{D42A27DB-BD31-4B8C-83A1-F6EECF244321}">
                <p14:modId xmlns:p14="http://schemas.microsoft.com/office/powerpoint/2010/main" val="347514644"/>
              </p:ext>
            </p:extLst>
          </p:nvPr>
        </p:nvGraphicFramePr>
        <p:xfrm>
          <a:off x="0" y="1346228"/>
          <a:ext cx="12191997" cy="4423671"/>
        </p:xfrm>
        <a:graphic>
          <a:graphicData uri="http://schemas.openxmlformats.org/drawingml/2006/table">
            <a:tbl>
              <a:tblPr firstRow="1" firstCol="1" bandRow="1">
                <a:tableStyleId>{5C22544A-7EE6-4342-B048-85BDC9FD1C3A}</a:tableStyleId>
              </a:tblPr>
              <a:tblGrid>
                <a:gridCol w="1838131">
                  <a:extLst>
                    <a:ext uri="{9D8B030D-6E8A-4147-A177-3AD203B41FA5}">
                      <a16:colId xmlns:a16="http://schemas.microsoft.com/office/drawing/2014/main" val="650264765"/>
                    </a:ext>
                  </a:extLst>
                </a:gridCol>
                <a:gridCol w="1782147">
                  <a:extLst>
                    <a:ext uri="{9D8B030D-6E8A-4147-A177-3AD203B41FA5}">
                      <a16:colId xmlns:a16="http://schemas.microsoft.com/office/drawing/2014/main" val="2270339541"/>
                    </a:ext>
                  </a:extLst>
                </a:gridCol>
                <a:gridCol w="1446244">
                  <a:extLst>
                    <a:ext uri="{9D8B030D-6E8A-4147-A177-3AD203B41FA5}">
                      <a16:colId xmlns:a16="http://schemas.microsoft.com/office/drawing/2014/main" val="3977321206"/>
                    </a:ext>
                  </a:extLst>
                </a:gridCol>
                <a:gridCol w="1474237">
                  <a:extLst>
                    <a:ext uri="{9D8B030D-6E8A-4147-A177-3AD203B41FA5}">
                      <a16:colId xmlns:a16="http://schemas.microsoft.com/office/drawing/2014/main" val="1776215885"/>
                    </a:ext>
                  </a:extLst>
                </a:gridCol>
                <a:gridCol w="2295331">
                  <a:extLst>
                    <a:ext uri="{9D8B030D-6E8A-4147-A177-3AD203B41FA5}">
                      <a16:colId xmlns:a16="http://schemas.microsoft.com/office/drawing/2014/main" val="744516094"/>
                    </a:ext>
                  </a:extLst>
                </a:gridCol>
                <a:gridCol w="1147665">
                  <a:extLst>
                    <a:ext uri="{9D8B030D-6E8A-4147-A177-3AD203B41FA5}">
                      <a16:colId xmlns:a16="http://schemas.microsoft.com/office/drawing/2014/main" val="1440053249"/>
                    </a:ext>
                  </a:extLst>
                </a:gridCol>
                <a:gridCol w="1492898">
                  <a:extLst>
                    <a:ext uri="{9D8B030D-6E8A-4147-A177-3AD203B41FA5}">
                      <a16:colId xmlns:a16="http://schemas.microsoft.com/office/drawing/2014/main" val="1487747728"/>
                    </a:ext>
                  </a:extLst>
                </a:gridCol>
                <a:gridCol w="715344">
                  <a:extLst>
                    <a:ext uri="{9D8B030D-6E8A-4147-A177-3AD203B41FA5}">
                      <a16:colId xmlns:a16="http://schemas.microsoft.com/office/drawing/2014/main" val="1518448495"/>
                    </a:ext>
                  </a:extLst>
                </a:gridCol>
              </a:tblGrid>
              <a:tr h="682901">
                <a:tc>
                  <a:txBody>
                    <a:bodyPr/>
                    <a:lstStyle/>
                    <a:p>
                      <a:pPr algn="ctr">
                        <a:lnSpc>
                          <a:spcPct val="115000"/>
                        </a:lnSpc>
                        <a:spcAft>
                          <a:spcPts val="1000"/>
                        </a:spcAft>
                      </a:pPr>
                      <a:r>
                        <a:rPr lang="en-US" sz="1400" b="1" dirty="0" err="1">
                          <a:effectLst/>
                        </a:rPr>
                        <a:t>产品简称</a:t>
                      </a:r>
                      <a:endParaRPr lang="zh-CN" sz="1400" b="1" dirty="0">
                        <a:effectLst/>
                        <a:latin typeface="Cambria" panose="02040503050406030204" pitchFamily="18" charset="0"/>
                        <a:ea typeface="MS Mincho" panose="02020609040205080304" pitchFamily="49" charset="-128"/>
                        <a:cs typeface="Times New Roman" panose="02020603050405020304" pitchFamily="18" charset="0"/>
                      </a:endParaRPr>
                    </a:p>
                  </a:txBody>
                  <a:tcPr marL="45720" marR="45720"/>
                </a:tc>
                <a:tc>
                  <a:txBody>
                    <a:bodyPr/>
                    <a:lstStyle/>
                    <a:p>
                      <a:pPr algn="ctr">
                        <a:lnSpc>
                          <a:spcPct val="115000"/>
                        </a:lnSpc>
                        <a:spcAft>
                          <a:spcPts val="1000"/>
                        </a:spcAft>
                      </a:pPr>
                      <a:r>
                        <a:rPr lang="en-US" sz="1400" b="1" dirty="0" err="1">
                          <a:effectLst/>
                        </a:rPr>
                        <a:t>朝阳永续优选打分</a:t>
                      </a:r>
                      <a:r>
                        <a:rPr lang="en-US" sz="1400" b="1" dirty="0">
                          <a:effectLst/>
                        </a:rPr>
                        <a:t>(</a:t>
                      </a:r>
                      <a:r>
                        <a:rPr lang="en-US" sz="1400" b="1" dirty="0" err="1">
                          <a:effectLst/>
                        </a:rPr>
                        <a:t>空缺值填充</a:t>
                      </a:r>
                      <a:r>
                        <a:rPr lang="en-US" sz="1400" b="1" dirty="0">
                          <a:effectLst/>
                        </a:rPr>
                        <a:t>)（</a:t>
                      </a:r>
                      <a:r>
                        <a:rPr lang="en-US" sz="1400" b="1" dirty="0" err="1">
                          <a:effectLst/>
                        </a:rPr>
                        <a:t>三年+今年以来_normal</a:t>
                      </a:r>
                      <a:r>
                        <a:rPr lang="en-US" sz="1400" b="1" dirty="0">
                          <a:effectLst/>
                        </a:rPr>
                        <a:t>）</a:t>
                      </a:r>
                      <a:endParaRPr lang="zh-CN" sz="1400" b="1" dirty="0">
                        <a:effectLst/>
                        <a:latin typeface="Cambria" panose="02040503050406030204" pitchFamily="18" charset="0"/>
                        <a:ea typeface="MS Mincho" panose="02020609040205080304" pitchFamily="49" charset="-128"/>
                        <a:cs typeface="Times New Roman" panose="02020603050405020304" pitchFamily="18" charset="0"/>
                      </a:endParaRPr>
                    </a:p>
                  </a:txBody>
                  <a:tcPr marL="45720" marR="45720"/>
                </a:tc>
                <a:tc>
                  <a:txBody>
                    <a:bodyPr/>
                    <a:lstStyle/>
                    <a:p>
                      <a:pPr algn="ctr">
                        <a:lnSpc>
                          <a:spcPct val="115000"/>
                        </a:lnSpc>
                        <a:spcAft>
                          <a:spcPts val="1000"/>
                        </a:spcAft>
                      </a:pPr>
                      <a:r>
                        <a:rPr lang="en-US" sz="1400" b="1" dirty="0" err="1">
                          <a:effectLst/>
                        </a:rPr>
                        <a:t>收益率打分</a:t>
                      </a:r>
                      <a:r>
                        <a:rPr lang="en-US" sz="1400" b="1" dirty="0">
                          <a:effectLst/>
                        </a:rPr>
                        <a:t>(</a:t>
                      </a:r>
                      <a:r>
                        <a:rPr lang="en-US" sz="1400" b="1" dirty="0" err="1">
                          <a:effectLst/>
                        </a:rPr>
                        <a:t>空缺值填充</a:t>
                      </a:r>
                      <a:r>
                        <a:rPr lang="en-US" sz="1400" b="1" dirty="0">
                          <a:effectLst/>
                        </a:rPr>
                        <a:t>)（</a:t>
                      </a:r>
                      <a:r>
                        <a:rPr lang="en-US" sz="1400" b="1" dirty="0" err="1">
                          <a:effectLst/>
                        </a:rPr>
                        <a:t>三年+今年以来_normal</a:t>
                      </a:r>
                      <a:r>
                        <a:rPr lang="en-US" sz="1400" b="1" dirty="0">
                          <a:effectLst/>
                        </a:rPr>
                        <a:t>）</a:t>
                      </a:r>
                      <a:endParaRPr lang="zh-CN" sz="1400" b="1" dirty="0">
                        <a:effectLst/>
                        <a:latin typeface="Cambria" panose="02040503050406030204" pitchFamily="18" charset="0"/>
                        <a:ea typeface="MS Mincho" panose="02020609040205080304" pitchFamily="49" charset="-128"/>
                        <a:cs typeface="Times New Roman" panose="02020603050405020304" pitchFamily="18" charset="0"/>
                      </a:endParaRPr>
                    </a:p>
                  </a:txBody>
                  <a:tcPr marL="45720" marR="45720"/>
                </a:tc>
                <a:tc>
                  <a:txBody>
                    <a:bodyPr/>
                    <a:lstStyle/>
                    <a:p>
                      <a:pPr algn="ctr">
                        <a:lnSpc>
                          <a:spcPct val="115000"/>
                        </a:lnSpc>
                        <a:spcAft>
                          <a:spcPts val="1000"/>
                        </a:spcAft>
                      </a:pPr>
                      <a:r>
                        <a:rPr lang="en-US" sz="1400" b="1" dirty="0" err="1">
                          <a:effectLst/>
                        </a:rPr>
                        <a:t>Sharpe比率打分</a:t>
                      </a:r>
                      <a:r>
                        <a:rPr lang="en-US" sz="1400" b="1" dirty="0">
                          <a:effectLst/>
                        </a:rPr>
                        <a:t>(</a:t>
                      </a:r>
                      <a:r>
                        <a:rPr lang="en-US" sz="1400" b="1" dirty="0" err="1">
                          <a:effectLst/>
                        </a:rPr>
                        <a:t>空缺值填充</a:t>
                      </a:r>
                      <a:r>
                        <a:rPr lang="en-US" sz="1400" b="1" dirty="0">
                          <a:effectLst/>
                        </a:rPr>
                        <a:t>)（</a:t>
                      </a:r>
                      <a:r>
                        <a:rPr lang="en-US" sz="1400" b="1" dirty="0" err="1">
                          <a:effectLst/>
                        </a:rPr>
                        <a:t>三年+今年以来_normal</a:t>
                      </a:r>
                      <a:r>
                        <a:rPr lang="en-US" sz="1400" b="1" dirty="0">
                          <a:effectLst/>
                        </a:rPr>
                        <a:t>）</a:t>
                      </a:r>
                      <a:endParaRPr lang="zh-CN" sz="1400" b="1" dirty="0">
                        <a:effectLst/>
                        <a:latin typeface="Cambria" panose="02040503050406030204" pitchFamily="18" charset="0"/>
                        <a:ea typeface="MS Mincho" panose="02020609040205080304" pitchFamily="49" charset="-128"/>
                        <a:cs typeface="Times New Roman" panose="02020603050405020304" pitchFamily="18" charset="0"/>
                      </a:endParaRPr>
                    </a:p>
                  </a:txBody>
                  <a:tcPr marL="45720" marR="45720"/>
                </a:tc>
                <a:tc>
                  <a:txBody>
                    <a:bodyPr/>
                    <a:lstStyle/>
                    <a:p>
                      <a:pPr algn="ctr">
                        <a:lnSpc>
                          <a:spcPct val="115000"/>
                        </a:lnSpc>
                        <a:spcAft>
                          <a:spcPts val="1000"/>
                        </a:spcAft>
                      </a:pPr>
                      <a:r>
                        <a:rPr lang="en-US" sz="1400" b="1" dirty="0" err="1">
                          <a:effectLst/>
                        </a:rPr>
                        <a:t>朝阳永续优选打分（三年+今年以来_normal</a:t>
                      </a:r>
                      <a:r>
                        <a:rPr lang="en-US" sz="1400" b="1" dirty="0">
                          <a:effectLst/>
                        </a:rPr>
                        <a:t>）</a:t>
                      </a:r>
                      <a:endParaRPr lang="zh-CN" sz="1400" b="1" dirty="0">
                        <a:effectLst/>
                        <a:latin typeface="Cambria" panose="02040503050406030204" pitchFamily="18" charset="0"/>
                        <a:ea typeface="MS Mincho" panose="02020609040205080304" pitchFamily="49" charset="-128"/>
                        <a:cs typeface="Times New Roman" panose="02020603050405020304" pitchFamily="18" charset="0"/>
                      </a:endParaRPr>
                    </a:p>
                  </a:txBody>
                  <a:tcPr marL="45720" marR="45720"/>
                </a:tc>
                <a:tc>
                  <a:txBody>
                    <a:bodyPr/>
                    <a:lstStyle/>
                    <a:p>
                      <a:pPr algn="ctr">
                        <a:lnSpc>
                          <a:spcPct val="115000"/>
                        </a:lnSpc>
                        <a:spcAft>
                          <a:spcPts val="1000"/>
                        </a:spcAft>
                      </a:pPr>
                      <a:r>
                        <a:rPr lang="en-US" sz="1400" b="1" dirty="0" err="1">
                          <a:effectLst/>
                        </a:rPr>
                        <a:t>存续时间</a:t>
                      </a:r>
                      <a:r>
                        <a:rPr lang="en-US" sz="1400" b="1" dirty="0">
                          <a:effectLst/>
                        </a:rPr>
                        <a:t>=</a:t>
                      </a:r>
                      <a:r>
                        <a:rPr lang="en-US" sz="1400" b="1" dirty="0" err="1">
                          <a:effectLst/>
                        </a:rPr>
                        <a:t>净值成立日期月份差</a:t>
                      </a:r>
                      <a:r>
                        <a:rPr lang="en-US" sz="1400" b="1" dirty="0">
                          <a:effectLst/>
                        </a:rPr>
                        <a:t>/12</a:t>
                      </a:r>
                      <a:endParaRPr lang="zh-CN" sz="1400" b="1" dirty="0">
                        <a:effectLst/>
                        <a:latin typeface="Cambria" panose="02040503050406030204" pitchFamily="18" charset="0"/>
                        <a:ea typeface="MS Mincho" panose="02020609040205080304" pitchFamily="49" charset="-128"/>
                        <a:cs typeface="Times New Roman" panose="02020603050405020304" pitchFamily="18" charset="0"/>
                      </a:endParaRPr>
                    </a:p>
                  </a:txBody>
                  <a:tcPr marL="45720" marR="45720"/>
                </a:tc>
                <a:tc>
                  <a:txBody>
                    <a:bodyPr/>
                    <a:lstStyle/>
                    <a:p>
                      <a:pPr algn="ctr">
                        <a:lnSpc>
                          <a:spcPct val="115000"/>
                        </a:lnSpc>
                        <a:spcAft>
                          <a:spcPts val="1000"/>
                        </a:spcAft>
                      </a:pPr>
                      <a:r>
                        <a:rPr lang="en-US" sz="1400" b="1" dirty="0" err="1">
                          <a:effectLst/>
                        </a:rPr>
                        <a:t>管理规模</a:t>
                      </a:r>
                      <a:endParaRPr lang="zh-CN" sz="1400" b="1" dirty="0">
                        <a:effectLst/>
                        <a:latin typeface="Cambria" panose="02040503050406030204" pitchFamily="18" charset="0"/>
                        <a:ea typeface="MS Mincho" panose="02020609040205080304" pitchFamily="49" charset="-128"/>
                        <a:cs typeface="Times New Roman" panose="02020603050405020304" pitchFamily="18" charset="0"/>
                      </a:endParaRPr>
                    </a:p>
                  </a:txBody>
                  <a:tcPr marL="45720" marR="45720"/>
                </a:tc>
                <a:tc>
                  <a:txBody>
                    <a:bodyPr/>
                    <a:lstStyle/>
                    <a:p>
                      <a:pPr algn="ctr">
                        <a:lnSpc>
                          <a:spcPct val="115000"/>
                        </a:lnSpc>
                        <a:spcAft>
                          <a:spcPts val="1000"/>
                        </a:spcAft>
                      </a:pPr>
                      <a:r>
                        <a:rPr lang="en-US" sz="1400" b="1" dirty="0" err="1">
                          <a:effectLst/>
                        </a:rPr>
                        <a:t>序号</a:t>
                      </a:r>
                      <a:endParaRPr lang="zh-CN" sz="1400" b="1" dirty="0">
                        <a:effectLst/>
                        <a:latin typeface="Cambria" panose="02040503050406030204" pitchFamily="18" charset="0"/>
                        <a:ea typeface="MS Mincho" panose="02020609040205080304" pitchFamily="49" charset="-128"/>
                        <a:cs typeface="Times New Roman" panose="02020603050405020304" pitchFamily="18" charset="0"/>
                      </a:endParaRPr>
                    </a:p>
                  </a:txBody>
                  <a:tcPr marL="45720" marR="45720"/>
                </a:tc>
                <a:extLst>
                  <a:ext uri="{0D108BD9-81ED-4DB2-BD59-A6C34878D82A}">
                    <a16:rowId xmlns:a16="http://schemas.microsoft.com/office/drawing/2014/main" val="940985055"/>
                  </a:ext>
                </a:extLst>
              </a:tr>
              <a:tr h="279918">
                <a:tc>
                  <a:txBody>
                    <a:bodyPr/>
                    <a:lstStyle/>
                    <a:p>
                      <a:pPr algn="ctr">
                        <a:lnSpc>
                          <a:spcPct val="115000"/>
                        </a:lnSpc>
                        <a:spcAft>
                          <a:spcPts val="1000"/>
                        </a:spcAft>
                      </a:pPr>
                      <a:r>
                        <a:rPr lang="en-US" sz="1400" b="1" dirty="0">
                          <a:solidFill>
                            <a:srgbClr val="FFFFFF"/>
                          </a:solidFill>
                          <a:effectLst/>
                          <a:latin typeface="楷体" panose="02010609060101010101" pitchFamily="49" charset="-122"/>
                          <a:ea typeface="MS Mincho" panose="02020609040205080304" pitchFamily="49" charset="-128"/>
                          <a:cs typeface="Times New Roman" panose="02020603050405020304" pitchFamily="18" charset="0"/>
                        </a:rPr>
                        <a:t>中安汇富</a:t>
                      </a:r>
                      <a:r>
                        <a:rPr lang="en-US" sz="1400" b="1" dirty="0">
                          <a:solidFill>
                            <a:srgbClr val="FFFFFF"/>
                          </a:solidFill>
                          <a:effectLst/>
                          <a:latin typeface="Times New Roman" panose="02020603050405020304" pitchFamily="18" charset="0"/>
                          <a:ea typeface="楷体" panose="02010609060101010101" pitchFamily="49" charset="-122"/>
                          <a:cs typeface="Times New Roman" panose="02020603050405020304" pitchFamily="18" charset="0"/>
                        </a:rPr>
                        <a:t>-</a:t>
                      </a:r>
                      <a:r>
                        <a:rPr lang="en-US" sz="1400" b="1" dirty="0">
                          <a:solidFill>
                            <a:srgbClr val="FFFFFF"/>
                          </a:solidFill>
                          <a:effectLst/>
                          <a:latin typeface="楷体" panose="02010609060101010101" pitchFamily="49" charset="-122"/>
                          <a:ea typeface="MS Mincho" panose="02020609040205080304" pitchFamily="49" charset="-128"/>
                          <a:cs typeface="Times New Roman" panose="02020603050405020304" pitchFamily="18" charset="0"/>
                        </a:rPr>
                        <a:t>莲花山宏观对冲</a:t>
                      </a:r>
                      <a:r>
                        <a:rPr lang="en-US" sz="1400" b="1" dirty="0">
                          <a:solidFill>
                            <a:srgbClr val="FFFFFF"/>
                          </a:solidFill>
                          <a:effectLst/>
                          <a:latin typeface="Times New Roman" panose="02020603050405020304" pitchFamily="18" charset="0"/>
                          <a:ea typeface="楷体" panose="02010609060101010101" pitchFamily="49" charset="-122"/>
                          <a:cs typeface="Times New Roman" panose="02020603050405020304" pitchFamily="18" charset="0"/>
                        </a:rPr>
                        <a:t>3</a:t>
                      </a:r>
                      <a:r>
                        <a:rPr lang="en-US" sz="1400" b="1" dirty="0">
                          <a:solidFill>
                            <a:srgbClr val="FFFFFF"/>
                          </a:solidFill>
                          <a:effectLst/>
                          <a:latin typeface="楷体" panose="02010609060101010101" pitchFamily="49" charset="-122"/>
                          <a:ea typeface="MS Mincho" panose="02020609040205080304" pitchFamily="49" charset="-128"/>
                          <a:cs typeface="Times New Roman" panose="02020603050405020304" pitchFamily="18" charset="0"/>
                        </a:rPr>
                        <a:t>号</a:t>
                      </a:r>
                      <a:endParaRPr lang="zh-CN" sz="1200" b="1" dirty="0">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dirty="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0.25309</a:t>
                      </a:r>
                      <a:endParaRPr lang="zh-CN" sz="1200" b="1" dirty="0">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0.17253</a:t>
                      </a:r>
                      <a:endParaRPr lang="zh-CN" sz="1200" b="1">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0.33364</a:t>
                      </a:r>
                      <a:endParaRPr lang="zh-CN" sz="1200" b="1">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0.25309</a:t>
                      </a:r>
                      <a:endParaRPr lang="zh-CN" sz="1200" b="1">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4.08333</a:t>
                      </a:r>
                      <a:endParaRPr lang="zh-CN" sz="1200" b="1">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20~50</a:t>
                      </a:r>
                      <a:r>
                        <a:rPr lang="en-US" sz="1400" b="1">
                          <a:solidFill>
                            <a:schemeClr val="tx1"/>
                          </a:solidFill>
                          <a:effectLst/>
                          <a:latin typeface="楷体" panose="02010609060101010101" pitchFamily="49" charset="-122"/>
                          <a:ea typeface="MS Mincho" panose="02020609040205080304" pitchFamily="49" charset="-128"/>
                          <a:cs typeface="Times New Roman" panose="02020603050405020304" pitchFamily="18" charset="0"/>
                        </a:rPr>
                        <a:t>亿</a:t>
                      </a:r>
                      <a:endParaRPr lang="zh-CN" sz="1200" b="1">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1/15</a:t>
                      </a:r>
                      <a:endParaRPr lang="zh-CN" sz="1200" b="1">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293569356"/>
                  </a:ext>
                </a:extLst>
              </a:tr>
              <a:tr h="279918">
                <a:tc>
                  <a:txBody>
                    <a:bodyPr/>
                    <a:lstStyle/>
                    <a:p>
                      <a:pPr algn="ctr">
                        <a:lnSpc>
                          <a:spcPct val="115000"/>
                        </a:lnSpc>
                        <a:spcAft>
                          <a:spcPts val="1000"/>
                        </a:spcAft>
                      </a:pPr>
                      <a:r>
                        <a:rPr lang="en-US" sz="1400" b="1">
                          <a:solidFill>
                            <a:srgbClr val="FFFFFF"/>
                          </a:solidFill>
                          <a:effectLst/>
                          <a:latin typeface="楷体" panose="02010609060101010101" pitchFamily="49" charset="-122"/>
                          <a:ea typeface="MS Mincho" panose="02020609040205080304" pitchFamily="49" charset="-128"/>
                          <a:cs typeface="Times New Roman" panose="02020603050405020304" pitchFamily="18" charset="0"/>
                        </a:rPr>
                        <a:t>景上源</a:t>
                      </a:r>
                      <a:r>
                        <a:rPr lang="en-US" sz="1400" b="1">
                          <a:solidFill>
                            <a:srgbClr val="FFFFFF"/>
                          </a:solidFill>
                          <a:effectLst/>
                          <a:latin typeface="Times New Roman" panose="02020603050405020304" pitchFamily="18" charset="0"/>
                          <a:ea typeface="楷体" panose="02010609060101010101" pitchFamily="49" charset="-122"/>
                          <a:cs typeface="Times New Roman" panose="02020603050405020304" pitchFamily="18" charset="0"/>
                        </a:rPr>
                        <a:t>1</a:t>
                      </a:r>
                      <a:r>
                        <a:rPr lang="en-US" sz="1400" b="1">
                          <a:solidFill>
                            <a:srgbClr val="FFFFFF"/>
                          </a:solidFill>
                          <a:effectLst/>
                          <a:latin typeface="楷体" panose="02010609060101010101" pitchFamily="49" charset="-122"/>
                          <a:ea typeface="MS Mincho" panose="02020609040205080304" pitchFamily="49" charset="-128"/>
                          <a:cs typeface="Times New Roman" panose="02020603050405020304" pitchFamily="18" charset="0"/>
                        </a:rPr>
                        <a:t>号</a:t>
                      </a:r>
                      <a:endParaRPr lang="zh-CN" sz="1200" b="1">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0.25881</a:t>
                      </a:r>
                      <a:endParaRPr lang="zh-CN" sz="1200" b="1">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dirty="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0.2492</a:t>
                      </a:r>
                      <a:endParaRPr lang="zh-CN" sz="1200" b="1" dirty="0">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0.26842</a:t>
                      </a:r>
                      <a:endParaRPr lang="zh-CN" sz="1200" b="1">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0.25881</a:t>
                      </a:r>
                      <a:endParaRPr lang="zh-CN" sz="1200" b="1">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5.91667</a:t>
                      </a:r>
                      <a:endParaRPr lang="zh-CN" sz="1200" b="1">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20~50</a:t>
                      </a:r>
                      <a:r>
                        <a:rPr lang="en-US" sz="1400" b="1">
                          <a:solidFill>
                            <a:schemeClr val="tx1"/>
                          </a:solidFill>
                          <a:effectLst/>
                          <a:latin typeface="楷体" panose="02010609060101010101" pitchFamily="49" charset="-122"/>
                          <a:ea typeface="MS Mincho" panose="02020609040205080304" pitchFamily="49" charset="-128"/>
                          <a:cs typeface="Times New Roman" panose="02020603050405020304" pitchFamily="18" charset="0"/>
                        </a:rPr>
                        <a:t>亿</a:t>
                      </a:r>
                      <a:endParaRPr lang="zh-CN" sz="1200" b="1">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2/15</a:t>
                      </a:r>
                      <a:endParaRPr lang="zh-CN" sz="1200" b="1">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298103887"/>
                  </a:ext>
                </a:extLst>
              </a:tr>
              <a:tr h="279918">
                <a:tc>
                  <a:txBody>
                    <a:bodyPr/>
                    <a:lstStyle/>
                    <a:p>
                      <a:pPr algn="ctr">
                        <a:lnSpc>
                          <a:spcPct val="115000"/>
                        </a:lnSpc>
                        <a:spcAft>
                          <a:spcPts val="1000"/>
                        </a:spcAft>
                      </a:pPr>
                      <a:r>
                        <a:rPr lang="en-US" sz="1400" b="1">
                          <a:solidFill>
                            <a:srgbClr val="FFFFFF"/>
                          </a:solidFill>
                          <a:effectLst/>
                          <a:latin typeface="楷体" panose="02010609060101010101" pitchFamily="49" charset="-122"/>
                          <a:ea typeface="MS Mincho" panose="02020609040205080304" pitchFamily="49" charset="-128"/>
                          <a:cs typeface="Times New Roman" panose="02020603050405020304" pitchFamily="18" charset="0"/>
                        </a:rPr>
                        <a:t>半夏宏观对冲</a:t>
                      </a:r>
                      <a:endParaRPr lang="zh-CN" sz="1200" b="1">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dirty="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0.26006</a:t>
                      </a:r>
                      <a:endParaRPr lang="zh-CN" sz="1200" b="1" dirty="0">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0.22364</a:t>
                      </a:r>
                      <a:endParaRPr lang="zh-CN" sz="1200" b="1">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dirty="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0.29647</a:t>
                      </a:r>
                      <a:endParaRPr lang="zh-CN" sz="1200" b="1" dirty="0">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0.26006</a:t>
                      </a:r>
                      <a:endParaRPr lang="zh-CN" sz="1200" b="1">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4.41667</a:t>
                      </a:r>
                      <a:endParaRPr lang="zh-CN" sz="1200" b="1">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50~100</a:t>
                      </a:r>
                      <a:r>
                        <a:rPr lang="en-US" sz="1400" b="1">
                          <a:solidFill>
                            <a:schemeClr val="tx1"/>
                          </a:solidFill>
                          <a:effectLst/>
                          <a:latin typeface="楷体" panose="02010609060101010101" pitchFamily="49" charset="-122"/>
                          <a:ea typeface="MS Mincho" panose="02020609040205080304" pitchFamily="49" charset="-128"/>
                          <a:cs typeface="Times New Roman" panose="02020603050405020304" pitchFamily="18" charset="0"/>
                        </a:rPr>
                        <a:t>亿</a:t>
                      </a:r>
                      <a:endParaRPr lang="zh-CN" sz="1200" b="1">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3/15</a:t>
                      </a:r>
                      <a:endParaRPr lang="zh-CN" sz="1200" b="1">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2740343162"/>
                  </a:ext>
                </a:extLst>
              </a:tr>
              <a:tr h="279918">
                <a:tc>
                  <a:txBody>
                    <a:bodyPr/>
                    <a:lstStyle/>
                    <a:p>
                      <a:pPr algn="ctr">
                        <a:lnSpc>
                          <a:spcPct val="115000"/>
                        </a:lnSpc>
                        <a:spcAft>
                          <a:spcPts val="1000"/>
                        </a:spcAft>
                      </a:pPr>
                      <a:r>
                        <a:rPr lang="en-US" sz="1400" b="1">
                          <a:solidFill>
                            <a:srgbClr val="FFFFFF"/>
                          </a:solidFill>
                          <a:effectLst/>
                          <a:latin typeface="楷体" panose="02010609060101010101" pitchFamily="49" charset="-122"/>
                          <a:ea typeface="MS Mincho" panose="02020609040205080304" pitchFamily="49" charset="-128"/>
                          <a:cs typeface="Times New Roman" panose="02020603050405020304" pitchFamily="18" charset="0"/>
                        </a:rPr>
                        <a:t>半夏稳健混合宏观对冲</a:t>
                      </a:r>
                      <a:endParaRPr lang="zh-CN" sz="1200" b="1">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0.26264</a:t>
                      </a:r>
                      <a:endParaRPr lang="zh-CN" sz="1200" b="1">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0.2406</a:t>
                      </a:r>
                      <a:endParaRPr lang="zh-CN" sz="1200" b="1">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dirty="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0.28469</a:t>
                      </a:r>
                      <a:endParaRPr lang="zh-CN" sz="1200" b="1" dirty="0">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dirty="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0.26264</a:t>
                      </a:r>
                      <a:endParaRPr lang="zh-CN" sz="1200" b="1" dirty="0">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4.0</a:t>
                      </a:r>
                      <a:endParaRPr lang="zh-CN" sz="1200" b="1">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50~100</a:t>
                      </a:r>
                      <a:r>
                        <a:rPr lang="en-US" sz="1400" b="1">
                          <a:solidFill>
                            <a:schemeClr val="tx1"/>
                          </a:solidFill>
                          <a:effectLst/>
                          <a:latin typeface="楷体" panose="02010609060101010101" pitchFamily="49" charset="-122"/>
                          <a:ea typeface="MS Mincho" panose="02020609040205080304" pitchFamily="49" charset="-128"/>
                          <a:cs typeface="Times New Roman" panose="02020603050405020304" pitchFamily="18" charset="0"/>
                        </a:rPr>
                        <a:t>亿</a:t>
                      </a:r>
                      <a:endParaRPr lang="zh-CN" sz="1200" b="1">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4/15</a:t>
                      </a:r>
                      <a:endParaRPr lang="zh-CN" sz="1200" b="1">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4072298478"/>
                  </a:ext>
                </a:extLst>
              </a:tr>
              <a:tr h="279918">
                <a:tc>
                  <a:txBody>
                    <a:bodyPr/>
                    <a:lstStyle/>
                    <a:p>
                      <a:pPr algn="ctr">
                        <a:lnSpc>
                          <a:spcPct val="115000"/>
                        </a:lnSpc>
                        <a:spcAft>
                          <a:spcPts val="1000"/>
                        </a:spcAft>
                      </a:pPr>
                      <a:r>
                        <a:rPr lang="en-US" sz="1400" b="1">
                          <a:solidFill>
                            <a:srgbClr val="FFFFFF"/>
                          </a:solidFill>
                          <a:effectLst/>
                          <a:latin typeface="楷体" panose="02010609060101010101" pitchFamily="49" charset="-122"/>
                          <a:ea typeface="MS Mincho" panose="02020609040205080304" pitchFamily="49" charset="-128"/>
                          <a:cs typeface="Times New Roman" panose="02020603050405020304" pitchFamily="18" charset="0"/>
                        </a:rPr>
                        <a:t>凯普乐国内对冲</a:t>
                      </a:r>
                      <a:r>
                        <a:rPr lang="en-US" sz="1400" b="1">
                          <a:solidFill>
                            <a:srgbClr val="FFFFFF"/>
                          </a:solidFill>
                          <a:effectLst/>
                          <a:latin typeface="Times New Roman" panose="02020603050405020304" pitchFamily="18" charset="0"/>
                          <a:ea typeface="楷体" panose="02010609060101010101" pitchFamily="49" charset="-122"/>
                          <a:cs typeface="Times New Roman" panose="02020603050405020304" pitchFamily="18" charset="0"/>
                        </a:rPr>
                        <a:t>2</a:t>
                      </a:r>
                      <a:r>
                        <a:rPr lang="en-US" sz="1400" b="1">
                          <a:solidFill>
                            <a:srgbClr val="FFFFFF"/>
                          </a:solidFill>
                          <a:effectLst/>
                          <a:latin typeface="楷体" panose="02010609060101010101" pitchFamily="49" charset="-122"/>
                          <a:ea typeface="MS Mincho" panose="02020609040205080304" pitchFamily="49" charset="-128"/>
                          <a:cs typeface="Times New Roman" panose="02020603050405020304" pitchFamily="18" charset="0"/>
                        </a:rPr>
                        <a:t>号</a:t>
                      </a:r>
                      <a:endParaRPr lang="zh-CN" sz="1200" b="1">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dirty="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0.31848</a:t>
                      </a:r>
                      <a:endParaRPr lang="zh-CN" sz="1200" b="1" dirty="0">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0.27658</a:t>
                      </a:r>
                      <a:endParaRPr lang="zh-CN" sz="1200" b="1">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0.36038</a:t>
                      </a:r>
                      <a:endParaRPr lang="zh-CN" sz="1200" b="1">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dirty="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0.31848</a:t>
                      </a:r>
                      <a:endParaRPr lang="zh-CN" sz="1200" b="1" dirty="0">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3.5</a:t>
                      </a:r>
                      <a:endParaRPr lang="zh-CN" sz="1200" b="1">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0~5</a:t>
                      </a:r>
                      <a:r>
                        <a:rPr lang="en-US" sz="1400" b="1">
                          <a:solidFill>
                            <a:schemeClr val="tx1"/>
                          </a:solidFill>
                          <a:effectLst/>
                          <a:latin typeface="楷体" panose="02010609060101010101" pitchFamily="49" charset="-122"/>
                          <a:ea typeface="MS Mincho" panose="02020609040205080304" pitchFamily="49" charset="-128"/>
                          <a:cs typeface="Times New Roman" panose="02020603050405020304" pitchFamily="18" charset="0"/>
                        </a:rPr>
                        <a:t>亿</a:t>
                      </a:r>
                      <a:endParaRPr lang="zh-CN" sz="1200" b="1">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5/15</a:t>
                      </a:r>
                      <a:endParaRPr lang="zh-CN" sz="1200" b="1">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2903660501"/>
                  </a:ext>
                </a:extLst>
              </a:tr>
              <a:tr h="279918">
                <a:tc>
                  <a:txBody>
                    <a:bodyPr/>
                    <a:lstStyle/>
                    <a:p>
                      <a:pPr algn="ctr">
                        <a:lnSpc>
                          <a:spcPct val="115000"/>
                        </a:lnSpc>
                        <a:spcAft>
                          <a:spcPts val="1000"/>
                        </a:spcAft>
                      </a:pPr>
                      <a:r>
                        <a:rPr lang="en-US" sz="1400" b="1">
                          <a:solidFill>
                            <a:srgbClr val="FFFFFF"/>
                          </a:solidFill>
                          <a:effectLst/>
                          <a:latin typeface="楷体" panose="02010609060101010101" pitchFamily="49" charset="-122"/>
                          <a:ea typeface="MS Mincho" panose="02020609040205080304" pitchFamily="49" charset="-128"/>
                          <a:cs typeface="Times New Roman" panose="02020603050405020304" pitchFamily="18" charset="0"/>
                        </a:rPr>
                        <a:t>尚艺钢圈</a:t>
                      </a:r>
                      <a:r>
                        <a:rPr lang="en-US" sz="1400" b="1">
                          <a:solidFill>
                            <a:srgbClr val="FFFFFF"/>
                          </a:solidFill>
                          <a:effectLst/>
                          <a:latin typeface="Times New Roman" panose="02020603050405020304" pitchFamily="18" charset="0"/>
                          <a:ea typeface="楷体" panose="02010609060101010101" pitchFamily="49" charset="-122"/>
                          <a:cs typeface="Times New Roman" panose="02020603050405020304" pitchFamily="18" charset="0"/>
                        </a:rPr>
                        <a:t>1</a:t>
                      </a:r>
                      <a:r>
                        <a:rPr lang="en-US" sz="1400" b="1">
                          <a:solidFill>
                            <a:srgbClr val="FFFFFF"/>
                          </a:solidFill>
                          <a:effectLst/>
                          <a:latin typeface="楷体" panose="02010609060101010101" pitchFamily="49" charset="-122"/>
                          <a:ea typeface="MS Mincho" panose="02020609040205080304" pitchFamily="49" charset="-128"/>
                          <a:cs typeface="Times New Roman" panose="02020603050405020304" pitchFamily="18" charset="0"/>
                        </a:rPr>
                        <a:t>号</a:t>
                      </a:r>
                      <a:endParaRPr lang="zh-CN" sz="1200" b="1">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0.32161</a:t>
                      </a:r>
                      <a:endParaRPr lang="zh-CN" sz="1200" b="1">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0.33724</a:t>
                      </a:r>
                      <a:endParaRPr lang="zh-CN" sz="1200" b="1">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0.30598</a:t>
                      </a:r>
                      <a:endParaRPr lang="zh-CN" sz="1200" b="1">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dirty="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nan</a:t>
                      </a:r>
                      <a:endParaRPr lang="zh-CN" sz="1200" b="1" dirty="0">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2.33333</a:t>
                      </a:r>
                      <a:endParaRPr lang="zh-CN" sz="1200" b="1">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10~20</a:t>
                      </a:r>
                      <a:r>
                        <a:rPr lang="en-US" sz="1400" b="1">
                          <a:solidFill>
                            <a:schemeClr val="tx1"/>
                          </a:solidFill>
                          <a:effectLst/>
                          <a:latin typeface="楷体" panose="02010609060101010101" pitchFamily="49" charset="-122"/>
                          <a:ea typeface="MS Mincho" panose="02020609040205080304" pitchFamily="49" charset="-128"/>
                          <a:cs typeface="Times New Roman" panose="02020603050405020304" pitchFamily="18" charset="0"/>
                        </a:rPr>
                        <a:t>亿</a:t>
                      </a:r>
                      <a:endParaRPr lang="zh-CN" sz="1200" b="1">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6/15</a:t>
                      </a:r>
                      <a:endParaRPr lang="zh-CN" sz="1200" b="1">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3315639304"/>
                  </a:ext>
                </a:extLst>
              </a:tr>
              <a:tr h="279918">
                <a:tc>
                  <a:txBody>
                    <a:bodyPr/>
                    <a:lstStyle/>
                    <a:p>
                      <a:pPr algn="ctr">
                        <a:lnSpc>
                          <a:spcPct val="115000"/>
                        </a:lnSpc>
                        <a:spcAft>
                          <a:spcPts val="1000"/>
                        </a:spcAft>
                      </a:pPr>
                      <a:r>
                        <a:rPr lang="en-US" sz="1400" b="1">
                          <a:solidFill>
                            <a:srgbClr val="FFFFFF"/>
                          </a:solidFill>
                          <a:effectLst/>
                          <a:latin typeface="楷体" panose="02010609060101010101" pitchFamily="49" charset="-122"/>
                          <a:ea typeface="MS Mincho" panose="02020609040205080304" pitchFamily="49" charset="-128"/>
                          <a:cs typeface="Times New Roman" panose="02020603050405020304" pitchFamily="18" charset="0"/>
                        </a:rPr>
                        <a:t>中安汇富</a:t>
                      </a:r>
                      <a:r>
                        <a:rPr lang="en-US" sz="1400" b="1">
                          <a:solidFill>
                            <a:srgbClr val="FFFFFF"/>
                          </a:solidFill>
                          <a:effectLst/>
                          <a:latin typeface="Times New Roman" panose="02020603050405020304" pitchFamily="18" charset="0"/>
                          <a:ea typeface="楷体" panose="02010609060101010101" pitchFamily="49" charset="-122"/>
                          <a:cs typeface="Times New Roman" panose="02020603050405020304" pitchFamily="18" charset="0"/>
                        </a:rPr>
                        <a:t>-</a:t>
                      </a:r>
                      <a:r>
                        <a:rPr lang="en-US" sz="1400" b="1">
                          <a:solidFill>
                            <a:srgbClr val="FFFFFF"/>
                          </a:solidFill>
                          <a:effectLst/>
                          <a:latin typeface="楷体" panose="02010609060101010101" pitchFamily="49" charset="-122"/>
                          <a:ea typeface="MS Mincho" panose="02020609040205080304" pitchFamily="49" charset="-128"/>
                          <a:cs typeface="Times New Roman" panose="02020603050405020304" pitchFamily="18" charset="0"/>
                        </a:rPr>
                        <a:t>莲花山宏观对冲</a:t>
                      </a:r>
                      <a:r>
                        <a:rPr lang="en-US" sz="1400" b="1">
                          <a:solidFill>
                            <a:srgbClr val="FFFFFF"/>
                          </a:solidFill>
                          <a:effectLst/>
                          <a:latin typeface="Times New Roman" panose="02020603050405020304" pitchFamily="18" charset="0"/>
                          <a:ea typeface="楷体" panose="02010609060101010101" pitchFamily="49" charset="-122"/>
                          <a:cs typeface="Times New Roman" panose="02020603050405020304" pitchFamily="18" charset="0"/>
                        </a:rPr>
                        <a:t>3</a:t>
                      </a:r>
                      <a:r>
                        <a:rPr lang="en-US" sz="1400" b="1">
                          <a:solidFill>
                            <a:srgbClr val="FFFFFF"/>
                          </a:solidFill>
                          <a:effectLst/>
                          <a:latin typeface="楷体" panose="02010609060101010101" pitchFamily="49" charset="-122"/>
                          <a:ea typeface="MS Mincho" panose="02020609040205080304" pitchFamily="49" charset="-128"/>
                          <a:cs typeface="Times New Roman" panose="02020603050405020304" pitchFamily="18" charset="0"/>
                        </a:rPr>
                        <a:t>号</a:t>
                      </a:r>
                      <a:r>
                        <a:rPr lang="en-US" sz="1400" b="1">
                          <a:solidFill>
                            <a:srgbClr val="FFFFFF"/>
                          </a:solidFill>
                          <a:effectLst/>
                          <a:latin typeface="Times New Roman" panose="02020603050405020304" pitchFamily="18" charset="0"/>
                          <a:ea typeface="楷体" panose="02010609060101010101" pitchFamily="49" charset="-122"/>
                          <a:cs typeface="Times New Roman" panose="02020603050405020304" pitchFamily="18" charset="0"/>
                        </a:rPr>
                        <a:t>1</a:t>
                      </a:r>
                      <a:r>
                        <a:rPr lang="en-US" sz="1400" b="1">
                          <a:solidFill>
                            <a:srgbClr val="FFFFFF"/>
                          </a:solidFill>
                          <a:effectLst/>
                          <a:latin typeface="楷体" panose="02010609060101010101" pitchFamily="49" charset="-122"/>
                          <a:ea typeface="MS Mincho" panose="02020609040205080304" pitchFamily="49" charset="-128"/>
                          <a:cs typeface="Times New Roman" panose="02020603050405020304" pitchFamily="18" charset="0"/>
                        </a:rPr>
                        <a:t>期</a:t>
                      </a:r>
                      <a:endParaRPr lang="zh-CN" sz="1200" b="1">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0.32342</a:t>
                      </a:r>
                      <a:endParaRPr lang="zh-CN" sz="1200" b="1">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0.21694</a:t>
                      </a:r>
                      <a:endParaRPr lang="zh-CN" sz="1200" b="1">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0.42991</a:t>
                      </a:r>
                      <a:endParaRPr lang="zh-CN" sz="1200" b="1">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0.32342</a:t>
                      </a:r>
                      <a:endParaRPr lang="zh-CN" sz="1200" b="1">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dirty="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4.08333</a:t>
                      </a:r>
                      <a:endParaRPr lang="zh-CN" sz="1200" b="1" dirty="0">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20~50</a:t>
                      </a:r>
                      <a:r>
                        <a:rPr lang="en-US" sz="1400" b="1">
                          <a:solidFill>
                            <a:schemeClr val="tx1"/>
                          </a:solidFill>
                          <a:effectLst/>
                          <a:latin typeface="楷体" panose="02010609060101010101" pitchFamily="49" charset="-122"/>
                          <a:ea typeface="MS Mincho" panose="02020609040205080304" pitchFamily="49" charset="-128"/>
                          <a:cs typeface="Times New Roman" panose="02020603050405020304" pitchFamily="18" charset="0"/>
                        </a:rPr>
                        <a:t>亿</a:t>
                      </a:r>
                      <a:endParaRPr lang="zh-CN" sz="1200" b="1">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7/15</a:t>
                      </a:r>
                      <a:endParaRPr lang="zh-CN" sz="1200" b="1">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1219194758"/>
                  </a:ext>
                </a:extLst>
              </a:tr>
              <a:tr h="279918">
                <a:tc>
                  <a:txBody>
                    <a:bodyPr/>
                    <a:lstStyle/>
                    <a:p>
                      <a:pPr algn="ctr">
                        <a:lnSpc>
                          <a:spcPct val="115000"/>
                        </a:lnSpc>
                        <a:spcAft>
                          <a:spcPts val="1000"/>
                        </a:spcAft>
                      </a:pPr>
                      <a:r>
                        <a:rPr lang="en-US" sz="1400" b="1">
                          <a:solidFill>
                            <a:srgbClr val="FFFFFF"/>
                          </a:solidFill>
                          <a:effectLst/>
                          <a:latin typeface="楷体" panose="02010609060101010101" pitchFamily="49" charset="-122"/>
                          <a:ea typeface="MS Mincho" panose="02020609040205080304" pitchFamily="49" charset="-128"/>
                          <a:cs typeface="Times New Roman" panose="02020603050405020304" pitchFamily="18" charset="0"/>
                        </a:rPr>
                        <a:t>兆信飞翔</a:t>
                      </a:r>
                      <a:r>
                        <a:rPr lang="en-US" sz="1400" b="1">
                          <a:solidFill>
                            <a:srgbClr val="FFFFFF"/>
                          </a:solidFill>
                          <a:effectLst/>
                          <a:latin typeface="Times New Roman" panose="02020603050405020304" pitchFamily="18" charset="0"/>
                          <a:ea typeface="楷体" panose="02010609060101010101" pitchFamily="49" charset="-122"/>
                          <a:cs typeface="Times New Roman" panose="02020603050405020304" pitchFamily="18" charset="0"/>
                        </a:rPr>
                        <a:t>5</a:t>
                      </a:r>
                      <a:r>
                        <a:rPr lang="en-US" sz="1400" b="1">
                          <a:solidFill>
                            <a:srgbClr val="FFFFFF"/>
                          </a:solidFill>
                          <a:effectLst/>
                          <a:latin typeface="楷体" panose="02010609060101010101" pitchFamily="49" charset="-122"/>
                          <a:ea typeface="MS Mincho" panose="02020609040205080304" pitchFamily="49" charset="-128"/>
                          <a:cs typeface="Times New Roman" panose="02020603050405020304" pitchFamily="18" charset="0"/>
                        </a:rPr>
                        <a:t>号</a:t>
                      </a:r>
                      <a:endParaRPr lang="zh-CN" sz="1200" b="1">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0.39013</a:t>
                      </a:r>
                      <a:endParaRPr lang="zh-CN" sz="1200" b="1">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0.26665</a:t>
                      </a:r>
                      <a:endParaRPr lang="zh-CN" sz="1200" b="1">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0.51361</a:t>
                      </a:r>
                      <a:endParaRPr lang="zh-CN" sz="1200" b="1">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nan</a:t>
                      </a:r>
                      <a:endParaRPr lang="zh-CN" sz="1200" b="1">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dirty="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3.0</a:t>
                      </a:r>
                      <a:endParaRPr lang="zh-CN" sz="1200" b="1" dirty="0">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dirty="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10~20</a:t>
                      </a:r>
                      <a:r>
                        <a:rPr lang="en-US" sz="1400" b="1" dirty="0">
                          <a:solidFill>
                            <a:schemeClr val="tx1"/>
                          </a:solidFill>
                          <a:effectLst/>
                          <a:latin typeface="楷体" panose="02010609060101010101" pitchFamily="49" charset="-122"/>
                          <a:ea typeface="MS Mincho" panose="02020609040205080304" pitchFamily="49" charset="-128"/>
                          <a:cs typeface="Times New Roman" panose="02020603050405020304" pitchFamily="18" charset="0"/>
                        </a:rPr>
                        <a:t>亿</a:t>
                      </a:r>
                      <a:endParaRPr lang="zh-CN" sz="1200" b="1" dirty="0">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8/15</a:t>
                      </a:r>
                      <a:endParaRPr lang="zh-CN" sz="1200" b="1">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850866981"/>
                  </a:ext>
                </a:extLst>
              </a:tr>
              <a:tr h="279918">
                <a:tc>
                  <a:txBody>
                    <a:bodyPr/>
                    <a:lstStyle/>
                    <a:p>
                      <a:pPr algn="ctr">
                        <a:lnSpc>
                          <a:spcPct val="115000"/>
                        </a:lnSpc>
                        <a:spcAft>
                          <a:spcPts val="1000"/>
                        </a:spcAft>
                      </a:pPr>
                      <a:r>
                        <a:rPr lang="en-US" sz="1400" b="1">
                          <a:solidFill>
                            <a:srgbClr val="FFFFFF"/>
                          </a:solidFill>
                          <a:effectLst/>
                          <a:latin typeface="楷体" panose="02010609060101010101" pitchFamily="49" charset="-122"/>
                          <a:ea typeface="MS Mincho" panose="02020609040205080304" pitchFamily="49" charset="-128"/>
                          <a:cs typeface="Times New Roman" panose="02020603050405020304" pitchFamily="18" charset="0"/>
                        </a:rPr>
                        <a:t>易持龙腾天下</a:t>
                      </a:r>
                      <a:endParaRPr lang="zh-CN" sz="1200" b="1">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0.39058</a:t>
                      </a:r>
                      <a:endParaRPr lang="zh-CN" sz="1200" b="1">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0.37476</a:t>
                      </a:r>
                      <a:endParaRPr lang="zh-CN" sz="1200" b="1">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0.4064</a:t>
                      </a:r>
                      <a:endParaRPr lang="zh-CN" sz="1200" b="1">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nan</a:t>
                      </a:r>
                      <a:endParaRPr lang="zh-CN" sz="1200" b="1">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1.41667</a:t>
                      </a:r>
                      <a:endParaRPr lang="zh-CN" sz="1200" b="1">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dirty="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5~10</a:t>
                      </a:r>
                      <a:r>
                        <a:rPr lang="en-US" sz="1400" b="1" dirty="0">
                          <a:solidFill>
                            <a:schemeClr val="tx1"/>
                          </a:solidFill>
                          <a:effectLst/>
                          <a:latin typeface="楷体" panose="02010609060101010101" pitchFamily="49" charset="-122"/>
                          <a:ea typeface="MS Mincho" panose="02020609040205080304" pitchFamily="49" charset="-128"/>
                          <a:cs typeface="Times New Roman" panose="02020603050405020304" pitchFamily="18" charset="0"/>
                        </a:rPr>
                        <a:t>亿</a:t>
                      </a:r>
                      <a:endParaRPr lang="zh-CN" sz="1200" b="1" dirty="0">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dirty="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9/15</a:t>
                      </a:r>
                      <a:endParaRPr lang="zh-CN" sz="1200" b="1" dirty="0">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704529094"/>
                  </a:ext>
                </a:extLst>
              </a:tr>
              <a:tr h="279918">
                <a:tc>
                  <a:txBody>
                    <a:bodyPr/>
                    <a:lstStyle/>
                    <a:p>
                      <a:pPr algn="ctr">
                        <a:lnSpc>
                          <a:spcPct val="115000"/>
                        </a:lnSpc>
                        <a:spcAft>
                          <a:spcPts val="1000"/>
                        </a:spcAft>
                      </a:pPr>
                      <a:r>
                        <a:rPr lang="en-US" sz="1400" b="1">
                          <a:solidFill>
                            <a:srgbClr val="FFFFFF"/>
                          </a:solidFill>
                          <a:effectLst/>
                          <a:latin typeface="楷体" panose="02010609060101010101" pitchFamily="49" charset="-122"/>
                          <a:ea typeface="MS Mincho" panose="02020609040205080304" pitchFamily="49" charset="-128"/>
                          <a:cs typeface="Times New Roman" panose="02020603050405020304" pitchFamily="18" charset="0"/>
                        </a:rPr>
                        <a:t>厚德智能启创</a:t>
                      </a:r>
                      <a:endParaRPr lang="zh-CN" sz="1200" b="1">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0.40258</a:t>
                      </a:r>
                      <a:endParaRPr lang="zh-CN" sz="1200" b="1">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0.24013</a:t>
                      </a:r>
                      <a:endParaRPr lang="zh-CN" sz="1200" b="1">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0.56504</a:t>
                      </a:r>
                      <a:endParaRPr lang="zh-CN" sz="1200" b="1">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nan</a:t>
                      </a:r>
                      <a:endParaRPr lang="zh-CN" sz="1200" b="1">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3.75</a:t>
                      </a:r>
                      <a:endParaRPr lang="zh-CN" sz="1200" b="1">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dirty="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0~5</a:t>
                      </a:r>
                      <a:r>
                        <a:rPr lang="en-US" sz="1400" b="1" dirty="0">
                          <a:solidFill>
                            <a:schemeClr val="tx1"/>
                          </a:solidFill>
                          <a:effectLst/>
                          <a:latin typeface="楷体" panose="02010609060101010101" pitchFamily="49" charset="-122"/>
                          <a:ea typeface="MS Mincho" panose="02020609040205080304" pitchFamily="49" charset="-128"/>
                          <a:cs typeface="Times New Roman" panose="02020603050405020304" pitchFamily="18" charset="0"/>
                        </a:rPr>
                        <a:t>亿</a:t>
                      </a:r>
                      <a:endParaRPr lang="zh-CN" sz="1200" b="1" dirty="0">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dirty="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10/15</a:t>
                      </a:r>
                      <a:endParaRPr lang="zh-CN" sz="1200" b="1" dirty="0">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2398752230"/>
                  </a:ext>
                </a:extLst>
              </a:tr>
            </a:tbl>
          </a:graphicData>
        </a:graphic>
      </p:graphicFrame>
      <p:sp>
        <p:nvSpPr>
          <p:cNvPr id="4" name="文本框 3">
            <a:extLst>
              <a:ext uri="{FF2B5EF4-FFF2-40B4-BE49-F238E27FC236}">
                <a16:creationId xmlns:a16="http://schemas.microsoft.com/office/drawing/2014/main" id="{6F9C752D-ADB3-49BA-BE12-835FECF716D8}"/>
              </a:ext>
            </a:extLst>
          </p:cNvPr>
          <p:cNvSpPr txBox="1"/>
          <p:nvPr/>
        </p:nvSpPr>
        <p:spPr>
          <a:xfrm>
            <a:off x="-176963" y="949645"/>
            <a:ext cx="11901487" cy="396583"/>
          </a:xfrm>
          <a:prstGeom prst="rect">
            <a:avLst/>
          </a:prstGeom>
          <a:noFill/>
        </p:spPr>
        <p:txBody>
          <a:bodyPr wrap="square">
            <a:spAutoFit/>
          </a:bodyPr>
          <a:lstStyle/>
          <a:p>
            <a:pPr indent="266700">
              <a:lnSpc>
                <a:spcPct val="120000"/>
              </a:lnSpc>
              <a:spcAft>
                <a:spcPts val="1000"/>
              </a:spcAft>
            </a:pPr>
            <a:r>
              <a:rPr lang="zh-CN" altLang="en-US" sz="1800" dirty="0">
                <a:effectLst/>
                <a:latin typeface="微软雅黑" panose="020B0503020204020204" pitchFamily="34" charset="-122"/>
                <a:ea typeface="微软雅黑" panose="020B0503020204020204" pitchFamily="34" charset="-122"/>
                <a:cs typeface="Times New Roman" panose="02020603050405020304" pitchFamily="18" charset="0"/>
              </a:rPr>
              <a:t>主观</a:t>
            </a:r>
            <a:r>
              <a:rPr lang="en-US" altLang="zh-CN" sz="1800" dirty="0">
                <a:effectLst/>
                <a:latin typeface="微软雅黑" panose="020B0503020204020204" pitchFamily="34" charset="-122"/>
                <a:ea typeface="微软雅黑" panose="020B0503020204020204" pitchFamily="34" charset="-122"/>
                <a:cs typeface="Times New Roman" panose="02020603050405020304" pitchFamily="18" charset="0"/>
              </a:rPr>
              <a:t>CTA</a:t>
            </a:r>
            <a:endParaRPr lang="zh-CN" altLang="zh-CN" sz="1800" dirty="0">
              <a:effectLst/>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26895565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标题 1">
            <a:extLst>
              <a:ext uri="{FF2B5EF4-FFF2-40B4-BE49-F238E27FC236}">
                <a16:creationId xmlns:a16="http://schemas.microsoft.com/office/drawing/2014/main" id="{9D57B31B-7BC2-4B72-8EC3-70076F707B15}"/>
              </a:ext>
            </a:extLst>
          </p:cNvPr>
          <p:cNvSpPr txBox="1">
            <a:spLocks/>
          </p:cNvSpPr>
          <p:nvPr/>
        </p:nvSpPr>
        <p:spPr>
          <a:xfrm>
            <a:off x="316457" y="284835"/>
            <a:ext cx="9720155" cy="432000"/>
          </a:xfrm>
          <a:prstGeom prst="rect">
            <a:avLst/>
          </a:prstGeom>
          <a:noFill/>
        </p:spPr>
        <p:txBody>
          <a:bodyPr wrap="none" lIns="0" tIns="0" rIns="0" bIns="0" rtlCol="0" anchor="ctr" anchorCtr="0">
            <a:noAutofit/>
          </a:bodyPr>
          <a:lstStyle>
            <a:lvl1pPr algn="l" defTabSz="914400" rtl="0" eaLnBrk="1" latinLnBrk="0" hangingPunct="1">
              <a:lnSpc>
                <a:spcPct val="90000"/>
              </a:lnSpc>
              <a:spcBef>
                <a:spcPct val="0"/>
              </a:spcBef>
              <a:buNone/>
              <a:defRPr lang="zh-CN" altLang="en-US" sz="2800" kern="1200" dirty="0">
                <a:solidFill>
                  <a:schemeClr val="bg1">
                    <a:lumMod val="9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defRPr>
            </a:lvl1pPr>
          </a:lstStyle>
          <a:p>
            <a:pPr>
              <a:lnSpc>
                <a:spcPct val="100000"/>
              </a:lnSpc>
              <a:defRPr/>
            </a:pPr>
            <a:r>
              <a:rPr lang="zh-CN" altLang="en-US" sz="3200" spc="300" dirty="0">
                <a:solidFill>
                  <a:schemeClr val="bg1"/>
                </a:solidFill>
                <a:latin typeface="Arial" panose="020B0604020202020204" pitchFamily="34" charset="0"/>
                <a:cs typeface="+mj-cs"/>
              </a:rPr>
              <a:t>二、跟踪池产品的综合打分评价</a:t>
            </a:r>
          </a:p>
        </p:txBody>
      </p:sp>
      <p:graphicFrame>
        <p:nvGraphicFramePr>
          <p:cNvPr id="3" name="表格 2">
            <a:extLst>
              <a:ext uri="{FF2B5EF4-FFF2-40B4-BE49-F238E27FC236}">
                <a16:creationId xmlns:a16="http://schemas.microsoft.com/office/drawing/2014/main" id="{2F65B4F3-680A-4218-BC06-DA92D27CC57F}"/>
              </a:ext>
            </a:extLst>
          </p:cNvPr>
          <p:cNvGraphicFramePr>
            <a:graphicFrameLocks noGrp="1"/>
          </p:cNvGraphicFramePr>
          <p:nvPr>
            <p:extLst>
              <p:ext uri="{D42A27DB-BD31-4B8C-83A1-F6EECF244321}">
                <p14:modId xmlns:p14="http://schemas.microsoft.com/office/powerpoint/2010/main" val="1603851226"/>
              </p:ext>
            </p:extLst>
          </p:nvPr>
        </p:nvGraphicFramePr>
        <p:xfrm>
          <a:off x="0" y="1346228"/>
          <a:ext cx="12191997" cy="4044723"/>
        </p:xfrm>
        <a:graphic>
          <a:graphicData uri="http://schemas.openxmlformats.org/drawingml/2006/table">
            <a:tbl>
              <a:tblPr firstRow="1" firstCol="1" bandRow="1">
                <a:tableStyleId>{5C22544A-7EE6-4342-B048-85BDC9FD1C3A}</a:tableStyleId>
              </a:tblPr>
              <a:tblGrid>
                <a:gridCol w="1838131">
                  <a:extLst>
                    <a:ext uri="{9D8B030D-6E8A-4147-A177-3AD203B41FA5}">
                      <a16:colId xmlns:a16="http://schemas.microsoft.com/office/drawing/2014/main" val="650264765"/>
                    </a:ext>
                  </a:extLst>
                </a:gridCol>
                <a:gridCol w="1782147">
                  <a:extLst>
                    <a:ext uri="{9D8B030D-6E8A-4147-A177-3AD203B41FA5}">
                      <a16:colId xmlns:a16="http://schemas.microsoft.com/office/drawing/2014/main" val="2270339541"/>
                    </a:ext>
                  </a:extLst>
                </a:gridCol>
                <a:gridCol w="1446244">
                  <a:extLst>
                    <a:ext uri="{9D8B030D-6E8A-4147-A177-3AD203B41FA5}">
                      <a16:colId xmlns:a16="http://schemas.microsoft.com/office/drawing/2014/main" val="3977321206"/>
                    </a:ext>
                  </a:extLst>
                </a:gridCol>
                <a:gridCol w="1474237">
                  <a:extLst>
                    <a:ext uri="{9D8B030D-6E8A-4147-A177-3AD203B41FA5}">
                      <a16:colId xmlns:a16="http://schemas.microsoft.com/office/drawing/2014/main" val="1776215885"/>
                    </a:ext>
                  </a:extLst>
                </a:gridCol>
                <a:gridCol w="2295331">
                  <a:extLst>
                    <a:ext uri="{9D8B030D-6E8A-4147-A177-3AD203B41FA5}">
                      <a16:colId xmlns:a16="http://schemas.microsoft.com/office/drawing/2014/main" val="744516094"/>
                    </a:ext>
                  </a:extLst>
                </a:gridCol>
                <a:gridCol w="1147665">
                  <a:extLst>
                    <a:ext uri="{9D8B030D-6E8A-4147-A177-3AD203B41FA5}">
                      <a16:colId xmlns:a16="http://schemas.microsoft.com/office/drawing/2014/main" val="1440053249"/>
                    </a:ext>
                  </a:extLst>
                </a:gridCol>
                <a:gridCol w="1492898">
                  <a:extLst>
                    <a:ext uri="{9D8B030D-6E8A-4147-A177-3AD203B41FA5}">
                      <a16:colId xmlns:a16="http://schemas.microsoft.com/office/drawing/2014/main" val="1487747728"/>
                    </a:ext>
                  </a:extLst>
                </a:gridCol>
                <a:gridCol w="715344">
                  <a:extLst>
                    <a:ext uri="{9D8B030D-6E8A-4147-A177-3AD203B41FA5}">
                      <a16:colId xmlns:a16="http://schemas.microsoft.com/office/drawing/2014/main" val="1518448495"/>
                    </a:ext>
                  </a:extLst>
                </a:gridCol>
              </a:tblGrid>
              <a:tr h="682901">
                <a:tc>
                  <a:txBody>
                    <a:bodyPr/>
                    <a:lstStyle/>
                    <a:p>
                      <a:pPr algn="ctr">
                        <a:lnSpc>
                          <a:spcPct val="115000"/>
                        </a:lnSpc>
                        <a:spcAft>
                          <a:spcPts val="1000"/>
                        </a:spcAft>
                      </a:pPr>
                      <a:r>
                        <a:rPr lang="en-US" sz="1400" b="1" dirty="0" err="1">
                          <a:effectLst/>
                        </a:rPr>
                        <a:t>产品简称</a:t>
                      </a:r>
                      <a:endParaRPr lang="zh-CN" sz="1400" b="1" dirty="0">
                        <a:effectLst/>
                        <a:latin typeface="Cambria" panose="02040503050406030204" pitchFamily="18" charset="0"/>
                        <a:ea typeface="MS Mincho" panose="02020609040205080304" pitchFamily="49" charset="-128"/>
                        <a:cs typeface="Times New Roman" panose="02020603050405020304" pitchFamily="18" charset="0"/>
                      </a:endParaRPr>
                    </a:p>
                  </a:txBody>
                  <a:tcPr marL="45720" marR="45720"/>
                </a:tc>
                <a:tc>
                  <a:txBody>
                    <a:bodyPr/>
                    <a:lstStyle/>
                    <a:p>
                      <a:pPr algn="ctr">
                        <a:lnSpc>
                          <a:spcPct val="115000"/>
                        </a:lnSpc>
                        <a:spcAft>
                          <a:spcPts val="1000"/>
                        </a:spcAft>
                      </a:pPr>
                      <a:r>
                        <a:rPr lang="en-US" sz="1400" b="1" dirty="0" err="1">
                          <a:effectLst/>
                        </a:rPr>
                        <a:t>朝阳永续优选打分</a:t>
                      </a:r>
                      <a:r>
                        <a:rPr lang="en-US" sz="1400" b="1" dirty="0">
                          <a:effectLst/>
                        </a:rPr>
                        <a:t>(</a:t>
                      </a:r>
                      <a:r>
                        <a:rPr lang="en-US" sz="1400" b="1" dirty="0" err="1">
                          <a:effectLst/>
                        </a:rPr>
                        <a:t>空缺值填充</a:t>
                      </a:r>
                      <a:r>
                        <a:rPr lang="en-US" sz="1400" b="1" dirty="0">
                          <a:effectLst/>
                        </a:rPr>
                        <a:t>)（</a:t>
                      </a:r>
                      <a:r>
                        <a:rPr lang="en-US" sz="1400" b="1" dirty="0" err="1">
                          <a:effectLst/>
                        </a:rPr>
                        <a:t>三年+今年以来_normal</a:t>
                      </a:r>
                      <a:r>
                        <a:rPr lang="en-US" sz="1400" b="1" dirty="0">
                          <a:effectLst/>
                        </a:rPr>
                        <a:t>）</a:t>
                      </a:r>
                      <a:endParaRPr lang="zh-CN" sz="1400" b="1" dirty="0">
                        <a:effectLst/>
                        <a:latin typeface="Cambria" panose="02040503050406030204" pitchFamily="18" charset="0"/>
                        <a:ea typeface="MS Mincho" panose="02020609040205080304" pitchFamily="49" charset="-128"/>
                        <a:cs typeface="Times New Roman" panose="02020603050405020304" pitchFamily="18" charset="0"/>
                      </a:endParaRPr>
                    </a:p>
                  </a:txBody>
                  <a:tcPr marL="45720" marR="45720"/>
                </a:tc>
                <a:tc>
                  <a:txBody>
                    <a:bodyPr/>
                    <a:lstStyle/>
                    <a:p>
                      <a:pPr algn="ctr">
                        <a:lnSpc>
                          <a:spcPct val="115000"/>
                        </a:lnSpc>
                        <a:spcAft>
                          <a:spcPts val="1000"/>
                        </a:spcAft>
                      </a:pPr>
                      <a:r>
                        <a:rPr lang="en-US" sz="1400" b="1" dirty="0" err="1">
                          <a:effectLst/>
                        </a:rPr>
                        <a:t>收益率打分</a:t>
                      </a:r>
                      <a:r>
                        <a:rPr lang="en-US" sz="1400" b="1" dirty="0">
                          <a:effectLst/>
                        </a:rPr>
                        <a:t>(</a:t>
                      </a:r>
                      <a:r>
                        <a:rPr lang="en-US" sz="1400" b="1" dirty="0" err="1">
                          <a:effectLst/>
                        </a:rPr>
                        <a:t>空缺值填充</a:t>
                      </a:r>
                      <a:r>
                        <a:rPr lang="en-US" sz="1400" b="1" dirty="0">
                          <a:effectLst/>
                        </a:rPr>
                        <a:t>)（</a:t>
                      </a:r>
                      <a:r>
                        <a:rPr lang="en-US" sz="1400" b="1" dirty="0" err="1">
                          <a:effectLst/>
                        </a:rPr>
                        <a:t>三年+今年以来_normal</a:t>
                      </a:r>
                      <a:r>
                        <a:rPr lang="en-US" sz="1400" b="1" dirty="0">
                          <a:effectLst/>
                        </a:rPr>
                        <a:t>）</a:t>
                      </a:r>
                      <a:endParaRPr lang="zh-CN" sz="1400" b="1" dirty="0">
                        <a:effectLst/>
                        <a:latin typeface="Cambria" panose="02040503050406030204" pitchFamily="18" charset="0"/>
                        <a:ea typeface="MS Mincho" panose="02020609040205080304" pitchFamily="49" charset="-128"/>
                        <a:cs typeface="Times New Roman" panose="02020603050405020304" pitchFamily="18" charset="0"/>
                      </a:endParaRPr>
                    </a:p>
                  </a:txBody>
                  <a:tcPr marL="45720" marR="45720"/>
                </a:tc>
                <a:tc>
                  <a:txBody>
                    <a:bodyPr/>
                    <a:lstStyle/>
                    <a:p>
                      <a:pPr algn="ctr">
                        <a:lnSpc>
                          <a:spcPct val="115000"/>
                        </a:lnSpc>
                        <a:spcAft>
                          <a:spcPts val="1000"/>
                        </a:spcAft>
                      </a:pPr>
                      <a:r>
                        <a:rPr lang="en-US" sz="1400" b="1" dirty="0" err="1">
                          <a:effectLst/>
                        </a:rPr>
                        <a:t>Sharpe比率打分</a:t>
                      </a:r>
                      <a:r>
                        <a:rPr lang="en-US" sz="1400" b="1" dirty="0">
                          <a:effectLst/>
                        </a:rPr>
                        <a:t>(</a:t>
                      </a:r>
                      <a:r>
                        <a:rPr lang="en-US" sz="1400" b="1" dirty="0" err="1">
                          <a:effectLst/>
                        </a:rPr>
                        <a:t>空缺值填充</a:t>
                      </a:r>
                      <a:r>
                        <a:rPr lang="en-US" sz="1400" b="1" dirty="0">
                          <a:effectLst/>
                        </a:rPr>
                        <a:t>)（</a:t>
                      </a:r>
                      <a:r>
                        <a:rPr lang="en-US" sz="1400" b="1" dirty="0" err="1">
                          <a:effectLst/>
                        </a:rPr>
                        <a:t>三年+今年以来_normal</a:t>
                      </a:r>
                      <a:r>
                        <a:rPr lang="en-US" sz="1400" b="1" dirty="0">
                          <a:effectLst/>
                        </a:rPr>
                        <a:t>）</a:t>
                      </a:r>
                      <a:endParaRPr lang="zh-CN" sz="1400" b="1" dirty="0">
                        <a:effectLst/>
                        <a:latin typeface="Cambria" panose="02040503050406030204" pitchFamily="18" charset="0"/>
                        <a:ea typeface="MS Mincho" panose="02020609040205080304" pitchFamily="49" charset="-128"/>
                        <a:cs typeface="Times New Roman" panose="02020603050405020304" pitchFamily="18" charset="0"/>
                      </a:endParaRPr>
                    </a:p>
                  </a:txBody>
                  <a:tcPr marL="45720" marR="45720"/>
                </a:tc>
                <a:tc>
                  <a:txBody>
                    <a:bodyPr/>
                    <a:lstStyle/>
                    <a:p>
                      <a:pPr algn="ctr">
                        <a:lnSpc>
                          <a:spcPct val="115000"/>
                        </a:lnSpc>
                        <a:spcAft>
                          <a:spcPts val="1000"/>
                        </a:spcAft>
                      </a:pPr>
                      <a:r>
                        <a:rPr lang="en-US" sz="1400" b="1" dirty="0" err="1">
                          <a:effectLst/>
                        </a:rPr>
                        <a:t>朝阳永续优选打分（三年+今年以来_normal</a:t>
                      </a:r>
                      <a:r>
                        <a:rPr lang="en-US" sz="1400" b="1" dirty="0">
                          <a:effectLst/>
                        </a:rPr>
                        <a:t>）</a:t>
                      </a:r>
                      <a:endParaRPr lang="zh-CN" sz="1400" b="1" dirty="0">
                        <a:effectLst/>
                        <a:latin typeface="Cambria" panose="02040503050406030204" pitchFamily="18" charset="0"/>
                        <a:ea typeface="MS Mincho" panose="02020609040205080304" pitchFamily="49" charset="-128"/>
                        <a:cs typeface="Times New Roman" panose="02020603050405020304" pitchFamily="18" charset="0"/>
                      </a:endParaRPr>
                    </a:p>
                  </a:txBody>
                  <a:tcPr marL="45720" marR="45720"/>
                </a:tc>
                <a:tc>
                  <a:txBody>
                    <a:bodyPr/>
                    <a:lstStyle/>
                    <a:p>
                      <a:pPr algn="ctr">
                        <a:lnSpc>
                          <a:spcPct val="115000"/>
                        </a:lnSpc>
                        <a:spcAft>
                          <a:spcPts val="1000"/>
                        </a:spcAft>
                      </a:pPr>
                      <a:r>
                        <a:rPr lang="en-US" sz="1400" b="1" dirty="0" err="1">
                          <a:effectLst/>
                        </a:rPr>
                        <a:t>存续时间</a:t>
                      </a:r>
                      <a:r>
                        <a:rPr lang="en-US" sz="1400" b="1" dirty="0">
                          <a:effectLst/>
                        </a:rPr>
                        <a:t>=</a:t>
                      </a:r>
                      <a:r>
                        <a:rPr lang="en-US" sz="1400" b="1" dirty="0" err="1">
                          <a:effectLst/>
                        </a:rPr>
                        <a:t>净值成立日期月份差</a:t>
                      </a:r>
                      <a:r>
                        <a:rPr lang="en-US" sz="1400" b="1" dirty="0">
                          <a:effectLst/>
                        </a:rPr>
                        <a:t>/12</a:t>
                      </a:r>
                      <a:endParaRPr lang="zh-CN" sz="1400" b="1" dirty="0">
                        <a:effectLst/>
                        <a:latin typeface="Cambria" panose="02040503050406030204" pitchFamily="18" charset="0"/>
                        <a:ea typeface="MS Mincho" panose="02020609040205080304" pitchFamily="49" charset="-128"/>
                        <a:cs typeface="Times New Roman" panose="02020603050405020304" pitchFamily="18" charset="0"/>
                      </a:endParaRPr>
                    </a:p>
                  </a:txBody>
                  <a:tcPr marL="45720" marR="45720"/>
                </a:tc>
                <a:tc>
                  <a:txBody>
                    <a:bodyPr/>
                    <a:lstStyle/>
                    <a:p>
                      <a:pPr algn="ctr">
                        <a:lnSpc>
                          <a:spcPct val="115000"/>
                        </a:lnSpc>
                        <a:spcAft>
                          <a:spcPts val="1000"/>
                        </a:spcAft>
                      </a:pPr>
                      <a:r>
                        <a:rPr lang="en-US" sz="1400" b="1" dirty="0" err="1">
                          <a:effectLst/>
                        </a:rPr>
                        <a:t>管理规模</a:t>
                      </a:r>
                      <a:endParaRPr lang="zh-CN" sz="1400" b="1" dirty="0">
                        <a:effectLst/>
                        <a:latin typeface="Cambria" panose="02040503050406030204" pitchFamily="18" charset="0"/>
                        <a:ea typeface="MS Mincho" panose="02020609040205080304" pitchFamily="49" charset="-128"/>
                        <a:cs typeface="Times New Roman" panose="02020603050405020304" pitchFamily="18" charset="0"/>
                      </a:endParaRPr>
                    </a:p>
                  </a:txBody>
                  <a:tcPr marL="45720" marR="45720"/>
                </a:tc>
                <a:tc>
                  <a:txBody>
                    <a:bodyPr/>
                    <a:lstStyle/>
                    <a:p>
                      <a:pPr algn="ctr">
                        <a:lnSpc>
                          <a:spcPct val="115000"/>
                        </a:lnSpc>
                        <a:spcAft>
                          <a:spcPts val="1000"/>
                        </a:spcAft>
                      </a:pPr>
                      <a:r>
                        <a:rPr lang="en-US" sz="1400" b="1" dirty="0" err="1">
                          <a:effectLst/>
                        </a:rPr>
                        <a:t>序号</a:t>
                      </a:r>
                      <a:endParaRPr lang="zh-CN" sz="1400" b="1" dirty="0">
                        <a:effectLst/>
                        <a:latin typeface="Cambria" panose="02040503050406030204" pitchFamily="18" charset="0"/>
                        <a:ea typeface="MS Mincho" panose="02020609040205080304" pitchFamily="49" charset="-128"/>
                        <a:cs typeface="Times New Roman" panose="02020603050405020304" pitchFamily="18" charset="0"/>
                      </a:endParaRPr>
                    </a:p>
                  </a:txBody>
                  <a:tcPr marL="45720" marR="45720"/>
                </a:tc>
                <a:extLst>
                  <a:ext uri="{0D108BD9-81ED-4DB2-BD59-A6C34878D82A}">
                    <a16:rowId xmlns:a16="http://schemas.microsoft.com/office/drawing/2014/main" val="940985055"/>
                  </a:ext>
                </a:extLst>
              </a:tr>
              <a:tr h="279918">
                <a:tc>
                  <a:txBody>
                    <a:bodyPr/>
                    <a:lstStyle/>
                    <a:p>
                      <a:pPr algn="ctr">
                        <a:lnSpc>
                          <a:spcPct val="115000"/>
                        </a:lnSpc>
                        <a:spcAft>
                          <a:spcPts val="1000"/>
                        </a:spcAft>
                      </a:pPr>
                      <a:r>
                        <a:rPr lang="en-US" sz="1400" b="1" dirty="0">
                          <a:solidFill>
                            <a:srgbClr val="FFFFFF"/>
                          </a:solidFill>
                          <a:effectLst/>
                          <a:latin typeface="楷体" panose="02010609060101010101" pitchFamily="49" charset="-122"/>
                          <a:ea typeface="MS Mincho" panose="02020609040205080304" pitchFamily="49" charset="-128"/>
                          <a:cs typeface="Times New Roman" panose="02020603050405020304" pitchFamily="18" charset="0"/>
                        </a:rPr>
                        <a:t>玄信资产</a:t>
                      </a:r>
                      <a:r>
                        <a:rPr lang="en-US" sz="1400" b="1" dirty="0">
                          <a:solidFill>
                            <a:srgbClr val="FFFFFF"/>
                          </a:solidFill>
                          <a:effectLst/>
                          <a:latin typeface="Times New Roman" panose="02020603050405020304" pitchFamily="18" charset="0"/>
                          <a:ea typeface="楷体" panose="02010609060101010101" pitchFamily="49" charset="-122"/>
                          <a:cs typeface="Times New Roman" panose="02020603050405020304" pitchFamily="18" charset="0"/>
                        </a:rPr>
                        <a:t>-</a:t>
                      </a:r>
                      <a:r>
                        <a:rPr lang="en-US" sz="1400" b="1" dirty="0">
                          <a:solidFill>
                            <a:srgbClr val="FFFFFF"/>
                          </a:solidFill>
                          <a:effectLst/>
                          <a:latin typeface="楷体" panose="02010609060101010101" pitchFamily="49" charset="-122"/>
                          <a:ea typeface="MS Mincho" panose="02020609040205080304" pitchFamily="49" charset="-128"/>
                          <a:cs typeface="Times New Roman" panose="02020603050405020304" pitchFamily="18" charset="0"/>
                        </a:rPr>
                        <a:t>招享套利</a:t>
                      </a:r>
                      <a:r>
                        <a:rPr lang="en-US" sz="1400" b="1" dirty="0">
                          <a:solidFill>
                            <a:srgbClr val="FFFFFF"/>
                          </a:solidFill>
                          <a:effectLst/>
                          <a:latin typeface="Times New Roman" panose="02020603050405020304" pitchFamily="18" charset="0"/>
                          <a:ea typeface="楷体" panose="02010609060101010101" pitchFamily="49" charset="-122"/>
                          <a:cs typeface="Times New Roman" panose="02020603050405020304" pitchFamily="18" charset="0"/>
                        </a:rPr>
                        <a:t>1</a:t>
                      </a:r>
                      <a:r>
                        <a:rPr lang="en-US" sz="1400" b="1" dirty="0">
                          <a:solidFill>
                            <a:srgbClr val="FFFFFF"/>
                          </a:solidFill>
                          <a:effectLst/>
                          <a:latin typeface="楷体" panose="02010609060101010101" pitchFamily="49" charset="-122"/>
                          <a:ea typeface="MS Mincho" panose="02020609040205080304" pitchFamily="49" charset="-128"/>
                          <a:cs typeface="Times New Roman" panose="02020603050405020304" pitchFamily="18" charset="0"/>
                        </a:rPr>
                        <a:t>号</a:t>
                      </a:r>
                      <a:endParaRPr lang="zh-CN" sz="1200" dirty="0">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dirty="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0.02002</a:t>
                      </a:r>
                      <a:endParaRPr lang="zh-CN" sz="1200" b="1" dirty="0">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dirty="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0.03845</a:t>
                      </a:r>
                      <a:endParaRPr lang="zh-CN" sz="1200" b="1" dirty="0">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dirty="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0.0016</a:t>
                      </a:r>
                      <a:endParaRPr lang="zh-CN" sz="1200" b="1" dirty="0">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dirty="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0.02002</a:t>
                      </a:r>
                      <a:endParaRPr lang="zh-CN" sz="1200" b="1" dirty="0">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dirty="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1.41667</a:t>
                      </a:r>
                      <a:endParaRPr lang="zh-CN" sz="1200" b="1" dirty="0">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dirty="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5~10</a:t>
                      </a:r>
                      <a:r>
                        <a:rPr lang="en-US" sz="1400" b="1" dirty="0">
                          <a:solidFill>
                            <a:schemeClr val="tx1"/>
                          </a:solidFill>
                          <a:effectLst/>
                          <a:latin typeface="楷体" panose="02010609060101010101" pitchFamily="49" charset="-122"/>
                          <a:ea typeface="MS Mincho" panose="02020609040205080304" pitchFamily="49" charset="-128"/>
                          <a:cs typeface="Times New Roman" panose="02020603050405020304" pitchFamily="18" charset="0"/>
                        </a:rPr>
                        <a:t>亿</a:t>
                      </a:r>
                      <a:endParaRPr lang="zh-CN" sz="1200" b="1" dirty="0">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dirty="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1/31</a:t>
                      </a:r>
                      <a:endParaRPr lang="zh-CN" sz="1200" b="1" dirty="0">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293569356"/>
                  </a:ext>
                </a:extLst>
              </a:tr>
              <a:tr h="279918">
                <a:tc>
                  <a:txBody>
                    <a:bodyPr/>
                    <a:lstStyle/>
                    <a:p>
                      <a:pPr algn="ctr">
                        <a:lnSpc>
                          <a:spcPct val="115000"/>
                        </a:lnSpc>
                        <a:spcAft>
                          <a:spcPts val="1000"/>
                        </a:spcAft>
                      </a:pPr>
                      <a:r>
                        <a:rPr lang="en-US" sz="1400" b="1">
                          <a:solidFill>
                            <a:srgbClr val="FFFFFF"/>
                          </a:solidFill>
                          <a:effectLst/>
                          <a:latin typeface="楷体" panose="02010609060101010101" pitchFamily="49" charset="-122"/>
                          <a:ea typeface="MS Mincho" panose="02020609040205080304" pitchFamily="49" charset="-128"/>
                          <a:cs typeface="Times New Roman" panose="02020603050405020304" pitchFamily="18" charset="0"/>
                        </a:rPr>
                        <a:t>伯兄永宁</a:t>
                      </a:r>
                      <a:endParaRPr lang="zh-CN" sz="1200">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0.02327</a:t>
                      </a:r>
                      <a:endParaRPr lang="zh-CN" sz="1200" b="1">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0.01825</a:t>
                      </a:r>
                      <a:endParaRPr lang="zh-CN" sz="1200" b="1">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0.02828</a:t>
                      </a:r>
                      <a:endParaRPr lang="zh-CN" sz="1200" b="1">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0.02327</a:t>
                      </a:r>
                      <a:endParaRPr lang="zh-CN" sz="1200" b="1">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4.08333</a:t>
                      </a:r>
                      <a:endParaRPr lang="zh-CN" sz="1200" b="1">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10~20</a:t>
                      </a:r>
                      <a:r>
                        <a:rPr lang="en-US" sz="1400" b="1">
                          <a:solidFill>
                            <a:srgbClr val="000000"/>
                          </a:solidFill>
                          <a:effectLst/>
                          <a:latin typeface="楷体" panose="02010609060101010101" pitchFamily="49" charset="-122"/>
                          <a:ea typeface="MS Mincho" panose="02020609040205080304" pitchFamily="49" charset="-128"/>
                          <a:cs typeface="Times New Roman" panose="02020603050405020304" pitchFamily="18" charset="0"/>
                        </a:rPr>
                        <a:t>亿</a:t>
                      </a:r>
                      <a:endParaRPr lang="zh-CN" sz="1200" b="1">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2/31</a:t>
                      </a:r>
                      <a:endParaRPr lang="zh-CN" sz="1200" b="1">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298103887"/>
                  </a:ext>
                </a:extLst>
              </a:tr>
              <a:tr h="279918">
                <a:tc>
                  <a:txBody>
                    <a:bodyPr/>
                    <a:lstStyle/>
                    <a:p>
                      <a:pPr algn="ctr">
                        <a:lnSpc>
                          <a:spcPct val="115000"/>
                        </a:lnSpc>
                        <a:spcAft>
                          <a:spcPts val="1000"/>
                        </a:spcAft>
                      </a:pPr>
                      <a:r>
                        <a:rPr lang="en-US" sz="1400" b="1">
                          <a:solidFill>
                            <a:srgbClr val="FFFFFF"/>
                          </a:solidFill>
                          <a:effectLst/>
                          <a:latin typeface="楷体" panose="02010609060101010101" pitchFamily="49" charset="-122"/>
                          <a:ea typeface="MS Mincho" panose="02020609040205080304" pitchFamily="49" charset="-128"/>
                          <a:cs typeface="Times New Roman" panose="02020603050405020304" pitchFamily="18" charset="0"/>
                        </a:rPr>
                        <a:t>山东天宝守信一期</a:t>
                      </a:r>
                      <a:endParaRPr lang="zh-CN" sz="1200">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0.11757</a:t>
                      </a:r>
                      <a:endParaRPr lang="zh-CN" sz="1200" b="1">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0.19439</a:t>
                      </a:r>
                      <a:endParaRPr lang="zh-CN" sz="1200" b="1">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0.04075</a:t>
                      </a:r>
                      <a:endParaRPr lang="zh-CN" sz="1200" b="1">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0.11757</a:t>
                      </a:r>
                      <a:endParaRPr lang="zh-CN" sz="1200" b="1">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3.0</a:t>
                      </a:r>
                      <a:endParaRPr lang="zh-CN" sz="1200" b="1">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5~10</a:t>
                      </a:r>
                      <a:r>
                        <a:rPr lang="en-US" sz="1400" b="1">
                          <a:solidFill>
                            <a:srgbClr val="000000"/>
                          </a:solidFill>
                          <a:effectLst/>
                          <a:latin typeface="楷体" panose="02010609060101010101" pitchFamily="49" charset="-122"/>
                          <a:ea typeface="MS Mincho" panose="02020609040205080304" pitchFamily="49" charset="-128"/>
                          <a:cs typeface="Times New Roman" panose="02020603050405020304" pitchFamily="18" charset="0"/>
                        </a:rPr>
                        <a:t>亿</a:t>
                      </a:r>
                      <a:endParaRPr lang="zh-CN" sz="1200" b="1">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3/31</a:t>
                      </a:r>
                      <a:endParaRPr lang="zh-CN" sz="1200" b="1">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2740343162"/>
                  </a:ext>
                </a:extLst>
              </a:tr>
              <a:tr h="279918">
                <a:tc>
                  <a:txBody>
                    <a:bodyPr/>
                    <a:lstStyle/>
                    <a:p>
                      <a:pPr algn="ctr">
                        <a:lnSpc>
                          <a:spcPct val="115000"/>
                        </a:lnSpc>
                        <a:spcAft>
                          <a:spcPts val="1000"/>
                        </a:spcAft>
                      </a:pPr>
                      <a:r>
                        <a:rPr lang="en-US" sz="1400" b="1">
                          <a:solidFill>
                            <a:srgbClr val="FFFFFF"/>
                          </a:solidFill>
                          <a:effectLst/>
                          <a:latin typeface="楷体" panose="02010609060101010101" pitchFamily="49" charset="-122"/>
                          <a:ea typeface="MS Mincho" panose="02020609040205080304" pitchFamily="49" charset="-128"/>
                          <a:cs typeface="Times New Roman" panose="02020603050405020304" pitchFamily="18" charset="0"/>
                        </a:rPr>
                        <a:t>瑷尔德润泽量化</a:t>
                      </a:r>
                      <a:r>
                        <a:rPr lang="en-US" sz="1400" b="1">
                          <a:solidFill>
                            <a:srgbClr val="FFFFFF"/>
                          </a:solidFill>
                          <a:effectLst/>
                          <a:latin typeface="Times New Roman" panose="02020603050405020304" pitchFamily="18" charset="0"/>
                          <a:ea typeface="楷体" panose="02010609060101010101" pitchFamily="49" charset="-122"/>
                          <a:cs typeface="Times New Roman" panose="02020603050405020304" pitchFamily="18" charset="0"/>
                        </a:rPr>
                        <a:t>6</a:t>
                      </a:r>
                      <a:r>
                        <a:rPr lang="en-US" sz="1400" b="1">
                          <a:solidFill>
                            <a:srgbClr val="FFFFFF"/>
                          </a:solidFill>
                          <a:effectLst/>
                          <a:latin typeface="楷体" panose="02010609060101010101" pitchFamily="49" charset="-122"/>
                          <a:ea typeface="MS Mincho" panose="02020609040205080304" pitchFamily="49" charset="-128"/>
                          <a:cs typeface="Times New Roman" panose="02020603050405020304" pitchFamily="18" charset="0"/>
                        </a:rPr>
                        <a:t>号</a:t>
                      </a:r>
                      <a:endParaRPr lang="zh-CN" sz="1200">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0.23166</a:t>
                      </a:r>
                      <a:endParaRPr lang="zh-CN" sz="1200" b="1">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dirty="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0.13208</a:t>
                      </a:r>
                      <a:endParaRPr lang="zh-CN" sz="1200" b="1" dirty="0">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0.33125</a:t>
                      </a:r>
                      <a:endParaRPr lang="zh-CN" sz="1200" b="1">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0.23166</a:t>
                      </a:r>
                      <a:endParaRPr lang="zh-CN" sz="1200" b="1">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1.75</a:t>
                      </a:r>
                      <a:endParaRPr lang="zh-CN" sz="1200" b="1">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0~5</a:t>
                      </a:r>
                      <a:r>
                        <a:rPr lang="en-US" sz="1400" b="1">
                          <a:solidFill>
                            <a:srgbClr val="000000"/>
                          </a:solidFill>
                          <a:effectLst/>
                          <a:latin typeface="楷体" panose="02010609060101010101" pitchFamily="49" charset="-122"/>
                          <a:ea typeface="MS Mincho" panose="02020609040205080304" pitchFamily="49" charset="-128"/>
                          <a:cs typeface="Times New Roman" panose="02020603050405020304" pitchFamily="18" charset="0"/>
                        </a:rPr>
                        <a:t>亿</a:t>
                      </a:r>
                      <a:endParaRPr lang="zh-CN" sz="1200" b="1">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4/31</a:t>
                      </a:r>
                      <a:endParaRPr lang="zh-CN" sz="1200" b="1">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4072298478"/>
                  </a:ext>
                </a:extLst>
              </a:tr>
              <a:tr h="279918">
                <a:tc>
                  <a:txBody>
                    <a:bodyPr/>
                    <a:lstStyle/>
                    <a:p>
                      <a:pPr algn="ctr">
                        <a:lnSpc>
                          <a:spcPct val="115000"/>
                        </a:lnSpc>
                        <a:spcAft>
                          <a:spcPts val="1000"/>
                        </a:spcAft>
                      </a:pPr>
                      <a:r>
                        <a:rPr lang="en-US" sz="1400" b="1">
                          <a:solidFill>
                            <a:srgbClr val="FFFFFF"/>
                          </a:solidFill>
                          <a:effectLst/>
                          <a:latin typeface="楷体" panose="02010609060101010101" pitchFamily="49" charset="-122"/>
                          <a:ea typeface="MS Mincho" panose="02020609040205080304" pitchFamily="49" charset="-128"/>
                          <a:cs typeface="Times New Roman" panose="02020603050405020304" pitchFamily="18" charset="0"/>
                        </a:rPr>
                        <a:t>众壹资产稳健套利</a:t>
                      </a:r>
                      <a:r>
                        <a:rPr lang="en-US" sz="1400" b="1">
                          <a:solidFill>
                            <a:srgbClr val="FFFFFF"/>
                          </a:solidFill>
                          <a:effectLst/>
                          <a:latin typeface="Times New Roman" panose="02020603050405020304" pitchFamily="18" charset="0"/>
                          <a:ea typeface="楷体" panose="02010609060101010101" pitchFamily="49" charset="-122"/>
                          <a:cs typeface="Times New Roman" panose="02020603050405020304" pitchFamily="18" charset="0"/>
                        </a:rPr>
                        <a:t>1</a:t>
                      </a:r>
                      <a:r>
                        <a:rPr lang="en-US" sz="1400" b="1">
                          <a:solidFill>
                            <a:srgbClr val="FFFFFF"/>
                          </a:solidFill>
                          <a:effectLst/>
                          <a:latin typeface="楷体" panose="02010609060101010101" pitchFamily="49" charset="-122"/>
                          <a:ea typeface="MS Mincho" panose="02020609040205080304" pitchFamily="49" charset="-128"/>
                          <a:cs typeface="Times New Roman" panose="02020603050405020304" pitchFamily="18" charset="0"/>
                        </a:rPr>
                        <a:t>号</a:t>
                      </a:r>
                      <a:endParaRPr lang="zh-CN" sz="1200">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0.23553</a:t>
                      </a:r>
                      <a:endParaRPr lang="zh-CN" sz="1200" b="1">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0.16817</a:t>
                      </a:r>
                      <a:endParaRPr lang="zh-CN" sz="1200" b="1">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0.30288</a:t>
                      </a:r>
                      <a:endParaRPr lang="zh-CN" sz="1200" b="1">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0.23553</a:t>
                      </a:r>
                      <a:endParaRPr lang="zh-CN" sz="1200" b="1">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5.16667</a:t>
                      </a:r>
                      <a:endParaRPr lang="zh-CN" sz="1200" b="1">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10~20</a:t>
                      </a:r>
                      <a:r>
                        <a:rPr lang="en-US" sz="1400" b="1">
                          <a:solidFill>
                            <a:srgbClr val="000000"/>
                          </a:solidFill>
                          <a:effectLst/>
                          <a:latin typeface="楷体" panose="02010609060101010101" pitchFamily="49" charset="-122"/>
                          <a:ea typeface="MS Mincho" panose="02020609040205080304" pitchFamily="49" charset="-128"/>
                          <a:cs typeface="Times New Roman" panose="02020603050405020304" pitchFamily="18" charset="0"/>
                        </a:rPr>
                        <a:t>亿</a:t>
                      </a:r>
                      <a:endParaRPr lang="zh-CN" sz="1200" b="1">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5/31</a:t>
                      </a:r>
                      <a:endParaRPr lang="zh-CN" sz="1200" b="1">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2903660501"/>
                  </a:ext>
                </a:extLst>
              </a:tr>
              <a:tr h="279918">
                <a:tc>
                  <a:txBody>
                    <a:bodyPr/>
                    <a:lstStyle/>
                    <a:p>
                      <a:pPr algn="ctr">
                        <a:lnSpc>
                          <a:spcPct val="115000"/>
                        </a:lnSpc>
                        <a:spcAft>
                          <a:spcPts val="1000"/>
                        </a:spcAft>
                      </a:pPr>
                      <a:r>
                        <a:rPr lang="en-US" sz="1400" b="1">
                          <a:solidFill>
                            <a:srgbClr val="FFFFFF"/>
                          </a:solidFill>
                          <a:effectLst/>
                          <a:latin typeface="楷体" panose="02010609060101010101" pitchFamily="49" charset="-122"/>
                          <a:ea typeface="MS Mincho" panose="02020609040205080304" pitchFamily="49" charset="-128"/>
                          <a:cs typeface="Times New Roman" panose="02020603050405020304" pitchFamily="18" charset="0"/>
                        </a:rPr>
                        <a:t>殊馥馥源套利</a:t>
                      </a:r>
                      <a:r>
                        <a:rPr lang="en-US" sz="1400" b="1">
                          <a:solidFill>
                            <a:srgbClr val="FFFFFF"/>
                          </a:solidFill>
                          <a:effectLst/>
                          <a:latin typeface="Times New Roman" panose="02020603050405020304" pitchFamily="18" charset="0"/>
                          <a:ea typeface="楷体" panose="02010609060101010101" pitchFamily="49" charset="-122"/>
                          <a:cs typeface="Times New Roman" panose="02020603050405020304" pitchFamily="18" charset="0"/>
                        </a:rPr>
                        <a:t>1</a:t>
                      </a:r>
                      <a:r>
                        <a:rPr lang="en-US" sz="1400" b="1">
                          <a:solidFill>
                            <a:srgbClr val="FFFFFF"/>
                          </a:solidFill>
                          <a:effectLst/>
                          <a:latin typeface="楷体" panose="02010609060101010101" pitchFamily="49" charset="-122"/>
                          <a:ea typeface="MS Mincho" panose="02020609040205080304" pitchFamily="49" charset="-128"/>
                          <a:cs typeface="Times New Roman" panose="02020603050405020304" pitchFamily="18" charset="0"/>
                        </a:rPr>
                        <a:t>号</a:t>
                      </a:r>
                      <a:endParaRPr lang="zh-CN" sz="1200">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0.24405</a:t>
                      </a:r>
                      <a:endParaRPr lang="zh-CN" sz="1200" b="1">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0.31879</a:t>
                      </a:r>
                      <a:endParaRPr lang="zh-CN" sz="1200" b="1">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0.16931</a:t>
                      </a:r>
                      <a:endParaRPr lang="zh-CN" sz="1200" b="1">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dirty="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0.24405</a:t>
                      </a:r>
                      <a:endParaRPr lang="zh-CN" sz="1200" b="1" dirty="0">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3.08333</a:t>
                      </a:r>
                      <a:endParaRPr lang="zh-CN" sz="1200" b="1">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20~50</a:t>
                      </a:r>
                      <a:r>
                        <a:rPr lang="en-US" sz="1400" b="1">
                          <a:solidFill>
                            <a:srgbClr val="000000"/>
                          </a:solidFill>
                          <a:effectLst/>
                          <a:latin typeface="楷体" panose="02010609060101010101" pitchFamily="49" charset="-122"/>
                          <a:ea typeface="MS Mincho" panose="02020609040205080304" pitchFamily="49" charset="-128"/>
                          <a:cs typeface="Times New Roman" panose="02020603050405020304" pitchFamily="18" charset="0"/>
                        </a:rPr>
                        <a:t>亿</a:t>
                      </a:r>
                      <a:endParaRPr lang="zh-CN" sz="1200" b="1">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6/31</a:t>
                      </a:r>
                      <a:endParaRPr lang="zh-CN" sz="1200" b="1">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3315639304"/>
                  </a:ext>
                </a:extLst>
              </a:tr>
              <a:tr h="279918">
                <a:tc>
                  <a:txBody>
                    <a:bodyPr/>
                    <a:lstStyle/>
                    <a:p>
                      <a:pPr algn="ctr">
                        <a:lnSpc>
                          <a:spcPct val="115000"/>
                        </a:lnSpc>
                        <a:spcAft>
                          <a:spcPts val="1000"/>
                        </a:spcAft>
                      </a:pPr>
                      <a:r>
                        <a:rPr lang="en-US" sz="1400" b="1">
                          <a:solidFill>
                            <a:srgbClr val="FFFFFF"/>
                          </a:solidFill>
                          <a:effectLst/>
                          <a:latin typeface="楷体" panose="02010609060101010101" pitchFamily="49" charset="-122"/>
                          <a:ea typeface="MS Mincho" panose="02020609040205080304" pitchFamily="49" charset="-128"/>
                          <a:cs typeface="Times New Roman" panose="02020603050405020304" pitchFamily="18" charset="0"/>
                        </a:rPr>
                        <a:t>多打粮磬晟</a:t>
                      </a:r>
                      <a:endParaRPr lang="zh-CN" sz="1200">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0.2779</a:t>
                      </a:r>
                      <a:endParaRPr lang="zh-CN" sz="1200" b="1">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0.36183</a:t>
                      </a:r>
                      <a:endParaRPr lang="zh-CN" sz="1200" b="1">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0.19397</a:t>
                      </a:r>
                      <a:endParaRPr lang="zh-CN" sz="1200" b="1">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0.2779</a:t>
                      </a:r>
                      <a:endParaRPr lang="zh-CN" sz="1200" b="1">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dirty="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1.41667</a:t>
                      </a:r>
                      <a:endParaRPr lang="zh-CN" sz="1200" b="1" dirty="0">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10~20</a:t>
                      </a:r>
                      <a:r>
                        <a:rPr lang="en-US" sz="1400" b="1">
                          <a:solidFill>
                            <a:srgbClr val="000000"/>
                          </a:solidFill>
                          <a:effectLst/>
                          <a:latin typeface="楷体" panose="02010609060101010101" pitchFamily="49" charset="-122"/>
                          <a:ea typeface="MS Mincho" panose="02020609040205080304" pitchFamily="49" charset="-128"/>
                          <a:cs typeface="Times New Roman" panose="02020603050405020304" pitchFamily="18" charset="0"/>
                        </a:rPr>
                        <a:t>亿</a:t>
                      </a:r>
                      <a:endParaRPr lang="zh-CN" sz="1200" b="1">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7/31</a:t>
                      </a:r>
                      <a:endParaRPr lang="zh-CN" sz="1200" b="1">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1219194758"/>
                  </a:ext>
                </a:extLst>
              </a:tr>
              <a:tr h="279918">
                <a:tc>
                  <a:txBody>
                    <a:bodyPr/>
                    <a:lstStyle/>
                    <a:p>
                      <a:pPr algn="ctr">
                        <a:lnSpc>
                          <a:spcPct val="115000"/>
                        </a:lnSpc>
                        <a:spcAft>
                          <a:spcPts val="1000"/>
                        </a:spcAft>
                      </a:pPr>
                      <a:r>
                        <a:rPr lang="en-US" sz="1400" b="1">
                          <a:solidFill>
                            <a:srgbClr val="FFFFFF"/>
                          </a:solidFill>
                          <a:effectLst/>
                          <a:latin typeface="楷体" panose="02010609060101010101" pitchFamily="49" charset="-122"/>
                          <a:ea typeface="MS Mincho" panose="02020609040205080304" pitchFamily="49" charset="-128"/>
                          <a:cs typeface="Times New Roman" panose="02020603050405020304" pitchFamily="18" charset="0"/>
                        </a:rPr>
                        <a:t>橡杉量化套利四号</a:t>
                      </a:r>
                      <a:endParaRPr lang="zh-CN" sz="1200">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0.29098</a:t>
                      </a:r>
                      <a:endParaRPr lang="zh-CN" sz="1200" b="1">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0.44769</a:t>
                      </a:r>
                      <a:endParaRPr lang="zh-CN" sz="1200" b="1">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0.13426</a:t>
                      </a:r>
                      <a:endParaRPr lang="zh-CN" sz="1200" b="1">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0.29098</a:t>
                      </a:r>
                      <a:endParaRPr lang="zh-CN" sz="1200" b="1">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2.08333</a:t>
                      </a:r>
                      <a:endParaRPr lang="zh-CN" sz="1200" b="1">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dirty="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0~5</a:t>
                      </a:r>
                      <a:r>
                        <a:rPr lang="en-US" sz="1400" b="1" dirty="0">
                          <a:solidFill>
                            <a:srgbClr val="000000"/>
                          </a:solidFill>
                          <a:effectLst/>
                          <a:latin typeface="楷体" panose="02010609060101010101" pitchFamily="49" charset="-122"/>
                          <a:ea typeface="MS Mincho" panose="02020609040205080304" pitchFamily="49" charset="-128"/>
                          <a:cs typeface="Times New Roman" panose="02020603050405020304" pitchFamily="18" charset="0"/>
                        </a:rPr>
                        <a:t>亿</a:t>
                      </a:r>
                      <a:endParaRPr lang="zh-CN" sz="1200" b="1" dirty="0">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8/31</a:t>
                      </a:r>
                      <a:endParaRPr lang="zh-CN" sz="1200" b="1">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850866981"/>
                  </a:ext>
                </a:extLst>
              </a:tr>
              <a:tr h="279918">
                <a:tc>
                  <a:txBody>
                    <a:bodyPr/>
                    <a:lstStyle/>
                    <a:p>
                      <a:pPr algn="ctr">
                        <a:lnSpc>
                          <a:spcPct val="115000"/>
                        </a:lnSpc>
                        <a:spcAft>
                          <a:spcPts val="1000"/>
                        </a:spcAft>
                      </a:pPr>
                      <a:r>
                        <a:rPr lang="en-US" sz="1400" b="1">
                          <a:solidFill>
                            <a:srgbClr val="FFFFFF"/>
                          </a:solidFill>
                          <a:effectLst/>
                          <a:latin typeface="楷体" panose="02010609060101010101" pitchFamily="49" charset="-122"/>
                          <a:ea typeface="MS Mincho" panose="02020609040205080304" pitchFamily="49" charset="-128"/>
                          <a:cs typeface="Times New Roman" panose="02020603050405020304" pitchFamily="18" charset="0"/>
                        </a:rPr>
                        <a:t>宏量鼎丰</a:t>
                      </a:r>
                      <a:endParaRPr lang="zh-CN" sz="1200">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0.30016</a:t>
                      </a:r>
                      <a:endParaRPr lang="zh-CN" sz="1200" b="1">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0.40518</a:t>
                      </a:r>
                      <a:endParaRPr lang="zh-CN" sz="1200" b="1">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0.19514</a:t>
                      </a:r>
                      <a:endParaRPr lang="zh-CN" sz="1200" b="1">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0.30016</a:t>
                      </a:r>
                      <a:endParaRPr lang="zh-CN" sz="1200" b="1">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1.41667</a:t>
                      </a:r>
                      <a:endParaRPr lang="zh-CN" sz="1200" b="1">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0~5</a:t>
                      </a:r>
                      <a:r>
                        <a:rPr lang="en-US" sz="1400" b="1">
                          <a:solidFill>
                            <a:srgbClr val="000000"/>
                          </a:solidFill>
                          <a:effectLst/>
                          <a:latin typeface="楷体" panose="02010609060101010101" pitchFamily="49" charset="-122"/>
                          <a:ea typeface="MS Mincho" panose="02020609040205080304" pitchFamily="49" charset="-128"/>
                          <a:cs typeface="Times New Roman" panose="02020603050405020304" pitchFamily="18" charset="0"/>
                        </a:rPr>
                        <a:t>亿</a:t>
                      </a:r>
                      <a:endParaRPr lang="zh-CN" sz="1200" b="1">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dirty="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9/31</a:t>
                      </a:r>
                      <a:endParaRPr lang="zh-CN" sz="1200" b="1" dirty="0">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704529094"/>
                  </a:ext>
                </a:extLst>
              </a:tr>
              <a:tr h="279918">
                <a:tc>
                  <a:txBody>
                    <a:bodyPr/>
                    <a:lstStyle/>
                    <a:p>
                      <a:pPr algn="ctr">
                        <a:lnSpc>
                          <a:spcPct val="115000"/>
                        </a:lnSpc>
                        <a:spcAft>
                          <a:spcPts val="1000"/>
                        </a:spcAft>
                      </a:pPr>
                      <a:r>
                        <a:rPr lang="en-US" sz="1400" b="1">
                          <a:solidFill>
                            <a:srgbClr val="FFFFFF"/>
                          </a:solidFill>
                          <a:effectLst/>
                          <a:latin typeface="楷体" panose="02010609060101010101" pitchFamily="49" charset="-122"/>
                          <a:ea typeface="MS Mincho" panose="02020609040205080304" pitchFamily="49" charset="-128"/>
                          <a:cs typeface="Times New Roman" panose="02020603050405020304" pitchFamily="18" charset="0"/>
                        </a:rPr>
                        <a:t>量客投资金选套利</a:t>
                      </a:r>
                      <a:r>
                        <a:rPr lang="en-US" sz="1400" b="1">
                          <a:solidFill>
                            <a:srgbClr val="FFFFFF"/>
                          </a:solidFill>
                          <a:effectLst/>
                          <a:latin typeface="Times New Roman" panose="02020603050405020304" pitchFamily="18" charset="0"/>
                          <a:ea typeface="楷体" panose="02010609060101010101" pitchFamily="49" charset="-122"/>
                          <a:cs typeface="Times New Roman" panose="02020603050405020304" pitchFamily="18" charset="0"/>
                        </a:rPr>
                        <a:t>1</a:t>
                      </a:r>
                      <a:r>
                        <a:rPr lang="en-US" sz="1400" b="1">
                          <a:solidFill>
                            <a:srgbClr val="FFFFFF"/>
                          </a:solidFill>
                          <a:effectLst/>
                          <a:latin typeface="楷体" panose="02010609060101010101" pitchFamily="49" charset="-122"/>
                          <a:ea typeface="MS Mincho" panose="02020609040205080304" pitchFamily="49" charset="-128"/>
                          <a:cs typeface="Times New Roman" panose="02020603050405020304" pitchFamily="18" charset="0"/>
                        </a:rPr>
                        <a:t>号</a:t>
                      </a:r>
                      <a:endParaRPr lang="zh-CN" sz="1200">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0.32838</a:t>
                      </a:r>
                      <a:endParaRPr lang="zh-CN" sz="1200" b="1">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0.22222</a:t>
                      </a:r>
                      <a:endParaRPr lang="zh-CN" sz="1200" b="1">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0.43454</a:t>
                      </a:r>
                      <a:endParaRPr lang="zh-CN" sz="1200" b="1">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nan</a:t>
                      </a:r>
                      <a:endParaRPr lang="zh-CN" sz="1200" b="1">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1.41667</a:t>
                      </a:r>
                      <a:endParaRPr lang="zh-CN" sz="1200" b="1">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10~20</a:t>
                      </a:r>
                      <a:r>
                        <a:rPr lang="en-US" sz="1400" b="1">
                          <a:solidFill>
                            <a:srgbClr val="000000"/>
                          </a:solidFill>
                          <a:effectLst/>
                          <a:latin typeface="楷体" panose="02010609060101010101" pitchFamily="49" charset="-122"/>
                          <a:ea typeface="MS Mincho" panose="02020609040205080304" pitchFamily="49" charset="-128"/>
                          <a:cs typeface="Times New Roman" panose="02020603050405020304" pitchFamily="18" charset="0"/>
                        </a:rPr>
                        <a:t>亿</a:t>
                      </a:r>
                      <a:endParaRPr lang="zh-CN" sz="1200" b="1">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dirty="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10/31</a:t>
                      </a:r>
                      <a:endParaRPr lang="zh-CN" sz="1200" b="1" dirty="0">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2398752230"/>
                  </a:ext>
                </a:extLst>
              </a:tr>
            </a:tbl>
          </a:graphicData>
        </a:graphic>
      </p:graphicFrame>
      <p:sp>
        <p:nvSpPr>
          <p:cNvPr id="4" name="文本框 3">
            <a:extLst>
              <a:ext uri="{FF2B5EF4-FFF2-40B4-BE49-F238E27FC236}">
                <a16:creationId xmlns:a16="http://schemas.microsoft.com/office/drawing/2014/main" id="{6F9C752D-ADB3-49BA-BE12-835FECF716D8}"/>
              </a:ext>
            </a:extLst>
          </p:cNvPr>
          <p:cNvSpPr txBox="1"/>
          <p:nvPr/>
        </p:nvSpPr>
        <p:spPr>
          <a:xfrm>
            <a:off x="-176963" y="949645"/>
            <a:ext cx="11901487" cy="396583"/>
          </a:xfrm>
          <a:prstGeom prst="rect">
            <a:avLst/>
          </a:prstGeom>
          <a:noFill/>
        </p:spPr>
        <p:txBody>
          <a:bodyPr wrap="square">
            <a:spAutoFit/>
          </a:bodyPr>
          <a:lstStyle/>
          <a:p>
            <a:pPr indent="266700">
              <a:lnSpc>
                <a:spcPct val="120000"/>
              </a:lnSpc>
              <a:spcAft>
                <a:spcPts val="1000"/>
              </a:spcAft>
            </a:pPr>
            <a:r>
              <a:rPr lang="zh-CN" altLang="en-US" sz="1800" dirty="0">
                <a:effectLst/>
                <a:latin typeface="微软雅黑" panose="020B0503020204020204" pitchFamily="34" charset="-122"/>
                <a:ea typeface="微软雅黑" panose="020B0503020204020204" pitchFamily="34" charset="-122"/>
                <a:cs typeface="Times New Roman" panose="02020603050405020304" pitchFamily="18" charset="0"/>
              </a:rPr>
              <a:t>套利建仓</a:t>
            </a:r>
            <a:endParaRPr lang="zh-CN" altLang="zh-CN" sz="1800" dirty="0">
              <a:effectLst/>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32174164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标题 1">
            <a:extLst>
              <a:ext uri="{FF2B5EF4-FFF2-40B4-BE49-F238E27FC236}">
                <a16:creationId xmlns:a16="http://schemas.microsoft.com/office/drawing/2014/main" id="{9D57B31B-7BC2-4B72-8EC3-70076F707B15}"/>
              </a:ext>
            </a:extLst>
          </p:cNvPr>
          <p:cNvSpPr txBox="1">
            <a:spLocks/>
          </p:cNvSpPr>
          <p:nvPr/>
        </p:nvSpPr>
        <p:spPr>
          <a:xfrm>
            <a:off x="316457" y="284835"/>
            <a:ext cx="9720155" cy="432000"/>
          </a:xfrm>
          <a:prstGeom prst="rect">
            <a:avLst/>
          </a:prstGeom>
          <a:noFill/>
        </p:spPr>
        <p:txBody>
          <a:bodyPr wrap="none" lIns="0" tIns="0" rIns="0" bIns="0" rtlCol="0" anchor="ctr" anchorCtr="0">
            <a:noAutofit/>
          </a:bodyPr>
          <a:lstStyle>
            <a:lvl1pPr algn="l" defTabSz="914400" rtl="0" eaLnBrk="1" latinLnBrk="0" hangingPunct="1">
              <a:lnSpc>
                <a:spcPct val="90000"/>
              </a:lnSpc>
              <a:spcBef>
                <a:spcPct val="0"/>
              </a:spcBef>
              <a:buNone/>
              <a:defRPr lang="zh-CN" altLang="en-US" sz="2800" kern="1200" dirty="0">
                <a:solidFill>
                  <a:schemeClr val="bg1">
                    <a:lumMod val="9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defRPr>
            </a:lvl1pPr>
          </a:lstStyle>
          <a:p>
            <a:pPr>
              <a:lnSpc>
                <a:spcPct val="100000"/>
              </a:lnSpc>
              <a:defRPr/>
            </a:pPr>
            <a:r>
              <a:rPr lang="zh-CN" altLang="en-US" sz="3200" spc="300" dirty="0">
                <a:solidFill>
                  <a:schemeClr val="bg1"/>
                </a:solidFill>
                <a:latin typeface="Arial" panose="020B0604020202020204" pitchFamily="34" charset="0"/>
                <a:cs typeface="+mj-cs"/>
              </a:rPr>
              <a:t>二、跟踪池产品的综合打分评价</a:t>
            </a:r>
          </a:p>
        </p:txBody>
      </p:sp>
      <p:graphicFrame>
        <p:nvGraphicFramePr>
          <p:cNvPr id="3" name="表格 2">
            <a:extLst>
              <a:ext uri="{FF2B5EF4-FFF2-40B4-BE49-F238E27FC236}">
                <a16:creationId xmlns:a16="http://schemas.microsoft.com/office/drawing/2014/main" id="{2F65B4F3-680A-4218-BC06-DA92D27CC57F}"/>
              </a:ext>
            </a:extLst>
          </p:cNvPr>
          <p:cNvGraphicFramePr>
            <a:graphicFrameLocks noGrp="1"/>
          </p:cNvGraphicFramePr>
          <p:nvPr>
            <p:extLst>
              <p:ext uri="{D42A27DB-BD31-4B8C-83A1-F6EECF244321}">
                <p14:modId xmlns:p14="http://schemas.microsoft.com/office/powerpoint/2010/main" val="1143249638"/>
              </p:ext>
            </p:extLst>
          </p:nvPr>
        </p:nvGraphicFramePr>
        <p:xfrm>
          <a:off x="0" y="1346228"/>
          <a:ext cx="12191997" cy="3856709"/>
        </p:xfrm>
        <a:graphic>
          <a:graphicData uri="http://schemas.openxmlformats.org/drawingml/2006/table">
            <a:tbl>
              <a:tblPr firstRow="1" firstCol="1" bandRow="1">
                <a:tableStyleId>{5C22544A-7EE6-4342-B048-85BDC9FD1C3A}</a:tableStyleId>
              </a:tblPr>
              <a:tblGrid>
                <a:gridCol w="1838131">
                  <a:extLst>
                    <a:ext uri="{9D8B030D-6E8A-4147-A177-3AD203B41FA5}">
                      <a16:colId xmlns:a16="http://schemas.microsoft.com/office/drawing/2014/main" val="650264765"/>
                    </a:ext>
                  </a:extLst>
                </a:gridCol>
                <a:gridCol w="1782147">
                  <a:extLst>
                    <a:ext uri="{9D8B030D-6E8A-4147-A177-3AD203B41FA5}">
                      <a16:colId xmlns:a16="http://schemas.microsoft.com/office/drawing/2014/main" val="2270339541"/>
                    </a:ext>
                  </a:extLst>
                </a:gridCol>
                <a:gridCol w="1446244">
                  <a:extLst>
                    <a:ext uri="{9D8B030D-6E8A-4147-A177-3AD203B41FA5}">
                      <a16:colId xmlns:a16="http://schemas.microsoft.com/office/drawing/2014/main" val="3977321206"/>
                    </a:ext>
                  </a:extLst>
                </a:gridCol>
                <a:gridCol w="1474237">
                  <a:extLst>
                    <a:ext uri="{9D8B030D-6E8A-4147-A177-3AD203B41FA5}">
                      <a16:colId xmlns:a16="http://schemas.microsoft.com/office/drawing/2014/main" val="1776215885"/>
                    </a:ext>
                  </a:extLst>
                </a:gridCol>
                <a:gridCol w="2295331">
                  <a:extLst>
                    <a:ext uri="{9D8B030D-6E8A-4147-A177-3AD203B41FA5}">
                      <a16:colId xmlns:a16="http://schemas.microsoft.com/office/drawing/2014/main" val="744516094"/>
                    </a:ext>
                  </a:extLst>
                </a:gridCol>
                <a:gridCol w="1147665">
                  <a:extLst>
                    <a:ext uri="{9D8B030D-6E8A-4147-A177-3AD203B41FA5}">
                      <a16:colId xmlns:a16="http://schemas.microsoft.com/office/drawing/2014/main" val="1440053249"/>
                    </a:ext>
                  </a:extLst>
                </a:gridCol>
                <a:gridCol w="1492898">
                  <a:extLst>
                    <a:ext uri="{9D8B030D-6E8A-4147-A177-3AD203B41FA5}">
                      <a16:colId xmlns:a16="http://schemas.microsoft.com/office/drawing/2014/main" val="1487747728"/>
                    </a:ext>
                  </a:extLst>
                </a:gridCol>
                <a:gridCol w="715344">
                  <a:extLst>
                    <a:ext uri="{9D8B030D-6E8A-4147-A177-3AD203B41FA5}">
                      <a16:colId xmlns:a16="http://schemas.microsoft.com/office/drawing/2014/main" val="1518448495"/>
                    </a:ext>
                  </a:extLst>
                </a:gridCol>
              </a:tblGrid>
              <a:tr h="682901">
                <a:tc>
                  <a:txBody>
                    <a:bodyPr/>
                    <a:lstStyle/>
                    <a:p>
                      <a:pPr algn="ctr">
                        <a:lnSpc>
                          <a:spcPct val="115000"/>
                        </a:lnSpc>
                        <a:spcAft>
                          <a:spcPts val="1000"/>
                        </a:spcAft>
                      </a:pPr>
                      <a:r>
                        <a:rPr lang="en-US" sz="1400" b="1" dirty="0" err="1">
                          <a:effectLst/>
                        </a:rPr>
                        <a:t>产品简称</a:t>
                      </a:r>
                      <a:endParaRPr lang="zh-CN" sz="1400" b="1" dirty="0">
                        <a:effectLst/>
                        <a:latin typeface="Cambria" panose="02040503050406030204" pitchFamily="18" charset="0"/>
                        <a:ea typeface="MS Mincho" panose="02020609040205080304" pitchFamily="49" charset="-128"/>
                        <a:cs typeface="Times New Roman" panose="02020603050405020304" pitchFamily="18" charset="0"/>
                      </a:endParaRPr>
                    </a:p>
                  </a:txBody>
                  <a:tcPr marL="45720" marR="45720"/>
                </a:tc>
                <a:tc>
                  <a:txBody>
                    <a:bodyPr/>
                    <a:lstStyle/>
                    <a:p>
                      <a:pPr algn="ctr">
                        <a:lnSpc>
                          <a:spcPct val="115000"/>
                        </a:lnSpc>
                        <a:spcAft>
                          <a:spcPts val="1000"/>
                        </a:spcAft>
                      </a:pPr>
                      <a:r>
                        <a:rPr lang="en-US" sz="1400" b="1" dirty="0" err="1">
                          <a:effectLst/>
                        </a:rPr>
                        <a:t>朝阳永续优选打分</a:t>
                      </a:r>
                      <a:r>
                        <a:rPr lang="en-US" sz="1400" b="1" dirty="0">
                          <a:effectLst/>
                        </a:rPr>
                        <a:t>(</a:t>
                      </a:r>
                      <a:r>
                        <a:rPr lang="en-US" sz="1400" b="1" dirty="0" err="1">
                          <a:effectLst/>
                        </a:rPr>
                        <a:t>空缺值填充</a:t>
                      </a:r>
                      <a:r>
                        <a:rPr lang="en-US" sz="1400" b="1" dirty="0">
                          <a:effectLst/>
                        </a:rPr>
                        <a:t>)（</a:t>
                      </a:r>
                      <a:r>
                        <a:rPr lang="en-US" sz="1400" b="1" dirty="0" err="1">
                          <a:effectLst/>
                        </a:rPr>
                        <a:t>三年+今年以来_normal</a:t>
                      </a:r>
                      <a:r>
                        <a:rPr lang="en-US" sz="1400" b="1" dirty="0">
                          <a:effectLst/>
                        </a:rPr>
                        <a:t>）</a:t>
                      </a:r>
                      <a:endParaRPr lang="zh-CN" sz="1400" b="1" dirty="0">
                        <a:effectLst/>
                        <a:latin typeface="Cambria" panose="02040503050406030204" pitchFamily="18" charset="0"/>
                        <a:ea typeface="MS Mincho" panose="02020609040205080304" pitchFamily="49" charset="-128"/>
                        <a:cs typeface="Times New Roman" panose="02020603050405020304" pitchFamily="18" charset="0"/>
                      </a:endParaRPr>
                    </a:p>
                  </a:txBody>
                  <a:tcPr marL="45720" marR="45720"/>
                </a:tc>
                <a:tc>
                  <a:txBody>
                    <a:bodyPr/>
                    <a:lstStyle/>
                    <a:p>
                      <a:pPr algn="ctr">
                        <a:lnSpc>
                          <a:spcPct val="115000"/>
                        </a:lnSpc>
                        <a:spcAft>
                          <a:spcPts val="1000"/>
                        </a:spcAft>
                      </a:pPr>
                      <a:r>
                        <a:rPr lang="en-US" sz="1400" b="1" dirty="0" err="1">
                          <a:effectLst/>
                        </a:rPr>
                        <a:t>收益率打分</a:t>
                      </a:r>
                      <a:r>
                        <a:rPr lang="en-US" sz="1400" b="1" dirty="0">
                          <a:effectLst/>
                        </a:rPr>
                        <a:t>(</a:t>
                      </a:r>
                      <a:r>
                        <a:rPr lang="en-US" sz="1400" b="1" dirty="0" err="1">
                          <a:effectLst/>
                        </a:rPr>
                        <a:t>空缺值填充</a:t>
                      </a:r>
                      <a:r>
                        <a:rPr lang="en-US" sz="1400" b="1" dirty="0">
                          <a:effectLst/>
                        </a:rPr>
                        <a:t>)（</a:t>
                      </a:r>
                      <a:r>
                        <a:rPr lang="en-US" sz="1400" b="1" dirty="0" err="1">
                          <a:effectLst/>
                        </a:rPr>
                        <a:t>三年+今年以来_normal</a:t>
                      </a:r>
                      <a:r>
                        <a:rPr lang="en-US" sz="1400" b="1" dirty="0">
                          <a:effectLst/>
                        </a:rPr>
                        <a:t>）</a:t>
                      </a:r>
                      <a:endParaRPr lang="zh-CN" sz="1400" b="1" dirty="0">
                        <a:effectLst/>
                        <a:latin typeface="Cambria" panose="02040503050406030204" pitchFamily="18" charset="0"/>
                        <a:ea typeface="MS Mincho" panose="02020609040205080304" pitchFamily="49" charset="-128"/>
                        <a:cs typeface="Times New Roman" panose="02020603050405020304" pitchFamily="18" charset="0"/>
                      </a:endParaRPr>
                    </a:p>
                  </a:txBody>
                  <a:tcPr marL="45720" marR="45720"/>
                </a:tc>
                <a:tc>
                  <a:txBody>
                    <a:bodyPr/>
                    <a:lstStyle/>
                    <a:p>
                      <a:pPr algn="ctr">
                        <a:lnSpc>
                          <a:spcPct val="115000"/>
                        </a:lnSpc>
                        <a:spcAft>
                          <a:spcPts val="1000"/>
                        </a:spcAft>
                      </a:pPr>
                      <a:r>
                        <a:rPr lang="en-US" sz="1400" b="1" dirty="0" err="1">
                          <a:effectLst/>
                        </a:rPr>
                        <a:t>Sharpe比率打分</a:t>
                      </a:r>
                      <a:r>
                        <a:rPr lang="en-US" sz="1400" b="1" dirty="0">
                          <a:effectLst/>
                        </a:rPr>
                        <a:t>(</a:t>
                      </a:r>
                      <a:r>
                        <a:rPr lang="en-US" sz="1400" b="1" dirty="0" err="1">
                          <a:effectLst/>
                        </a:rPr>
                        <a:t>空缺值填充</a:t>
                      </a:r>
                      <a:r>
                        <a:rPr lang="en-US" sz="1400" b="1" dirty="0">
                          <a:effectLst/>
                        </a:rPr>
                        <a:t>)（</a:t>
                      </a:r>
                      <a:r>
                        <a:rPr lang="en-US" sz="1400" b="1" dirty="0" err="1">
                          <a:effectLst/>
                        </a:rPr>
                        <a:t>三年+今年以来_normal</a:t>
                      </a:r>
                      <a:r>
                        <a:rPr lang="en-US" sz="1400" b="1" dirty="0">
                          <a:effectLst/>
                        </a:rPr>
                        <a:t>）</a:t>
                      </a:r>
                      <a:endParaRPr lang="zh-CN" sz="1400" b="1" dirty="0">
                        <a:effectLst/>
                        <a:latin typeface="Cambria" panose="02040503050406030204" pitchFamily="18" charset="0"/>
                        <a:ea typeface="MS Mincho" panose="02020609040205080304" pitchFamily="49" charset="-128"/>
                        <a:cs typeface="Times New Roman" panose="02020603050405020304" pitchFamily="18" charset="0"/>
                      </a:endParaRPr>
                    </a:p>
                  </a:txBody>
                  <a:tcPr marL="45720" marR="45720"/>
                </a:tc>
                <a:tc>
                  <a:txBody>
                    <a:bodyPr/>
                    <a:lstStyle/>
                    <a:p>
                      <a:pPr algn="ctr">
                        <a:lnSpc>
                          <a:spcPct val="115000"/>
                        </a:lnSpc>
                        <a:spcAft>
                          <a:spcPts val="1000"/>
                        </a:spcAft>
                      </a:pPr>
                      <a:r>
                        <a:rPr lang="en-US" sz="1400" b="1" dirty="0" err="1">
                          <a:effectLst/>
                        </a:rPr>
                        <a:t>朝阳永续优选打分（三年+今年以来_normal</a:t>
                      </a:r>
                      <a:r>
                        <a:rPr lang="en-US" sz="1400" b="1" dirty="0">
                          <a:effectLst/>
                        </a:rPr>
                        <a:t>）</a:t>
                      </a:r>
                      <a:endParaRPr lang="zh-CN" sz="1400" b="1" dirty="0">
                        <a:effectLst/>
                        <a:latin typeface="Cambria" panose="02040503050406030204" pitchFamily="18" charset="0"/>
                        <a:ea typeface="MS Mincho" panose="02020609040205080304" pitchFamily="49" charset="-128"/>
                        <a:cs typeface="Times New Roman" panose="02020603050405020304" pitchFamily="18" charset="0"/>
                      </a:endParaRPr>
                    </a:p>
                  </a:txBody>
                  <a:tcPr marL="45720" marR="45720"/>
                </a:tc>
                <a:tc>
                  <a:txBody>
                    <a:bodyPr/>
                    <a:lstStyle/>
                    <a:p>
                      <a:pPr algn="ctr">
                        <a:lnSpc>
                          <a:spcPct val="115000"/>
                        </a:lnSpc>
                        <a:spcAft>
                          <a:spcPts val="1000"/>
                        </a:spcAft>
                      </a:pPr>
                      <a:r>
                        <a:rPr lang="en-US" sz="1400" b="1" dirty="0" err="1">
                          <a:effectLst/>
                        </a:rPr>
                        <a:t>存续时间</a:t>
                      </a:r>
                      <a:r>
                        <a:rPr lang="en-US" sz="1400" b="1" dirty="0">
                          <a:effectLst/>
                        </a:rPr>
                        <a:t>=</a:t>
                      </a:r>
                      <a:r>
                        <a:rPr lang="en-US" sz="1400" b="1" dirty="0" err="1">
                          <a:effectLst/>
                        </a:rPr>
                        <a:t>净值成立日期月份差</a:t>
                      </a:r>
                      <a:r>
                        <a:rPr lang="en-US" sz="1400" b="1" dirty="0">
                          <a:effectLst/>
                        </a:rPr>
                        <a:t>/12</a:t>
                      </a:r>
                      <a:endParaRPr lang="zh-CN" sz="1400" b="1" dirty="0">
                        <a:effectLst/>
                        <a:latin typeface="Cambria" panose="02040503050406030204" pitchFamily="18" charset="0"/>
                        <a:ea typeface="MS Mincho" panose="02020609040205080304" pitchFamily="49" charset="-128"/>
                        <a:cs typeface="Times New Roman" panose="02020603050405020304" pitchFamily="18" charset="0"/>
                      </a:endParaRPr>
                    </a:p>
                  </a:txBody>
                  <a:tcPr marL="45720" marR="45720"/>
                </a:tc>
                <a:tc>
                  <a:txBody>
                    <a:bodyPr/>
                    <a:lstStyle/>
                    <a:p>
                      <a:pPr algn="ctr">
                        <a:lnSpc>
                          <a:spcPct val="115000"/>
                        </a:lnSpc>
                        <a:spcAft>
                          <a:spcPts val="1000"/>
                        </a:spcAft>
                      </a:pPr>
                      <a:r>
                        <a:rPr lang="en-US" sz="1400" b="1" dirty="0" err="1">
                          <a:effectLst/>
                        </a:rPr>
                        <a:t>管理规模</a:t>
                      </a:r>
                      <a:endParaRPr lang="zh-CN" sz="1400" b="1" dirty="0">
                        <a:effectLst/>
                        <a:latin typeface="Cambria" panose="02040503050406030204" pitchFamily="18" charset="0"/>
                        <a:ea typeface="MS Mincho" panose="02020609040205080304" pitchFamily="49" charset="-128"/>
                        <a:cs typeface="Times New Roman" panose="02020603050405020304" pitchFamily="18" charset="0"/>
                      </a:endParaRPr>
                    </a:p>
                  </a:txBody>
                  <a:tcPr marL="45720" marR="45720"/>
                </a:tc>
                <a:tc>
                  <a:txBody>
                    <a:bodyPr/>
                    <a:lstStyle/>
                    <a:p>
                      <a:pPr algn="ctr">
                        <a:lnSpc>
                          <a:spcPct val="115000"/>
                        </a:lnSpc>
                        <a:spcAft>
                          <a:spcPts val="1000"/>
                        </a:spcAft>
                      </a:pPr>
                      <a:r>
                        <a:rPr lang="en-US" sz="1400" b="1" dirty="0" err="1">
                          <a:effectLst/>
                        </a:rPr>
                        <a:t>序号</a:t>
                      </a:r>
                      <a:endParaRPr lang="zh-CN" sz="1400" b="1" dirty="0">
                        <a:effectLst/>
                        <a:latin typeface="Cambria" panose="02040503050406030204" pitchFamily="18" charset="0"/>
                        <a:ea typeface="MS Mincho" panose="02020609040205080304" pitchFamily="49" charset="-128"/>
                        <a:cs typeface="Times New Roman" panose="02020603050405020304" pitchFamily="18" charset="0"/>
                      </a:endParaRPr>
                    </a:p>
                  </a:txBody>
                  <a:tcPr marL="45720" marR="45720"/>
                </a:tc>
                <a:extLst>
                  <a:ext uri="{0D108BD9-81ED-4DB2-BD59-A6C34878D82A}">
                    <a16:rowId xmlns:a16="http://schemas.microsoft.com/office/drawing/2014/main" val="940985055"/>
                  </a:ext>
                </a:extLst>
              </a:tr>
              <a:tr h="279918">
                <a:tc>
                  <a:txBody>
                    <a:bodyPr/>
                    <a:lstStyle/>
                    <a:p>
                      <a:pPr algn="ctr">
                        <a:lnSpc>
                          <a:spcPct val="115000"/>
                        </a:lnSpc>
                        <a:spcAft>
                          <a:spcPts val="1000"/>
                        </a:spcAft>
                      </a:pPr>
                      <a:r>
                        <a:rPr lang="en-US" sz="1400" b="1" dirty="0">
                          <a:solidFill>
                            <a:srgbClr val="FFFFFF"/>
                          </a:solidFill>
                          <a:effectLst/>
                          <a:latin typeface="楷体" panose="02010609060101010101" pitchFamily="49" charset="-122"/>
                          <a:ea typeface="MS Mincho" panose="02020609040205080304" pitchFamily="49" charset="-128"/>
                          <a:cs typeface="Times New Roman" panose="02020603050405020304" pitchFamily="18" charset="0"/>
                        </a:rPr>
                        <a:t>恒健远志量化对冲</a:t>
                      </a:r>
                      <a:r>
                        <a:rPr lang="en-US" sz="1400" b="1" dirty="0">
                          <a:solidFill>
                            <a:srgbClr val="FFFFFF"/>
                          </a:solidFill>
                          <a:effectLst/>
                          <a:latin typeface="Times New Roman" panose="02020603050405020304" pitchFamily="18" charset="0"/>
                          <a:ea typeface="楷体" panose="02010609060101010101" pitchFamily="49" charset="-122"/>
                          <a:cs typeface="Times New Roman" panose="02020603050405020304" pitchFamily="18" charset="0"/>
                        </a:rPr>
                        <a:t>1</a:t>
                      </a:r>
                      <a:r>
                        <a:rPr lang="en-US" sz="1400" b="1" dirty="0">
                          <a:solidFill>
                            <a:srgbClr val="FFFFFF"/>
                          </a:solidFill>
                          <a:effectLst/>
                          <a:latin typeface="楷体" panose="02010609060101010101" pitchFamily="49" charset="-122"/>
                          <a:ea typeface="MS Mincho" panose="02020609040205080304" pitchFamily="49" charset="-128"/>
                          <a:cs typeface="Times New Roman" panose="02020603050405020304" pitchFamily="18" charset="0"/>
                        </a:rPr>
                        <a:t>期</a:t>
                      </a:r>
                      <a:endParaRPr lang="zh-CN" sz="1200" dirty="0">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dirty="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0.0442</a:t>
                      </a:r>
                      <a:endParaRPr lang="zh-CN" sz="1200" b="1" dirty="0">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0.02149</a:t>
                      </a:r>
                      <a:endParaRPr lang="zh-CN" sz="1200" b="1">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0.06691</a:t>
                      </a:r>
                      <a:endParaRPr lang="zh-CN" sz="1200" b="1">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0.0442</a:t>
                      </a:r>
                      <a:endParaRPr lang="zh-CN" sz="1200" b="1">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5.5</a:t>
                      </a:r>
                      <a:endParaRPr lang="zh-CN" sz="1200" b="1">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0~5</a:t>
                      </a:r>
                      <a:r>
                        <a:rPr lang="en-US" sz="1400" b="1">
                          <a:solidFill>
                            <a:schemeClr val="tx1"/>
                          </a:solidFill>
                          <a:effectLst/>
                          <a:latin typeface="楷体" panose="02010609060101010101" pitchFamily="49" charset="-122"/>
                          <a:ea typeface="MS Mincho" panose="02020609040205080304" pitchFamily="49" charset="-128"/>
                          <a:cs typeface="Times New Roman" panose="02020603050405020304" pitchFamily="18" charset="0"/>
                        </a:rPr>
                        <a:t>亿</a:t>
                      </a:r>
                      <a:endParaRPr lang="zh-CN" sz="1200" b="1">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1/13</a:t>
                      </a:r>
                      <a:endParaRPr lang="zh-CN" sz="1200" b="1">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293569356"/>
                  </a:ext>
                </a:extLst>
              </a:tr>
              <a:tr h="279918">
                <a:tc>
                  <a:txBody>
                    <a:bodyPr/>
                    <a:lstStyle/>
                    <a:p>
                      <a:pPr algn="ctr">
                        <a:lnSpc>
                          <a:spcPct val="115000"/>
                        </a:lnSpc>
                        <a:spcAft>
                          <a:spcPts val="1000"/>
                        </a:spcAft>
                      </a:pPr>
                      <a:r>
                        <a:rPr lang="en-US" sz="1400" b="1">
                          <a:solidFill>
                            <a:srgbClr val="FFFFFF"/>
                          </a:solidFill>
                          <a:effectLst/>
                          <a:latin typeface="楷体" panose="02010609060101010101" pitchFamily="49" charset="-122"/>
                          <a:ea typeface="MS Mincho" panose="02020609040205080304" pitchFamily="49" charset="-128"/>
                          <a:cs typeface="Times New Roman" panose="02020603050405020304" pitchFamily="18" charset="0"/>
                        </a:rPr>
                        <a:t>量客长阳一号</a:t>
                      </a:r>
                      <a:endParaRPr lang="zh-CN" sz="1200">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0.19856</a:t>
                      </a:r>
                      <a:endParaRPr lang="zh-CN" sz="1200" b="1">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0.20023</a:t>
                      </a:r>
                      <a:endParaRPr lang="zh-CN" sz="1200" b="1">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0.19689</a:t>
                      </a:r>
                      <a:endParaRPr lang="zh-CN" sz="1200" b="1">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0.19856</a:t>
                      </a:r>
                      <a:endParaRPr lang="zh-CN" sz="1200" b="1">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1.83333</a:t>
                      </a:r>
                      <a:endParaRPr lang="zh-CN" sz="1200" b="1">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10~20</a:t>
                      </a:r>
                      <a:r>
                        <a:rPr lang="en-US" sz="1400" b="1">
                          <a:solidFill>
                            <a:schemeClr val="tx1"/>
                          </a:solidFill>
                          <a:effectLst/>
                          <a:latin typeface="楷体" panose="02010609060101010101" pitchFamily="49" charset="-122"/>
                          <a:ea typeface="MS Mincho" panose="02020609040205080304" pitchFamily="49" charset="-128"/>
                          <a:cs typeface="Times New Roman" panose="02020603050405020304" pitchFamily="18" charset="0"/>
                        </a:rPr>
                        <a:t>亿</a:t>
                      </a:r>
                      <a:endParaRPr lang="zh-CN" sz="1200" b="1">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2/13</a:t>
                      </a:r>
                      <a:endParaRPr lang="zh-CN" sz="1200" b="1">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298103887"/>
                  </a:ext>
                </a:extLst>
              </a:tr>
              <a:tr h="279918">
                <a:tc>
                  <a:txBody>
                    <a:bodyPr/>
                    <a:lstStyle/>
                    <a:p>
                      <a:pPr algn="ctr">
                        <a:lnSpc>
                          <a:spcPct val="115000"/>
                        </a:lnSpc>
                        <a:spcAft>
                          <a:spcPts val="1000"/>
                        </a:spcAft>
                      </a:pPr>
                      <a:r>
                        <a:rPr lang="en-US" sz="1400" b="1">
                          <a:solidFill>
                            <a:srgbClr val="FFFFFF"/>
                          </a:solidFill>
                          <a:effectLst/>
                          <a:latin typeface="楷体" panose="02010609060101010101" pitchFamily="49" charset="-122"/>
                          <a:ea typeface="MS Mincho" panose="02020609040205080304" pitchFamily="49" charset="-128"/>
                          <a:cs typeface="Times New Roman" panose="02020603050405020304" pitchFamily="18" charset="0"/>
                        </a:rPr>
                        <a:t>青石恒升二号</a:t>
                      </a:r>
                      <a:endParaRPr lang="zh-CN" sz="1200">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0.39377</a:t>
                      </a:r>
                      <a:endParaRPr lang="zh-CN" sz="1200" b="1">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dirty="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0.4603</a:t>
                      </a:r>
                      <a:endParaRPr lang="zh-CN" sz="1200" b="1" dirty="0">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0.32725</a:t>
                      </a:r>
                      <a:endParaRPr lang="zh-CN" sz="1200" b="1">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0.39377</a:t>
                      </a:r>
                      <a:endParaRPr lang="zh-CN" sz="1200" b="1">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2.83333</a:t>
                      </a:r>
                      <a:endParaRPr lang="zh-CN" sz="1200" b="1">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0~5</a:t>
                      </a:r>
                      <a:r>
                        <a:rPr lang="en-US" sz="1400" b="1">
                          <a:solidFill>
                            <a:schemeClr val="tx1"/>
                          </a:solidFill>
                          <a:effectLst/>
                          <a:latin typeface="楷体" panose="02010609060101010101" pitchFamily="49" charset="-122"/>
                          <a:ea typeface="MS Mincho" panose="02020609040205080304" pitchFamily="49" charset="-128"/>
                          <a:cs typeface="Times New Roman" panose="02020603050405020304" pitchFamily="18" charset="0"/>
                        </a:rPr>
                        <a:t>亿</a:t>
                      </a:r>
                      <a:endParaRPr lang="zh-CN" sz="1200" b="1">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3/13</a:t>
                      </a:r>
                      <a:endParaRPr lang="zh-CN" sz="1200" b="1">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2740343162"/>
                  </a:ext>
                </a:extLst>
              </a:tr>
              <a:tr h="279918">
                <a:tc>
                  <a:txBody>
                    <a:bodyPr/>
                    <a:lstStyle/>
                    <a:p>
                      <a:pPr algn="ctr">
                        <a:lnSpc>
                          <a:spcPct val="115000"/>
                        </a:lnSpc>
                        <a:spcAft>
                          <a:spcPts val="1000"/>
                        </a:spcAft>
                      </a:pPr>
                      <a:r>
                        <a:rPr lang="en-US" sz="1400" b="1">
                          <a:solidFill>
                            <a:srgbClr val="FFFFFF"/>
                          </a:solidFill>
                          <a:effectLst/>
                          <a:latin typeface="楷体" panose="02010609060101010101" pitchFamily="49" charset="-122"/>
                          <a:ea typeface="MS Mincho" panose="02020609040205080304" pitchFamily="49" charset="-128"/>
                          <a:cs typeface="Times New Roman" panose="02020603050405020304" pitchFamily="18" charset="0"/>
                        </a:rPr>
                        <a:t>歆享资产稳健一号</a:t>
                      </a:r>
                      <a:endParaRPr lang="zh-CN" sz="1200">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0.47646</a:t>
                      </a:r>
                      <a:endParaRPr lang="zh-CN" sz="1200" b="1">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0.49172</a:t>
                      </a:r>
                      <a:endParaRPr lang="zh-CN" sz="1200" b="1">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0.4612</a:t>
                      </a:r>
                      <a:endParaRPr lang="zh-CN" sz="1200" b="1">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0.47646</a:t>
                      </a:r>
                      <a:endParaRPr lang="zh-CN" sz="1200" b="1">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5.33333</a:t>
                      </a:r>
                      <a:endParaRPr lang="zh-CN" sz="1200" b="1">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20~50</a:t>
                      </a:r>
                      <a:r>
                        <a:rPr lang="en-US" sz="1400" b="1">
                          <a:solidFill>
                            <a:schemeClr val="tx1"/>
                          </a:solidFill>
                          <a:effectLst/>
                          <a:latin typeface="楷体" panose="02010609060101010101" pitchFamily="49" charset="-122"/>
                          <a:ea typeface="MS Mincho" panose="02020609040205080304" pitchFamily="49" charset="-128"/>
                          <a:cs typeface="Times New Roman" panose="02020603050405020304" pitchFamily="18" charset="0"/>
                        </a:rPr>
                        <a:t>亿</a:t>
                      </a:r>
                      <a:endParaRPr lang="zh-CN" sz="1200" b="1">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4/13</a:t>
                      </a:r>
                      <a:endParaRPr lang="zh-CN" sz="1200" b="1">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4072298478"/>
                  </a:ext>
                </a:extLst>
              </a:tr>
              <a:tr h="279918">
                <a:tc>
                  <a:txBody>
                    <a:bodyPr/>
                    <a:lstStyle/>
                    <a:p>
                      <a:pPr algn="ctr">
                        <a:lnSpc>
                          <a:spcPct val="115000"/>
                        </a:lnSpc>
                        <a:spcAft>
                          <a:spcPts val="1000"/>
                        </a:spcAft>
                      </a:pPr>
                      <a:r>
                        <a:rPr lang="en-US" sz="1400" b="1">
                          <a:solidFill>
                            <a:srgbClr val="FFFFFF"/>
                          </a:solidFill>
                          <a:effectLst/>
                          <a:latin typeface="楷体" panose="02010609060101010101" pitchFamily="49" charset="-122"/>
                          <a:ea typeface="MS Mincho" panose="02020609040205080304" pitchFamily="49" charset="-128"/>
                          <a:cs typeface="Times New Roman" panose="02020603050405020304" pitchFamily="18" charset="0"/>
                        </a:rPr>
                        <a:t>正瀛权智</a:t>
                      </a:r>
                      <a:r>
                        <a:rPr lang="en-US" sz="1400" b="1">
                          <a:solidFill>
                            <a:srgbClr val="FFFFFF"/>
                          </a:solidFill>
                          <a:effectLst/>
                          <a:latin typeface="Times New Roman" panose="02020603050405020304" pitchFamily="18" charset="0"/>
                          <a:ea typeface="楷体" panose="02010609060101010101" pitchFamily="49" charset="-122"/>
                          <a:cs typeface="Times New Roman" panose="02020603050405020304" pitchFamily="18" charset="0"/>
                        </a:rPr>
                        <a:t>1</a:t>
                      </a:r>
                      <a:r>
                        <a:rPr lang="en-US" sz="1400" b="1">
                          <a:solidFill>
                            <a:srgbClr val="FFFFFF"/>
                          </a:solidFill>
                          <a:effectLst/>
                          <a:latin typeface="楷体" panose="02010609060101010101" pitchFamily="49" charset="-122"/>
                          <a:ea typeface="MS Mincho" panose="02020609040205080304" pitchFamily="49" charset="-128"/>
                          <a:cs typeface="Times New Roman" panose="02020603050405020304" pitchFamily="18" charset="0"/>
                        </a:rPr>
                        <a:t>号</a:t>
                      </a:r>
                      <a:endParaRPr lang="zh-CN" sz="1200">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0.53026</a:t>
                      </a:r>
                      <a:endParaRPr lang="zh-CN" sz="1200" b="1">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0.57229</a:t>
                      </a:r>
                      <a:endParaRPr lang="zh-CN" sz="1200" b="1">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dirty="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0.48822</a:t>
                      </a:r>
                      <a:endParaRPr lang="zh-CN" sz="1200" b="1" dirty="0">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0.53026</a:t>
                      </a:r>
                      <a:endParaRPr lang="zh-CN" sz="1200" b="1">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4.83333</a:t>
                      </a:r>
                      <a:endParaRPr lang="zh-CN" sz="1200" b="1">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10~20</a:t>
                      </a:r>
                      <a:r>
                        <a:rPr lang="en-US" sz="1400" b="1">
                          <a:solidFill>
                            <a:schemeClr val="tx1"/>
                          </a:solidFill>
                          <a:effectLst/>
                          <a:latin typeface="楷体" panose="02010609060101010101" pitchFamily="49" charset="-122"/>
                          <a:ea typeface="MS Mincho" panose="02020609040205080304" pitchFamily="49" charset="-128"/>
                          <a:cs typeface="Times New Roman" panose="02020603050405020304" pitchFamily="18" charset="0"/>
                        </a:rPr>
                        <a:t>亿</a:t>
                      </a:r>
                      <a:endParaRPr lang="zh-CN" sz="1200" b="1">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5/13</a:t>
                      </a:r>
                      <a:endParaRPr lang="zh-CN" sz="1200" b="1">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2903660501"/>
                  </a:ext>
                </a:extLst>
              </a:tr>
              <a:tr h="279918">
                <a:tc>
                  <a:txBody>
                    <a:bodyPr/>
                    <a:lstStyle/>
                    <a:p>
                      <a:pPr algn="ctr">
                        <a:lnSpc>
                          <a:spcPct val="115000"/>
                        </a:lnSpc>
                        <a:spcAft>
                          <a:spcPts val="1000"/>
                        </a:spcAft>
                      </a:pPr>
                      <a:r>
                        <a:rPr lang="en-US" sz="1400" b="1">
                          <a:solidFill>
                            <a:srgbClr val="FFFFFF"/>
                          </a:solidFill>
                          <a:effectLst/>
                          <a:latin typeface="楷体" panose="02010609060101010101" pitchFamily="49" charset="-122"/>
                          <a:ea typeface="MS Mincho" panose="02020609040205080304" pitchFamily="49" charset="-128"/>
                          <a:cs typeface="Times New Roman" panose="02020603050405020304" pitchFamily="18" charset="0"/>
                        </a:rPr>
                        <a:t>中量投期权启航</a:t>
                      </a:r>
                      <a:r>
                        <a:rPr lang="en-US" sz="1400" b="1">
                          <a:solidFill>
                            <a:srgbClr val="FFFFFF"/>
                          </a:solidFill>
                          <a:effectLst/>
                          <a:latin typeface="Times New Roman" panose="02020603050405020304" pitchFamily="18" charset="0"/>
                          <a:ea typeface="楷体" panose="02010609060101010101" pitchFamily="49" charset="-122"/>
                          <a:cs typeface="Times New Roman" panose="02020603050405020304" pitchFamily="18" charset="0"/>
                        </a:rPr>
                        <a:t>1</a:t>
                      </a:r>
                      <a:r>
                        <a:rPr lang="en-US" sz="1400" b="1">
                          <a:solidFill>
                            <a:srgbClr val="FFFFFF"/>
                          </a:solidFill>
                          <a:effectLst/>
                          <a:latin typeface="楷体" panose="02010609060101010101" pitchFamily="49" charset="-122"/>
                          <a:ea typeface="MS Mincho" panose="02020609040205080304" pitchFamily="49" charset="-128"/>
                          <a:cs typeface="Times New Roman" panose="02020603050405020304" pitchFamily="18" charset="0"/>
                        </a:rPr>
                        <a:t>号</a:t>
                      </a:r>
                      <a:r>
                        <a:rPr lang="en-US" sz="1400" b="1">
                          <a:solidFill>
                            <a:srgbClr val="FFFFFF"/>
                          </a:solidFill>
                          <a:effectLst/>
                          <a:latin typeface="Times New Roman" panose="02020603050405020304" pitchFamily="18" charset="0"/>
                          <a:ea typeface="楷体" panose="02010609060101010101" pitchFamily="49" charset="-122"/>
                          <a:cs typeface="Times New Roman" panose="02020603050405020304" pitchFamily="18" charset="0"/>
                        </a:rPr>
                        <a:t>B</a:t>
                      </a:r>
                      <a:endParaRPr lang="zh-CN" sz="1200">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0.58128</a:t>
                      </a:r>
                      <a:endParaRPr lang="zh-CN" sz="1200" b="1">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0.52514</a:t>
                      </a:r>
                      <a:endParaRPr lang="zh-CN" sz="1200" b="1">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0.63743</a:t>
                      </a:r>
                      <a:endParaRPr lang="zh-CN" sz="1200" b="1">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0.58128</a:t>
                      </a:r>
                      <a:endParaRPr lang="zh-CN" sz="1200" b="1">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2.25</a:t>
                      </a:r>
                      <a:endParaRPr lang="zh-CN" sz="1200" b="1">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20~50</a:t>
                      </a:r>
                      <a:r>
                        <a:rPr lang="en-US" sz="1400" b="1">
                          <a:solidFill>
                            <a:schemeClr val="tx1"/>
                          </a:solidFill>
                          <a:effectLst/>
                          <a:latin typeface="楷体" panose="02010609060101010101" pitchFamily="49" charset="-122"/>
                          <a:ea typeface="MS Mincho" panose="02020609040205080304" pitchFamily="49" charset="-128"/>
                          <a:cs typeface="Times New Roman" panose="02020603050405020304" pitchFamily="18" charset="0"/>
                        </a:rPr>
                        <a:t>亿</a:t>
                      </a:r>
                      <a:endParaRPr lang="zh-CN" sz="1200" b="1">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6/13</a:t>
                      </a:r>
                      <a:endParaRPr lang="zh-CN" sz="1200" b="1">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3315639304"/>
                  </a:ext>
                </a:extLst>
              </a:tr>
              <a:tr h="279918">
                <a:tc>
                  <a:txBody>
                    <a:bodyPr/>
                    <a:lstStyle/>
                    <a:p>
                      <a:pPr algn="ctr">
                        <a:lnSpc>
                          <a:spcPct val="115000"/>
                        </a:lnSpc>
                        <a:spcAft>
                          <a:spcPts val="1000"/>
                        </a:spcAft>
                      </a:pPr>
                      <a:r>
                        <a:rPr lang="en-US" sz="1400" b="1">
                          <a:solidFill>
                            <a:srgbClr val="FFFFFF"/>
                          </a:solidFill>
                          <a:effectLst/>
                          <a:latin typeface="楷体" panose="02010609060101010101" pitchFamily="49" charset="-122"/>
                          <a:ea typeface="MS Mincho" panose="02020609040205080304" pitchFamily="49" charset="-128"/>
                          <a:cs typeface="Times New Roman" panose="02020603050405020304" pitchFamily="18" charset="0"/>
                        </a:rPr>
                        <a:t>重瑞索普</a:t>
                      </a:r>
                      <a:r>
                        <a:rPr lang="en-US" sz="1400" b="1">
                          <a:solidFill>
                            <a:srgbClr val="FFFFFF"/>
                          </a:solidFill>
                          <a:effectLst/>
                          <a:latin typeface="Times New Roman" panose="02020603050405020304" pitchFamily="18" charset="0"/>
                          <a:ea typeface="楷体" panose="02010609060101010101" pitchFamily="49" charset="-122"/>
                          <a:cs typeface="Times New Roman" panose="02020603050405020304" pitchFamily="18" charset="0"/>
                        </a:rPr>
                        <a:t>3</a:t>
                      </a:r>
                      <a:r>
                        <a:rPr lang="en-US" sz="1400" b="1">
                          <a:solidFill>
                            <a:srgbClr val="FFFFFF"/>
                          </a:solidFill>
                          <a:effectLst/>
                          <a:latin typeface="楷体" panose="02010609060101010101" pitchFamily="49" charset="-122"/>
                          <a:ea typeface="MS Mincho" panose="02020609040205080304" pitchFamily="49" charset="-128"/>
                          <a:cs typeface="Times New Roman" panose="02020603050405020304" pitchFamily="18" charset="0"/>
                        </a:rPr>
                        <a:t>号</a:t>
                      </a:r>
                      <a:endParaRPr lang="zh-CN" sz="1200">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0.6</a:t>
                      </a:r>
                      <a:endParaRPr lang="zh-CN" sz="1200" b="1">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0.6</a:t>
                      </a:r>
                      <a:endParaRPr lang="zh-CN" sz="1200" b="1">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0.6</a:t>
                      </a:r>
                      <a:endParaRPr lang="zh-CN" sz="1200" b="1">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dirty="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nan</a:t>
                      </a:r>
                      <a:endParaRPr lang="zh-CN" sz="1200" b="1" dirty="0">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1.75</a:t>
                      </a:r>
                      <a:endParaRPr lang="zh-CN" sz="1200" b="1">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0~5</a:t>
                      </a:r>
                      <a:r>
                        <a:rPr lang="en-US" sz="1400" b="1">
                          <a:solidFill>
                            <a:schemeClr val="tx1"/>
                          </a:solidFill>
                          <a:effectLst/>
                          <a:latin typeface="楷体" panose="02010609060101010101" pitchFamily="49" charset="-122"/>
                          <a:ea typeface="MS Mincho" panose="02020609040205080304" pitchFamily="49" charset="-128"/>
                          <a:cs typeface="Times New Roman" panose="02020603050405020304" pitchFamily="18" charset="0"/>
                        </a:rPr>
                        <a:t>亿</a:t>
                      </a:r>
                      <a:endParaRPr lang="zh-CN" sz="1200" b="1">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7/13</a:t>
                      </a:r>
                      <a:endParaRPr lang="zh-CN" sz="1200" b="1">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1219194758"/>
                  </a:ext>
                </a:extLst>
              </a:tr>
              <a:tr h="279918">
                <a:tc>
                  <a:txBody>
                    <a:bodyPr/>
                    <a:lstStyle/>
                    <a:p>
                      <a:pPr algn="ctr">
                        <a:lnSpc>
                          <a:spcPct val="115000"/>
                        </a:lnSpc>
                        <a:spcAft>
                          <a:spcPts val="1000"/>
                        </a:spcAft>
                      </a:pPr>
                      <a:r>
                        <a:rPr lang="en-US" sz="1400" b="1">
                          <a:solidFill>
                            <a:srgbClr val="FFFFFF"/>
                          </a:solidFill>
                          <a:effectLst/>
                          <a:latin typeface="楷体" panose="02010609060101010101" pitchFamily="49" charset="-122"/>
                          <a:ea typeface="MS Mincho" panose="02020609040205080304" pitchFamily="49" charset="-128"/>
                          <a:cs typeface="Times New Roman" panose="02020603050405020304" pitchFamily="18" charset="0"/>
                        </a:rPr>
                        <a:t>泓倍期权套利</a:t>
                      </a:r>
                      <a:r>
                        <a:rPr lang="en-US" sz="1400" b="1">
                          <a:solidFill>
                            <a:srgbClr val="FFFFFF"/>
                          </a:solidFill>
                          <a:effectLst/>
                          <a:latin typeface="Times New Roman" panose="02020603050405020304" pitchFamily="18" charset="0"/>
                          <a:ea typeface="楷体" panose="02010609060101010101" pitchFamily="49" charset="-122"/>
                          <a:cs typeface="Times New Roman" panose="02020603050405020304" pitchFamily="18" charset="0"/>
                        </a:rPr>
                        <a:t>1</a:t>
                      </a:r>
                      <a:r>
                        <a:rPr lang="en-US" sz="1400" b="1">
                          <a:solidFill>
                            <a:srgbClr val="FFFFFF"/>
                          </a:solidFill>
                          <a:effectLst/>
                          <a:latin typeface="楷体" panose="02010609060101010101" pitchFamily="49" charset="-122"/>
                          <a:ea typeface="MS Mincho" panose="02020609040205080304" pitchFamily="49" charset="-128"/>
                          <a:cs typeface="Times New Roman" panose="02020603050405020304" pitchFamily="18" charset="0"/>
                        </a:rPr>
                        <a:t>号</a:t>
                      </a:r>
                      <a:endParaRPr lang="zh-CN" sz="1200">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0.60709</a:t>
                      </a:r>
                      <a:endParaRPr lang="zh-CN" sz="1200" b="1">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0.62713</a:t>
                      </a:r>
                      <a:endParaRPr lang="zh-CN" sz="1200" b="1">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0.58705</a:t>
                      </a:r>
                      <a:endParaRPr lang="zh-CN" sz="1200" b="1">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0.60709</a:t>
                      </a:r>
                      <a:endParaRPr lang="zh-CN" sz="1200" b="1">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dirty="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4.41667</a:t>
                      </a:r>
                      <a:endParaRPr lang="zh-CN" sz="1200" b="1" dirty="0">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0~5</a:t>
                      </a:r>
                      <a:r>
                        <a:rPr lang="en-US" sz="1400" b="1">
                          <a:solidFill>
                            <a:schemeClr val="tx1"/>
                          </a:solidFill>
                          <a:effectLst/>
                          <a:latin typeface="楷体" panose="02010609060101010101" pitchFamily="49" charset="-122"/>
                          <a:ea typeface="MS Mincho" panose="02020609040205080304" pitchFamily="49" charset="-128"/>
                          <a:cs typeface="Times New Roman" panose="02020603050405020304" pitchFamily="18" charset="0"/>
                        </a:rPr>
                        <a:t>亿</a:t>
                      </a:r>
                      <a:endParaRPr lang="zh-CN" sz="1200" b="1">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8/13</a:t>
                      </a:r>
                      <a:endParaRPr lang="zh-CN" sz="1200" b="1">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850866981"/>
                  </a:ext>
                </a:extLst>
              </a:tr>
              <a:tr h="279918">
                <a:tc>
                  <a:txBody>
                    <a:bodyPr/>
                    <a:lstStyle/>
                    <a:p>
                      <a:pPr algn="ctr">
                        <a:lnSpc>
                          <a:spcPct val="115000"/>
                        </a:lnSpc>
                        <a:spcAft>
                          <a:spcPts val="1000"/>
                        </a:spcAft>
                      </a:pPr>
                      <a:r>
                        <a:rPr lang="en-US" sz="1400" b="1">
                          <a:solidFill>
                            <a:srgbClr val="FFFFFF"/>
                          </a:solidFill>
                          <a:effectLst/>
                          <a:latin typeface="楷体" panose="02010609060101010101" pitchFamily="49" charset="-122"/>
                          <a:ea typeface="MS Mincho" panose="02020609040205080304" pitchFamily="49" charset="-128"/>
                          <a:cs typeface="Times New Roman" panose="02020603050405020304" pitchFamily="18" charset="0"/>
                        </a:rPr>
                        <a:t>正瀛权智</a:t>
                      </a:r>
                      <a:r>
                        <a:rPr lang="en-US" sz="1400" b="1">
                          <a:solidFill>
                            <a:srgbClr val="FFFFFF"/>
                          </a:solidFill>
                          <a:effectLst/>
                          <a:latin typeface="Times New Roman" panose="02020603050405020304" pitchFamily="18" charset="0"/>
                          <a:ea typeface="楷体" panose="02010609060101010101" pitchFamily="49" charset="-122"/>
                          <a:cs typeface="Times New Roman" panose="02020603050405020304" pitchFamily="18" charset="0"/>
                        </a:rPr>
                        <a:t>2</a:t>
                      </a:r>
                      <a:r>
                        <a:rPr lang="en-US" sz="1400" b="1">
                          <a:solidFill>
                            <a:srgbClr val="FFFFFF"/>
                          </a:solidFill>
                          <a:effectLst/>
                          <a:latin typeface="楷体" panose="02010609060101010101" pitchFamily="49" charset="-122"/>
                          <a:ea typeface="MS Mincho" panose="02020609040205080304" pitchFamily="49" charset="-128"/>
                          <a:cs typeface="Times New Roman" panose="02020603050405020304" pitchFamily="18" charset="0"/>
                        </a:rPr>
                        <a:t>号</a:t>
                      </a:r>
                      <a:endParaRPr lang="zh-CN" sz="1200">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0.63016</a:t>
                      </a:r>
                      <a:endParaRPr lang="zh-CN" sz="1200" b="1">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0.60599</a:t>
                      </a:r>
                      <a:endParaRPr lang="zh-CN" sz="1200" b="1">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0.65433</a:t>
                      </a:r>
                      <a:endParaRPr lang="zh-CN" sz="1200" b="1">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0.63016</a:t>
                      </a:r>
                      <a:endParaRPr lang="zh-CN" sz="1200" b="1">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4.5</a:t>
                      </a:r>
                      <a:endParaRPr lang="zh-CN" sz="1200" b="1">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dirty="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10~20</a:t>
                      </a:r>
                      <a:r>
                        <a:rPr lang="en-US" sz="1400" b="1" dirty="0">
                          <a:solidFill>
                            <a:schemeClr val="tx1"/>
                          </a:solidFill>
                          <a:effectLst/>
                          <a:latin typeface="楷体" panose="02010609060101010101" pitchFamily="49" charset="-122"/>
                          <a:ea typeface="MS Mincho" panose="02020609040205080304" pitchFamily="49" charset="-128"/>
                          <a:cs typeface="Times New Roman" panose="02020603050405020304" pitchFamily="18" charset="0"/>
                        </a:rPr>
                        <a:t>亿</a:t>
                      </a:r>
                      <a:endParaRPr lang="zh-CN" sz="1200" b="1" dirty="0">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9/13</a:t>
                      </a:r>
                      <a:endParaRPr lang="zh-CN" sz="1200" b="1">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704529094"/>
                  </a:ext>
                </a:extLst>
              </a:tr>
              <a:tr h="279918">
                <a:tc>
                  <a:txBody>
                    <a:bodyPr/>
                    <a:lstStyle/>
                    <a:p>
                      <a:pPr algn="ctr">
                        <a:lnSpc>
                          <a:spcPct val="115000"/>
                        </a:lnSpc>
                        <a:spcAft>
                          <a:spcPts val="1000"/>
                        </a:spcAft>
                      </a:pPr>
                      <a:r>
                        <a:rPr lang="en-US" sz="1400" b="1">
                          <a:solidFill>
                            <a:srgbClr val="FFFFFF"/>
                          </a:solidFill>
                          <a:effectLst/>
                          <a:latin typeface="楷体" panose="02010609060101010101" pitchFamily="49" charset="-122"/>
                          <a:ea typeface="MS Mincho" panose="02020609040205080304" pitchFamily="49" charset="-128"/>
                          <a:cs typeface="Times New Roman" panose="02020603050405020304" pitchFamily="18" charset="0"/>
                        </a:rPr>
                        <a:t>创奥投资奥凯志鑫</a:t>
                      </a:r>
                      <a:r>
                        <a:rPr lang="en-US" sz="1400" b="1">
                          <a:solidFill>
                            <a:srgbClr val="FFFFFF"/>
                          </a:solidFill>
                          <a:effectLst/>
                          <a:latin typeface="Times New Roman" panose="02020603050405020304" pitchFamily="18" charset="0"/>
                          <a:ea typeface="楷体" panose="02010609060101010101" pitchFamily="49" charset="-122"/>
                          <a:cs typeface="Times New Roman" panose="02020603050405020304" pitchFamily="18" charset="0"/>
                        </a:rPr>
                        <a:t>1</a:t>
                      </a:r>
                      <a:r>
                        <a:rPr lang="en-US" sz="1400" b="1">
                          <a:solidFill>
                            <a:srgbClr val="FFFFFF"/>
                          </a:solidFill>
                          <a:effectLst/>
                          <a:latin typeface="楷体" panose="02010609060101010101" pitchFamily="49" charset="-122"/>
                          <a:ea typeface="MS Mincho" panose="02020609040205080304" pitchFamily="49" charset="-128"/>
                          <a:cs typeface="Times New Roman" panose="02020603050405020304" pitchFamily="18" charset="0"/>
                        </a:rPr>
                        <a:t>号</a:t>
                      </a:r>
                      <a:endParaRPr lang="zh-CN" sz="1200">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0.64115</a:t>
                      </a:r>
                      <a:endParaRPr lang="zh-CN" sz="1200" b="1">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0.56065</a:t>
                      </a:r>
                      <a:endParaRPr lang="zh-CN" sz="1200" b="1">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0.72165</a:t>
                      </a:r>
                      <a:endParaRPr lang="zh-CN" sz="1200" b="1">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0.64115</a:t>
                      </a:r>
                      <a:endParaRPr lang="zh-CN" sz="1200" b="1">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2.25</a:t>
                      </a:r>
                      <a:endParaRPr lang="zh-CN" sz="1200" b="1">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dirty="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10~20</a:t>
                      </a:r>
                      <a:r>
                        <a:rPr lang="en-US" sz="1400" b="1" dirty="0">
                          <a:solidFill>
                            <a:schemeClr val="tx1"/>
                          </a:solidFill>
                          <a:effectLst/>
                          <a:latin typeface="楷体" panose="02010609060101010101" pitchFamily="49" charset="-122"/>
                          <a:ea typeface="MS Mincho" panose="02020609040205080304" pitchFamily="49" charset="-128"/>
                          <a:cs typeface="Times New Roman" panose="02020603050405020304" pitchFamily="18" charset="0"/>
                        </a:rPr>
                        <a:t>亿</a:t>
                      </a:r>
                      <a:endParaRPr lang="zh-CN" sz="1200" b="1" dirty="0">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1" dirty="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10/13</a:t>
                      </a:r>
                      <a:endParaRPr lang="zh-CN" sz="1200" b="1" dirty="0">
                        <a:solidFill>
                          <a:schemeClr val="tx1"/>
                        </a:solidFill>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2398752230"/>
                  </a:ext>
                </a:extLst>
              </a:tr>
            </a:tbl>
          </a:graphicData>
        </a:graphic>
      </p:graphicFrame>
      <p:sp>
        <p:nvSpPr>
          <p:cNvPr id="4" name="文本框 3">
            <a:extLst>
              <a:ext uri="{FF2B5EF4-FFF2-40B4-BE49-F238E27FC236}">
                <a16:creationId xmlns:a16="http://schemas.microsoft.com/office/drawing/2014/main" id="{6F9C752D-ADB3-49BA-BE12-835FECF716D8}"/>
              </a:ext>
            </a:extLst>
          </p:cNvPr>
          <p:cNvSpPr txBox="1"/>
          <p:nvPr/>
        </p:nvSpPr>
        <p:spPr>
          <a:xfrm>
            <a:off x="-176963" y="949645"/>
            <a:ext cx="11901487" cy="396583"/>
          </a:xfrm>
          <a:prstGeom prst="rect">
            <a:avLst/>
          </a:prstGeom>
          <a:noFill/>
        </p:spPr>
        <p:txBody>
          <a:bodyPr wrap="square">
            <a:spAutoFit/>
          </a:bodyPr>
          <a:lstStyle/>
          <a:p>
            <a:pPr indent="266700">
              <a:lnSpc>
                <a:spcPct val="120000"/>
              </a:lnSpc>
              <a:spcAft>
                <a:spcPts val="1000"/>
              </a:spcAft>
            </a:pPr>
            <a:r>
              <a:rPr lang="zh-CN" altLang="en-US" sz="1800" dirty="0">
                <a:effectLst/>
                <a:latin typeface="微软雅黑" panose="020B0503020204020204" pitchFamily="34" charset="-122"/>
                <a:ea typeface="微软雅黑" panose="020B0503020204020204" pitchFamily="34" charset="-122"/>
                <a:cs typeface="Times New Roman" panose="02020603050405020304" pitchFamily="18" charset="0"/>
              </a:rPr>
              <a:t>期权</a:t>
            </a:r>
            <a:endParaRPr lang="zh-CN" altLang="zh-CN" sz="1800" dirty="0">
              <a:effectLst/>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9170962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210"/>
            <a:ext cx="12192000" cy="6855581"/>
          </a:xfrm>
          <a:prstGeom prst="rect">
            <a:avLst/>
          </a:prstGeom>
        </p:spPr>
      </p:pic>
      <p:pic>
        <p:nvPicPr>
          <p:cNvPr id="10" name="图片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 y="1854388"/>
            <a:ext cx="1840996" cy="3686056"/>
          </a:xfrm>
          <a:prstGeom prst="rect">
            <a:avLst/>
          </a:prstGeom>
        </p:spPr>
      </p:pic>
      <p:pic>
        <p:nvPicPr>
          <p:cNvPr id="35" name="图片 3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04139" y="305320"/>
            <a:ext cx="1528148" cy="371821"/>
          </a:xfrm>
          <a:prstGeom prst="rect">
            <a:avLst/>
          </a:prstGeom>
        </p:spPr>
      </p:pic>
      <p:grpSp>
        <p:nvGrpSpPr>
          <p:cNvPr id="19" name="Group 15"/>
          <p:cNvGrpSpPr/>
          <p:nvPr/>
        </p:nvGrpSpPr>
        <p:grpSpPr>
          <a:xfrm>
            <a:off x="5597561" y="2750054"/>
            <a:ext cx="3362960" cy="651933"/>
            <a:chOff x="0" y="0"/>
            <a:chExt cx="4710113" cy="627063"/>
          </a:xfrm>
        </p:grpSpPr>
        <p:sp>
          <p:nvSpPr>
            <p:cNvPr id="20" name="矩形 7"/>
            <p:cNvSpPr/>
            <p:nvPr/>
          </p:nvSpPr>
          <p:spPr>
            <a:xfrm>
              <a:off x="0" y="0"/>
              <a:ext cx="4702167" cy="183233"/>
            </a:xfrm>
            <a:prstGeom prst="rect">
              <a:avLst/>
            </a:prstGeom>
            <a:gradFill rotWithShape="1">
              <a:gsLst>
                <a:gs pos="0">
                  <a:srgbClr val="FDFDFD"/>
                </a:gs>
                <a:gs pos="100000">
                  <a:srgbClr val="D8D8D8"/>
                </a:gs>
              </a:gsLst>
              <a:lin ang="5400000" scaled="1"/>
              <a:tileRect/>
            </a:gradFill>
            <a:ln w="9525">
              <a:noFill/>
            </a:ln>
          </p:spPr>
          <p:txBody>
            <a:bodyPr lIns="336000" rIns="336000" anchor="ctr"/>
            <a:lstStyle/>
            <a:p>
              <a:pPr algn="ctr">
                <a:lnSpc>
                  <a:spcPct val="120000"/>
                </a:lnSpc>
              </a:pPr>
              <a:endParaRPr lang="zh-CN" altLang="en-US" sz="2400" b="1" dirty="0">
                <a:solidFill>
                  <a:srgbClr val="7F7F7F"/>
                </a:solidFill>
                <a:latin typeface="微软雅黑" panose="020B0503020204020204" pitchFamily="34" charset="-122"/>
                <a:ea typeface="微软雅黑" panose="020B0503020204020204" pitchFamily="34" charset="-122"/>
                <a:sym typeface="Calibri" panose="020F0502020204030204" pitchFamily="34" charset="0"/>
              </a:endParaRPr>
            </a:p>
          </p:txBody>
        </p:sp>
        <p:sp>
          <p:nvSpPr>
            <p:cNvPr id="21" name="矩形 8"/>
            <p:cNvSpPr/>
            <p:nvPr/>
          </p:nvSpPr>
          <p:spPr>
            <a:xfrm>
              <a:off x="0" y="183233"/>
              <a:ext cx="4702167" cy="443830"/>
            </a:xfrm>
            <a:prstGeom prst="rect">
              <a:avLst/>
            </a:prstGeom>
            <a:gradFill rotWithShape="1">
              <a:gsLst>
                <a:gs pos="0">
                  <a:srgbClr val="FDFDFD"/>
                </a:gs>
                <a:gs pos="100000">
                  <a:srgbClr val="D8D8D8"/>
                </a:gs>
              </a:gsLst>
              <a:lin ang="5400000" scaled="1"/>
              <a:tileRect/>
            </a:gradFill>
            <a:ln w="9525">
              <a:noFill/>
            </a:ln>
          </p:spPr>
          <p:txBody>
            <a:bodyPr lIns="336000" rIns="336000" anchor="ctr"/>
            <a:lstStyle/>
            <a:p>
              <a:pPr algn="ctr">
                <a:lnSpc>
                  <a:spcPct val="120000"/>
                </a:lnSpc>
              </a:pPr>
              <a:endParaRPr lang="zh-CN" altLang="en-US" sz="2400" b="1" dirty="0">
                <a:solidFill>
                  <a:srgbClr val="7F7F7F"/>
                </a:solidFill>
                <a:latin typeface="微软雅黑" panose="020B0503020204020204" pitchFamily="34" charset="-122"/>
                <a:ea typeface="微软雅黑" panose="020B0503020204020204" pitchFamily="34" charset="-122"/>
                <a:sym typeface="Calibri" panose="020F0502020204030204" pitchFamily="34" charset="0"/>
              </a:endParaRPr>
            </a:p>
          </p:txBody>
        </p:sp>
        <p:sp>
          <p:nvSpPr>
            <p:cNvPr id="22" name="矩形 20"/>
            <p:cNvSpPr/>
            <p:nvPr/>
          </p:nvSpPr>
          <p:spPr>
            <a:xfrm>
              <a:off x="7946" y="4072"/>
              <a:ext cx="4702167" cy="185268"/>
            </a:xfrm>
            <a:prstGeom prst="rect">
              <a:avLst/>
            </a:prstGeom>
            <a:solidFill>
              <a:srgbClr val="0070C0"/>
            </a:solidFill>
            <a:ln w="9525">
              <a:noFill/>
            </a:ln>
          </p:spPr>
          <p:txBody>
            <a:bodyPr lIns="335817" tIns="60928" rIns="335817" bIns="60928" anchor="ctr"/>
            <a:lstStyle/>
            <a:p>
              <a:pPr algn="ctr"/>
              <a:endParaRPr lang="zh-CN" altLang="en-US" sz="2400" b="1" dirty="0">
                <a:solidFill>
                  <a:srgbClr val="7F7F7F"/>
                </a:solidFill>
                <a:latin typeface="微软雅黑" panose="020B0503020204020204" pitchFamily="34" charset="-122"/>
                <a:ea typeface="微软雅黑" panose="020B0503020204020204" pitchFamily="34" charset="-122"/>
                <a:sym typeface="Calibri" panose="020F0502020204030204" pitchFamily="34" charset="0"/>
              </a:endParaRPr>
            </a:p>
          </p:txBody>
        </p:sp>
      </p:grpSp>
      <p:sp>
        <p:nvSpPr>
          <p:cNvPr id="28" name="文本框 10"/>
          <p:cNvSpPr txBox="1"/>
          <p:nvPr/>
        </p:nvSpPr>
        <p:spPr>
          <a:xfrm>
            <a:off x="5615277" y="2966488"/>
            <a:ext cx="2646878" cy="461665"/>
          </a:xfrm>
          <a:prstGeom prst="rect">
            <a:avLst/>
          </a:prstGeom>
          <a:noFill/>
        </p:spPr>
        <p:txBody>
          <a:bodyPr wrap="none" rtlCol="0" anchor="t">
            <a:spAutoFit/>
          </a:bodyPr>
          <a:lstStyle/>
          <a:p>
            <a:pPr lvl="0" algn="ctr"/>
            <a:r>
              <a:rPr lang="zh-CN" altLang="en-US" sz="2400" dirty="0">
                <a:latin typeface="微软雅黑" panose="020B0503020204020204" pitchFamily="34" charset="-122"/>
                <a:ea typeface="微软雅黑" panose="020B0503020204020204" pitchFamily="34" charset="-122"/>
                <a:sym typeface="+mn-ea"/>
              </a:rPr>
              <a:t>三、廉洁从业情况</a:t>
            </a:r>
            <a:endParaRPr lang="zh-CN" altLang="en-US" sz="2400" dirty="0">
              <a:latin typeface="微软雅黑" panose="020B0503020204020204" pitchFamily="34" charset="-122"/>
              <a:ea typeface="微软雅黑" panose="020B0503020204020204" pitchFamily="34" charset="-122"/>
              <a:cs typeface="+mn-ea"/>
              <a:sym typeface="+mn-ea"/>
            </a:endParaRPr>
          </a:p>
        </p:txBody>
      </p:sp>
      <p:grpSp>
        <p:nvGrpSpPr>
          <p:cNvPr id="7" name="Group 15"/>
          <p:cNvGrpSpPr/>
          <p:nvPr/>
        </p:nvGrpSpPr>
        <p:grpSpPr>
          <a:xfrm>
            <a:off x="4116778" y="2750558"/>
            <a:ext cx="5018617" cy="651933"/>
            <a:chOff x="0" y="0"/>
            <a:chExt cx="4710113" cy="627063"/>
          </a:xfrm>
        </p:grpSpPr>
        <p:sp>
          <p:nvSpPr>
            <p:cNvPr id="8" name="矩形 7"/>
            <p:cNvSpPr/>
            <p:nvPr/>
          </p:nvSpPr>
          <p:spPr>
            <a:xfrm>
              <a:off x="0" y="0"/>
              <a:ext cx="4702167" cy="183233"/>
            </a:xfrm>
            <a:prstGeom prst="rect">
              <a:avLst/>
            </a:prstGeom>
            <a:gradFill rotWithShape="1">
              <a:gsLst>
                <a:gs pos="0">
                  <a:srgbClr val="FDFDFD"/>
                </a:gs>
                <a:gs pos="100000">
                  <a:srgbClr val="D8D8D8"/>
                </a:gs>
              </a:gsLst>
              <a:lin ang="5400000" scaled="1"/>
              <a:tileRect/>
            </a:gradFill>
            <a:ln w="9525">
              <a:noFill/>
            </a:ln>
          </p:spPr>
          <p:txBody>
            <a:bodyPr lIns="336000" rIns="336000" anchor="ctr"/>
            <a:lstStyle/>
            <a:p>
              <a:pPr>
                <a:lnSpc>
                  <a:spcPct val="120000"/>
                </a:lnSpc>
              </a:pPr>
              <a:endParaRPr lang="zh-CN" altLang="en-US" sz="2400" b="1" dirty="0">
                <a:solidFill>
                  <a:srgbClr val="7F7F7F"/>
                </a:solidFill>
                <a:latin typeface="微软雅黑" panose="020B0503020204020204" pitchFamily="34" charset="-122"/>
                <a:ea typeface="微软雅黑" panose="020B0503020204020204" pitchFamily="34" charset="-122"/>
                <a:sym typeface="Calibri" panose="020F0502020204030204" pitchFamily="34" charset="0"/>
              </a:endParaRPr>
            </a:p>
          </p:txBody>
        </p:sp>
        <p:sp>
          <p:nvSpPr>
            <p:cNvPr id="9" name="矩形 8"/>
            <p:cNvSpPr/>
            <p:nvPr/>
          </p:nvSpPr>
          <p:spPr>
            <a:xfrm>
              <a:off x="0" y="183233"/>
              <a:ext cx="4702167" cy="443830"/>
            </a:xfrm>
            <a:prstGeom prst="rect">
              <a:avLst/>
            </a:prstGeom>
            <a:gradFill rotWithShape="1">
              <a:gsLst>
                <a:gs pos="0">
                  <a:srgbClr val="FDFDFD"/>
                </a:gs>
                <a:gs pos="100000">
                  <a:srgbClr val="D8D8D8"/>
                </a:gs>
              </a:gsLst>
              <a:lin ang="5400000" scaled="1"/>
              <a:tileRect/>
            </a:gradFill>
            <a:ln w="9525">
              <a:noFill/>
            </a:ln>
          </p:spPr>
          <p:txBody>
            <a:bodyPr lIns="336000" rIns="336000" anchor="ctr"/>
            <a:lstStyle/>
            <a:p>
              <a:pPr>
                <a:lnSpc>
                  <a:spcPct val="120000"/>
                </a:lnSpc>
              </a:pPr>
              <a:endParaRPr lang="zh-CN" altLang="en-US" sz="2400" b="1" dirty="0">
                <a:solidFill>
                  <a:srgbClr val="7F7F7F"/>
                </a:solidFill>
                <a:latin typeface="微软雅黑" panose="020B0503020204020204" pitchFamily="34" charset="-122"/>
                <a:ea typeface="微软雅黑" panose="020B0503020204020204" pitchFamily="34" charset="-122"/>
                <a:sym typeface="Calibri" panose="020F0502020204030204" pitchFamily="34" charset="0"/>
              </a:endParaRPr>
            </a:p>
          </p:txBody>
        </p:sp>
        <p:sp>
          <p:nvSpPr>
            <p:cNvPr id="11" name="矩形 20"/>
            <p:cNvSpPr/>
            <p:nvPr/>
          </p:nvSpPr>
          <p:spPr>
            <a:xfrm>
              <a:off x="7946" y="4072"/>
              <a:ext cx="4702167" cy="185268"/>
            </a:xfrm>
            <a:prstGeom prst="rect">
              <a:avLst/>
            </a:prstGeom>
            <a:solidFill>
              <a:srgbClr val="0070C0"/>
            </a:solidFill>
            <a:ln w="9525">
              <a:noFill/>
            </a:ln>
          </p:spPr>
          <p:txBody>
            <a:bodyPr lIns="335817" tIns="60928" rIns="335817" bIns="60928" anchor="ctr"/>
            <a:lstStyle/>
            <a:p>
              <a:endParaRPr lang="zh-CN" altLang="en-US" sz="2400" b="1" dirty="0">
                <a:solidFill>
                  <a:srgbClr val="7F7F7F"/>
                </a:solidFill>
                <a:latin typeface="微软雅黑" panose="020B0503020204020204" pitchFamily="34" charset="-122"/>
                <a:ea typeface="微软雅黑" panose="020B0503020204020204" pitchFamily="34" charset="-122"/>
                <a:sym typeface="Calibri" panose="020F0502020204030204" pitchFamily="34" charset="0"/>
              </a:endParaRPr>
            </a:p>
          </p:txBody>
        </p:sp>
      </p:grpSp>
      <p:sp>
        <p:nvSpPr>
          <p:cNvPr id="13" name="文本框 10"/>
          <p:cNvSpPr txBox="1"/>
          <p:nvPr/>
        </p:nvSpPr>
        <p:spPr>
          <a:xfrm>
            <a:off x="4134457" y="2967335"/>
            <a:ext cx="4801314" cy="461665"/>
          </a:xfrm>
          <a:prstGeom prst="rect">
            <a:avLst/>
          </a:prstGeom>
          <a:noFill/>
        </p:spPr>
        <p:txBody>
          <a:bodyPr wrap="none" rtlCol="0" anchor="t">
            <a:spAutoFit/>
          </a:bodyPr>
          <a:lstStyle/>
          <a:p>
            <a:pPr lvl="0"/>
            <a:r>
              <a:rPr lang="zh-CN" altLang="en-US" sz="2400" dirty="0">
                <a:latin typeface="微软雅黑" panose="020B0503020204020204" pitchFamily="34" charset="-122"/>
                <a:ea typeface="微软雅黑" panose="020B0503020204020204" pitchFamily="34" charset="-122"/>
                <a:sym typeface="+mn-ea"/>
              </a:rPr>
              <a:t>三、已投产品的线性拟合结果评价</a:t>
            </a:r>
            <a:endParaRPr lang="zh-CN" altLang="en-US" sz="2400" dirty="0">
              <a:latin typeface="微软雅黑" panose="020B0503020204020204" pitchFamily="34" charset="-122"/>
              <a:ea typeface="微软雅黑" panose="020B0503020204020204" pitchFamily="34" charset="-122"/>
              <a:cs typeface="+mn-ea"/>
              <a:sym typeface="+mn-ea"/>
            </a:endParaRPr>
          </a:p>
        </p:txBody>
      </p:sp>
    </p:spTree>
    <p:extLst>
      <p:ext uri="{BB962C8B-B14F-4D97-AF65-F5344CB8AC3E}">
        <p14:creationId xmlns:p14="http://schemas.microsoft.com/office/powerpoint/2010/main" val="5763375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1041" y="485702"/>
            <a:ext cx="9720155" cy="432000"/>
          </a:xfrm>
        </p:spPr>
        <p:txBody>
          <a:bodyPr/>
          <a:lstStyle/>
          <a:p>
            <a:pPr>
              <a:lnSpc>
                <a:spcPct val="100000"/>
              </a:lnSpc>
              <a:defRPr/>
            </a:pPr>
            <a:r>
              <a:rPr lang="zh-CN" altLang="en-US" sz="3200" spc="300" dirty="0">
                <a:solidFill>
                  <a:schemeClr val="bg1"/>
                </a:solidFill>
                <a:latin typeface="Arial" panose="020B0604020202020204" pitchFamily="34" charset="0"/>
                <a:cs typeface="+mj-cs"/>
              </a:rPr>
              <a:t>三、线性回归拟合估计</a:t>
            </a:r>
            <a:br>
              <a:rPr lang="zh-CN" altLang="en-US" sz="3200" spc="300" dirty="0">
                <a:solidFill>
                  <a:schemeClr val="bg1"/>
                </a:solidFill>
                <a:latin typeface="Arial" panose="020B0604020202020204" pitchFamily="34" charset="0"/>
                <a:cs typeface="+mj-cs"/>
              </a:rPr>
            </a:br>
            <a:endParaRPr lang="zh-CN" altLang="en-US" sz="3200" spc="300" dirty="0">
              <a:solidFill>
                <a:schemeClr val="bg1"/>
              </a:solidFill>
              <a:latin typeface="Arial" panose="020B0604020202020204" pitchFamily="34" charset="0"/>
              <a:cs typeface="+mj-cs"/>
            </a:endParaRPr>
          </a:p>
        </p:txBody>
      </p:sp>
      <p:sp>
        <p:nvSpPr>
          <p:cNvPr id="8" name="文本框 7">
            <a:extLst>
              <a:ext uri="{FF2B5EF4-FFF2-40B4-BE49-F238E27FC236}">
                <a16:creationId xmlns:a16="http://schemas.microsoft.com/office/drawing/2014/main" id="{7AF222F6-ED38-429A-B118-50EFA33A7A10}"/>
              </a:ext>
            </a:extLst>
          </p:cNvPr>
          <p:cNvSpPr txBox="1"/>
          <p:nvPr/>
        </p:nvSpPr>
        <p:spPr>
          <a:xfrm>
            <a:off x="421041" y="1110342"/>
            <a:ext cx="11349918" cy="3792257"/>
          </a:xfrm>
          <a:prstGeom prst="rect">
            <a:avLst/>
          </a:prstGeom>
          <a:noFill/>
        </p:spPr>
        <p:txBody>
          <a:bodyPr wrap="square" rtlCol="0">
            <a:spAutoFit/>
          </a:bodyPr>
          <a:lstStyle/>
          <a:p>
            <a:pPr marL="400050" lvl="0" indent="-400050" algn="just">
              <a:lnSpc>
                <a:spcPct val="150000"/>
              </a:lnSpc>
              <a:spcAft>
                <a:spcPts val="0"/>
              </a:spcAft>
              <a:buFont typeface="Wingdings" panose="05000000000000000000" pitchFamily="2" charset="2"/>
              <a:buChar char="l"/>
              <a:tabLst>
                <a:tab pos="1287145" algn="l"/>
              </a:tabLst>
            </a:pPr>
            <a:r>
              <a:rPr lang="zh-CN" altLang="en-US" dirty="0">
                <a:latin typeface="微软雅黑" panose="020B0503020204020204" pitchFamily="34" charset="-122"/>
                <a:ea typeface="微软雅黑" panose="020B0503020204020204" pitchFamily="34" charset="-122"/>
                <a:cs typeface="华文仿宋" panose="02010600040101010101" pitchFamily="2" charset="-122"/>
              </a:rPr>
              <a:t>线性回归拟合估计的概述</a:t>
            </a:r>
            <a:endParaRPr lang="en-US" altLang="zh-CN" dirty="0">
              <a:latin typeface="微软雅黑" panose="020B0503020204020204" pitchFamily="34" charset="-122"/>
              <a:ea typeface="微软雅黑" panose="020B0503020204020204" pitchFamily="34" charset="-122"/>
              <a:cs typeface="华文仿宋" panose="02010600040101010101" pitchFamily="2" charset="-122"/>
            </a:endParaRPr>
          </a:p>
          <a:p>
            <a:pPr lvl="0" algn="just">
              <a:lnSpc>
                <a:spcPct val="150000"/>
              </a:lnSpc>
              <a:spcAft>
                <a:spcPts val="0"/>
              </a:spcAft>
              <a:tabLst>
                <a:tab pos="1287145" algn="l"/>
              </a:tabLst>
            </a:pPr>
            <a:r>
              <a:rPr lang="zh-CN" altLang="en-US" dirty="0">
                <a:latin typeface="微软雅黑" panose="020B0503020204020204" pitchFamily="34" charset="-122"/>
                <a:ea typeface="微软雅黑" panose="020B0503020204020204" pitchFamily="34" charset="-122"/>
              </a:rPr>
              <a:t>    “划线派”是基金圈的热词，指在震荡行情中风控能力突出，回撤控制好，基金产品净值持续走高，简单来说就是基金的净值像尺子画出来的一样漂亮。主要强调产品能够控制最大回撤并提供稳健收益，从投资策略的收益和风险特点来说，一般用来描述套利型、固收型、灵活配置型、组合型的基金产品。</a:t>
            </a:r>
            <a:r>
              <a:rPr lang="en-US" altLang="zh-CN" dirty="0">
                <a:latin typeface="微软雅黑" panose="020B0503020204020204" pitchFamily="34" charset="-122"/>
                <a:ea typeface="微软雅黑" panose="020B0503020204020204" pitchFamily="34" charset="-122"/>
              </a:rPr>
              <a:t> </a:t>
            </a:r>
          </a:p>
          <a:p>
            <a:pPr lvl="0" algn="just">
              <a:lnSpc>
                <a:spcPct val="150000"/>
              </a:lnSpc>
              <a:spcAft>
                <a:spcPts val="0"/>
              </a:spcAft>
              <a:tabLst>
                <a:tab pos="1287145" algn="l"/>
              </a:tabLst>
            </a:pP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在进行过往的业绩评价中，如何评价一个基金是“划线派”，波动情况、年化收益率两个指标分别衡量一个基金产品的净值曲线 “画” 地直不直，净值曲线 “画” 地是否向上陡峭。而这两指标通常来说，要么是区间型的，要么是覆盖整个历史样本的，单看这两个指标，前者需要组织一种综合评定各区间的计算方法，后者容易忽略区间上的细节。因此，本节从数值之外的角度，使用</a:t>
            </a:r>
            <a:r>
              <a:rPr lang="zh-CN" altLang="en-US" b="1" dirty="0">
                <a:latin typeface="微软雅黑" panose="020B0503020204020204" pitchFamily="34" charset="-122"/>
                <a:ea typeface="微软雅黑" panose="020B0503020204020204" pitchFamily="34" charset="-122"/>
              </a:rPr>
              <a:t>线性回归方法</a:t>
            </a:r>
            <a:r>
              <a:rPr lang="zh-CN" altLang="en-US" dirty="0">
                <a:latin typeface="微软雅黑" panose="020B0503020204020204" pitchFamily="34" charset="-122"/>
                <a:ea typeface="微软雅黑" panose="020B0503020204020204" pitchFamily="34" charset="-122"/>
              </a:rPr>
              <a:t>从一个历史整体维度去考量净值曲线 “画” 地直不直，净值曲线 “画” 地是否向上陡峭。</a:t>
            </a:r>
          </a:p>
        </p:txBody>
      </p:sp>
    </p:spTree>
    <p:extLst>
      <p:ext uri="{BB962C8B-B14F-4D97-AF65-F5344CB8AC3E}">
        <p14:creationId xmlns:p14="http://schemas.microsoft.com/office/powerpoint/2010/main" val="9167236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6900AF1E-F95C-4F6F-9C16-CFF2D920CA16}"/>
              </a:ext>
            </a:extLst>
          </p:cNvPr>
          <p:cNvSpPr/>
          <p:nvPr/>
        </p:nvSpPr>
        <p:spPr>
          <a:xfrm>
            <a:off x="264518" y="928036"/>
            <a:ext cx="11456728" cy="1714405"/>
          </a:xfrm>
          <a:prstGeom prst="rect">
            <a:avLst/>
          </a:prstGeom>
        </p:spPr>
        <p:txBody>
          <a:bodyPr wrap="square">
            <a:spAutoFit/>
          </a:bodyPr>
          <a:lstStyle/>
          <a:p>
            <a:pPr marL="285750" lvl="0" indent="-285750" algn="just">
              <a:lnSpc>
                <a:spcPct val="150000"/>
              </a:lnSpc>
              <a:spcAft>
                <a:spcPts val="0"/>
              </a:spcAft>
              <a:buFont typeface="Wingdings" panose="05000000000000000000" pitchFamily="2" charset="2"/>
              <a:buChar char="l"/>
              <a:tabLst>
                <a:tab pos="1287145" algn="l"/>
              </a:tabLst>
            </a:pPr>
            <a:r>
              <a:rPr lang="zh-CN" altLang="en-US" dirty="0">
                <a:latin typeface="微软雅黑" panose="020B0503020204020204" pitchFamily="34" charset="-122"/>
                <a:ea typeface="微软雅黑" panose="020B0503020204020204" pitchFamily="34" charset="-122"/>
                <a:cs typeface="华文仿宋" panose="02010600040101010101" pitchFamily="2" charset="-122"/>
              </a:rPr>
              <a:t>线性回归拟合估计的概述</a:t>
            </a:r>
            <a:endParaRPr lang="en-US" altLang="zh-CN" dirty="0">
              <a:latin typeface="微软雅黑" panose="020B0503020204020204" pitchFamily="34" charset="-122"/>
              <a:ea typeface="微软雅黑" panose="020B0503020204020204" pitchFamily="34" charset="-122"/>
              <a:cs typeface="华文仿宋" panose="02010600040101010101" pitchFamily="2" charset="-122"/>
            </a:endParaRPr>
          </a:p>
          <a:p>
            <a:pPr lvl="0" algn="just">
              <a:lnSpc>
                <a:spcPct val="150000"/>
              </a:lnSpc>
              <a:spcAft>
                <a:spcPts val="0"/>
              </a:spcAft>
              <a:tabLst>
                <a:tab pos="1287145" algn="l"/>
              </a:tabLst>
            </a:pPr>
            <a:r>
              <a:rPr lang="zh-CN" altLang="en-US" dirty="0">
                <a:latin typeface="微软雅黑" panose="020B0503020204020204" pitchFamily="34" charset="-122"/>
                <a:ea typeface="微软雅黑" panose="020B0503020204020204" pitchFamily="34" charset="-122"/>
              </a:rPr>
              <a:t>    线性回归（</a:t>
            </a:r>
            <a:r>
              <a:rPr lang="en-US" altLang="zh-CN" dirty="0">
                <a:latin typeface="微软雅黑" panose="020B0503020204020204" pitchFamily="34" charset="-122"/>
                <a:ea typeface="微软雅黑" panose="020B0503020204020204" pitchFamily="34" charset="-122"/>
              </a:rPr>
              <a:t>Linear Regression</a:t>
            </a:r>
            <a:r>
              <a:rPr lang="zh-CN" altLang="en-US" dirty="0">
                <a:latin typeface="微软雅黑" panose="020B0503020204020204" pitchFamily="34" charset="-122"/>
                <a:ea typeface="微软雅黑" panose="020B0503020204020204" pitchFamily="34" charset="-122"/>
              </a:rPr>
              <a:t>）是利用称为线性回归方程的误差最小平方函数（</a:t>
            </a:r>
            <a:r>
              <a:rPr lang="en-US" altLang="zh-CN" dirty="0">
                <a:latin typeface="微软雅黑" panose="020B0503020204020204" pitchFamily="34" charset="-122"/>
                <a:ea typeface="微软雅黑" panose="020B0503020204020204" pitchFamily="34" charset="-122"/>
              </a:rPr>
              <a:t>OLS</a:t>
            </a:r>
            <a:r>
              <a:rPr lang="zh-CN" altLang="en-US" dirty="0">
                <a:latin typeface="微软雅黑" panose="020B0503020204020204" pitchFamily="34" charset="-122"/>
                <a:ea typeface="微软雅黑" panose="020B0503020204020204" pitchFamily="34" charset="-122"/>
              </a:rPr>
              <a:t>）对一个或多个自变量和因变量之间关系进行建模的一种回归分析。点与直线的误差，高尔顿用两者差的平方来表示，</a:t>
            </a:r>
            <a:r>
              <a:rPr lang="en-US" altLang="zh-CN" dirty="0">
                <a:latin typeface="微软雅黑" panose="020B0503020204020204" pitchFamily="34" charset="-122"/>
                <a:ea typeface="微软雅黑" panose="020B0503020204020204" pitchFamily="34" charset="-122"/>
              </a:rPr>
              <a:t>D</a:t>
            </a:r>
            <a:r>
              <a:rPr lang="zh-CN" altLang="en-US" dirty="0">
                <a:latin typeface="微软雅黑" panose="020B0503020204020204" pitchFamily="34" charset="-122"/>
                <a:ea typeface="微软雅黑" panose="020B0503020204020204" pitchFamily="34" charset="-122"/>
              </a:rPr>
              <a:t>个点取平均，整体损失函数如下。</a:t>
            </a:r>
            <a:endParaRPr lang="en-US" altLang="zh-CN" dirty="0">
              <a:latin typeface="微软雅黑" panose="020B0503020204020204" pitchFamily="34" charset="-122"/>
              <a:ea typeface="微软雅黑" panose="020B0503020204020204" pitchFamily="34" charset="-122"/>
            </a:endParaRPr>
          </a:p>
        </p:txBody>
      </p:sp>
      <p:pic>
        <p:nvPicPr>
          <p:cNvPr id="8" name="图片 7">
            <a:extLst>
              <a:ext uri="{FF2B5EF4-FFF2-40B4-BE49-F238E27FC236}">
                <a16:creationId xmlns:a16="http://schemas.microsoft.com/office/drawing/2014/main" id="{DB9D856A-8529-42E8-BDFA-DF3277623524}"/>
              </a:ext>
            </a:extLst>
          </p:cNvPr>
          <p:cNvPicPr>
            <a:picLocks noChangeAspect="1"/>
          </p:cNvPicPr>
          <p:nvPr/>
        </p:nvPicPr>
        <p:blipFill>
          <a:blip r:embed="rId2"/>
          <a:stretch>
            <a:fillRect/>
          </a:stretch>
        </p:blipFill>
        <p:spPr>
          <a:xfrm>
            <a:off x="2485978" y="5247736"/>
            <a:ext cx="6829425" cy="990600"/>
          </a:xfrm>
          <a:prstGeom prst="rect">
            <a:avLst/>
          </a:prstGeom>
        </p:spPr>
      </p:pic>
      <mc:AlternateContent xmlns:mc="http://schemas.openxmlformats.org/markup-compatibility/2006" xmlns:p14="http://schemas.microsoft.com/office/powerpoint/2010/main">
        <mc:Choice Requires="p14">
          <p:contentPart p14:bwMode="auto" r:id="rId3">
            <p14:nvContentPartPr>
              <p14:cNvPr id="14" name="墨迹 13">
                <a:extLst>
                  <a:ext uri="{FF2B5EF4-FFF2-40B4-BE49-F238E27FC236}">
                    <a16:creationId xmlns:a16="http://schemas.microsoft.com/office/drawing/2014/main" id="{F608CEF9-74EB-4A08-98CF-4A3F5BD58E3A}"/>
                  </a:ext>
                </a:extLst>
              </p14:cNvPr>
              <p14:cNvContentPartPr/>
              <p14:nvPr/>
            </p14:nvContentPartPr>
            <p14:xfrm>
              <a:off x="3701649" y="2520870"/>
              <a:ext cx="360" cy="360"/>
            </p14:xfrm>
          </p:contentPart>
        </mc:Choice>
        <mc:Fallback xmlns="">
          <p:pic>
            <p:nvPicPr>
              <p:cNvPr id="14" name="墨迹 13">
                <a:extLst>
                  <a:ext uri="{FF2B5EF4-FFF2-40B4-BE49-F238E27FC236}">
                    <a16:creationId xmlns:a16="http://schemas.microsoft.com/office/drawing/2014/main" id="{F608CEF9-74EB-4A08-98CF-4A3F5BD58E3A}"/>
                  </a:ext>
                </a:extLst>
              </p:cNvPr>
              <p:cNvPicPr/>
              <p:nvPr/>
            </p:nvPicPr>
            <p:blipFill>
              <a:blip r:embed="rId6"/>
              <a:stretch>
                <a:fillRect/>
              </a:stretch>
            </p:blipFill>
            <p:spPr>
              <a:xfrm>
                <a:off x="3648009" y="2412870"/>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20" name="墨迹 19">
                <a:extLst>
                  <a:ext uri="{FF2B5EF4-FFF2-40B4-BE49-F238E27FC236}">
                    <a16:creationId xmlns:a16="http://schemas.microsoft.com/office/drawing/2014/main" id="{E52FD615-4A54-4B65-92A4-A0194FE87F29}"/>
                  </a:ext>
                </a:extLst>
              </p14:cNvPr>
              <p14:cNvContentPartPr/>
              <p14:nvPr/>
            </p14:nvContentPartPr>
            <p14:xfrm>
              <a:off x="2440929" y="3302070"/>
              <a:ext cx="360" cy="360"/>
            </p14:xfrm>
          </p:contentPart>
        </mc:Choice>
        <mc:Fallback xmlns="">
          <p:pic>
            <p:nvPicPr>
              <p:cNvPr id="20" name="墨迹 19">
                <a:extLst>
                  <a:ext uri="{FF2B5EF4-FFF2-40B4-BE49-F238E27FC236}">
                    <a16:creationId xmlns:a16="http://schemas.microsoft.com/office/drawing/2014/main" id="{E52FD615-4A54-4B65-92A4-A0194FE87F29}"/>
                  </a:ext>
                </a:extLst>
              </p:cNvPr>
              <p:cNvPicPr/>
              <p:nvPr/>
            </p:nvPicPr>
            <p:blipFill>
              <a:blip r:embed="rId8"/>
              <a:stretch>
                <a:fillRect/>
              </a:stretch>
            </p:blipFill>
            <p:spPr>
              <a:xfrm>
                <a:off x="2350929" y="3122430"/>
                <a:ext cx="180000" cy="360000"/>
              </a:xfrm>
              <a:prstGeom prst="rect">
                <a:avLst/>
              </a:prstGeom>
            </p:spPr>
          </p:pic>
        </mc:Fallback>
      </mc:AlternateContent>
      <p:pic>
        <p:nvPicPr>
          <p:cNvPr id="27" name="图片 26">
            <a:extLst>
              <a:ext uri="{FF2B5EF4-FFF2-40B4-BE49-F238E27FC236}">
                <a16:creationId xmlns:a16="http://schemas.microsoft.com/office/drawing/2014/main" id="{CB0DB10A-300F-4BC3-BC39-89B191E2FFDC}"/>
              </a:ext>
            </a:extLst>
          </p:cNvPr>
          <p:cNvPicPr>
            <a:picLocks noChangeAspect="1"/>
          </p:cNvPicPr>
          <p:nvPr/>
        </p:nvPicPr>
        <p:blipFill>
          <a:blip r:embed="rId9"/>
          <a:stretch>
            <a:fillRect/>
          </a:stretch>
        </p:blipFill>
        <p:spPr>
          <a:xfrm>
            <a:off x="3604566" y="2642441"/>
            <a:ext cx="4358704" cy="2625816"/>
          </a:xfrm>
          <a:prstGeom prst="rect">
            <a:avLst/>
          </a:prstGeom>
        </p:spPr>
      </p:pic>
      <p:sp>
        <p:nvSpPr>
          <p:cNvPr id="9" name="标题 1">
            <a:extLst>
              <a:ext uri="{FF2B5EF4-FFF2-40B4-BE49-F238E27FC236}">
                <a16:creationId xmlns:a16="http://schemas.microsoft.com/office/drawing/2014/main" id="{C1D70101-2367-4228-ABFD-398BED66DF00}"/>
              </a:ext>
            </a:extLst>
          </p:cNvPr>
          <p:cNvSpPr>
            <a:spLocks noGrp="1"/>
          </p:cNvSpPr>
          <p:nvPr>
            <p:ph type="title"/>
          </p:nvPr>
        </p:nvSpPr>
        <p:spPr>
          <a:xfrm>
            <a:off x="402379" y="496036"/>
            <a:ext cx="9720155" cy="432000"/>
          </a:xfrm>
        </p:spPr>
        <p:txBody>
          <a:bodyPr/>
          <a:lstStyle/>
          <a:p>
            <a:pPr>
              <a:lnSpc>
                <a:spcPct val="100000"/>
              </a:lnSpc>
              <a:defRPr/>
            </a:pPr>
            <a:r>
              <a:rPr lang="zh-CN" altLang="en-US" sz="3200" spc="300" dirty="0">
                <a:solidFill>
                  <a:schemeClr val="bg1"/>
                </a:solidFill>
                <a:latin typeface="Arial" panose="020B0604020202020204" pitchFamily="34" charset="0"/>
                <a:cs typeface="+mj-cs"/>
              </a:rPr>
              <a:t>三、线性回归拟合估计</a:t>
            </a:r>
            <a:br>
              <a:rPr lang="zh-CN" altLang="en-US" sz="3200" spc="300" dirty="0">
                <a:solidFill>
                  <a:schemeClr val="bg1"/>
                </a:solidFill>
                <a:latin typeface="Arial" panose="020B0604020202020204" pitchFamily="34" charset="0"/>
                <a:cs typeface="+mj-cs"/>
              </a:rPr>
            </a:br>
            <a:endParaRPr lang="zh-CN" altLang="en-US" sz="3200" spc="300" dirty="0">
              <a:solidFill>
                <a:schemeClr val="bg1"/>
              </a:solidFill>
              <a:latin typeface="Arial" panose="020B0604020202020204" pitchFamily="34" charset="0"/>
              <a:cs typeface="+mj-cs"/>
            </a:endParaRPr>
          </a:p>
        </p:txBody>
      </p:sp>
    </p:spTree>
    <p:extLst>
      <p:ext uri="{BB962C8B-B14F-4D97-AF65-F5344CB8AC3E}">
        <p14:creationId xmlns:p14="http://schemas.microsoft.com/office/powerpoint/2010/main" val="39352915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6900AF1E-F95C-4F6F-9C16-CFF2D920CA16}"/>
              </a:ext>
            </a:extLst>
          </p:cNvPr>
          <p:cNvSpPr/>
          <p:nvPr/>
        </p:nvSpPr>
        <p:spPr>
          <a:xfrm>
            <a:off x="134644" y="1032491"/>
            <a:ext cx="11922711" cy="5038752"/>
          </a:xfrm>
          <a:prstGeom prst="rect">
            <a:avLst/>
          </a:prstGeom>
        </p:spPr>
        <p:txBody>
          <a:bodyPr wrap="square">
            <a:spAutoFit/>
          </a:bodyPr>
          <a:lstStyle/>
          <a:p>
            <a:pPr marL="285750" lvl="0" indent="-285750" algn="just">
              <a:lnSpc>
                <a:spcPct val="150000"/>
              </a:lnSpc>
              <a:spcAft>
                <a:spcPts val="0"/>
              </a:spcAft>
              <a:buFont typeface="Wingdings" panose="05000000000000000000" pitchFamily="2" charset="2"/>
              <a:buChar char="l"/>
              <a:tabLst>
                <a:tab pos="1287145" algn="l"/>
              </a:tabLst>
            </a:pPr>
            <a:r>
              <a:rPr lang="zh-CN" altLang="en-US" dirty="0">
                <a:latin typeface="微软雅黑" panose="020B0503020204020204" pitchFamily="34" charset="-122"/>
                <a:ea typeface="微软雅黑" panose="020B0503020204020204" pitchFamily="34" charset="-122"/>
                <a:cs typeface="华文仿宋" panose="02010600040101010101" pitchFamily="2" charset="-122"/>
              </a:rPr>
              <a:t>线性回归拟合估计的概述</a:t>
            </a:r>
            <a:endParaRPr lang="en-US" altLang="zh-CN" dirty="0">
              <a:latin typeface="微软雅黑" panose="020B0503020204020204" pitchFamily="34" charset="-122"/>
              <a:ea typeface="微软雅黑" panose="020B0503020204020204" pitchFamily="34" charset="-122"/>
              <a:cs typeface="华文仿宋" panose="02010600040101010101" pitchFamily="2" charset="-122"/>
            </a:endParaRPr>
          </a:p>
          <a:p>
            <a:pPr lvl="0" algn="just">
              <a:lnSpc>
                <a:spcPct val="150000"/>
              </a:lnSpc>
              <a:spcAft>
                <a:spcPts val="0"/>
              </a:spcAft>
              <a:tabLst>
                <a:tab pos="1287145" algn="l"/>
              </a:tabLst>
            </a:pPr>
            <a:r>
              <a:rPr lang="zh-CN" altLang="en-US" dirty="0">
                <a:latin typeface="微软雅黑" panose="020B0503020204020204" pitchFamily="34" charset="-122"/>
                <a:ea typeface="微软雅黑" panose="020B0503020204020204" pitchFamily="34" charset="-122"/>
              </a:rPr>
              <a:t>    拟合优度（</a:t>
            </a:r>
            <a:r>
              <a:rPr lang="en-US" altLang="zh-CN" dirty="0">
                <a:latin typeface="微软雅黑" panose="020B0503020204020204" pitchFamily="34" charset="-122"/>
                <a:ea typeface="微软雅黑" panose="020B0503020204020204" pitchFamily="34" charset="-122"/>
              </a:rPr>
              <a:t>Goodness of Fit</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 R² </a:t>
            </a:r>
            <a:r>
              <a:rPr lang="zh-CN" altLang="en-US" dirty="0">
                <a:latin typeface="微软雅黑" panose="020B0503020204020204" pitchFamily="34" charset="-122"/>
                <a:ea typeface="微软雅黑" panose="020B0503020204020204" pitchFamily="34" charset="-122"/>
              </a:rPr>
              <a:t>）是指回归直线对观测值的拟合程度。度量拟合优度的统计量是可决系数。</a:t>
            </a:r>
            <a:r>
              <a:rPr lang="en-US" altLang="zh-CN" dirty="0">
                <a:latin typeface="微软雅黑" panose="020B0503020204020204" pitchFamily="34" charset="-122"/>
                <a:ea typeface="微软雅黑" panose="020B0503020204020204" pitchFamily="34" charset="-122"/>
              </a:rPr>
              <a:t>R²</a:t>
            </a:r>
            <a:r>
              <a:rPr lang="zh-CN" altLang="en-US" dirty="0">
                <a:latin typeface="微软雅黑" panose="020B0503020204020204" pitchFamily="34" charset="-122"/>
                <a:ea typeface="微软雅黑" panose="020B0503020204020204" pitchFamily="34" charset="-122"/>
              </a:rPr>
              <a:t>最大值为</a:t>
            </a:r>
            <a:r>
              <a:rPr lang="en-US" altLang="zh-CN" dirty="0">
                <a:latin typeface="微软雅黑" panose="020B0503020204020204" pitchFamily="34" charset="-122"/>
                <a:ea typeface="微软雅黑" panose="020B0503020204020204" pitchFamily="34" charset="-122"/>
              </a:rPr>
              <a:t>1</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R²</a:t>
            </a:r>
            <a:r>
              <a:rPr lang="zh-CN" altLang="en-US" dirty="0">
                <a:latin typeface="微软雅黑" panose="020B0503020204020204" pitchFamily="34" charset="-122"/>
                <a:ea typeface="微软雅黑" panose="020B0503020204020204" pitchFamily="34" charset="-122"/>
              </a:rPr>
              <a:t>的值越接近</a:t>
            </a:r>
            <a:r>
              <a:rPr lang="en-US" altLang="zh-CN" dirty="0">
                <a:latin typeface="微软雅黑" panose="020B0503020204020204" pitchFamily="34" charset="-122"/>
                <a:ea typeface="微软雅黑" panose="020B0503020204020204" pitchFamily="34" charset="-122"/>
              </a:rPr>
              <a:t>1</a:t>
            </a:r>
            <a:r>
              <a:rPr lang="zh-CN" altLang="en-US" dirty="0">
                <a:latin typeface="微软雅黑" panose="020B0503020204020204" pitchFamily="34" charset="-122"/>
                <a:ea typeface="微软雅黑" panose="020B0503020204020204" pitchFamily="34" charset="-122"/>
              </a:rPr>
              <a:t>，说明回归直线对观测值的拟合程度越好；反之，</a:t>
            </a:r>
            <a:r>
              <a:rPr lang="en-US" altLang="zh-CN" dirty="0">
                <a:latin typeface="微软雅黑" panose="020B0503020204020204" pitchFamily="34" charset="-122"/>
                <a:ea typeface="微软雅黑" panose="020B0503020204020204" pitchFamily="34" charset="-122"/>
              </a:rPr>
              <a:t>R²</a:t>
            </a:r>
            <a:r>
              <a:rPr lang="zh-CN" altLang="en-US" dirty="0">
                <a:latin typeface="微软雅黑" panose="020B0503020204020204" pitchFamily="34" charset="-122"/>
                <a:ea typeface="微软雅黑" panose="020B0503020204020204" pitchFamily="34" charset="-122"/>
              </a:rPr>
              <a:t>的值越小，说明回归直线对观测值的拟合程度越差。</a:t>
            </a:r>
            <a:endParaRPr lang="en-US" altLang="zh-CN" dirty="0">
              <a:latin typeface="微软雅黑" panose="020B0503020204020204" pitchFamily="34" charset="-122"/>
              <a:ea typeface="微软雅黑" panose="020B0503020204020204" pitchFamily="34" charset="-122"/>
            </a:endParaRPr>
          </a:p>
          <a:p>
            <a:pPr algn="just">
              <a:lnSpc>
                <a:spcPct val="150000"/>
              </a:lnSpc>
              <a:tabLst>
                <a:tab pos="1287145" algn="l"/>
              </a:tabLst>
            </a:pPr>
            <a:r>
              <a:rPr lang="en-US" altLang="zh-CN" dirty="0">
                <a:latin typeface="微软雅黑" panose="020B0503020204020204" pitchFamily="34" charset="-122"/>
                <a:ea typeface="微软雅黑" panose="020B0503020204020204" pitchFamily="34" charset="-122"/>
              </a:rPr>
              <a:t>     R²</a:t>
            </a:r>
            <a:r>
              <a:rPr lang="zh-CN" altLang="en-US" dirty="0">
                <a:latin typeface="微软雅黑" panose="020B0503020204020204" pitchFamily="34" charset="-122"/>
                <a:ea typeface="微软雅黑" panose="020B0503020204020204" pitchFamily="34" charset="-122"/>
              </a:rPr>
              <a:t>等于回归平方和在总平方和中所占的比率，即回归方程所能解释的因变量变异性的百分比：</a:t>
            </a:r>
            <a:endParaRPr lang="en-US" altLang="zh-CN" dirty="0">
              <a:latin typeface="微软雅黑" panose="020B0503020204020204" pitchFamily="34" charset="-122"/>
              <a:ea typeface="微软雅黑" panose="020B0503020204020204" pitchFamily="34" charset="-122"/>
            </a:endParaRPr>
          </a:p>
          <a:p>
            <a:pPr algn="just">
              <a:lnSpc>
                <a:spcPct val="150000"/>
              </a:lnSpc>
              <a:tabLst>
                <a:tab pos="1287145" algn="l"/>
              </a:tabLst>
            </a:pPr>
            <a:endParaRPr lang="en-US" altLang="zh-CN" dirty="0">
              <a:latin typeface="微软雅黑" panose="020B0503020204020204" pitchFamily="34" charset="-122"/>
              <a:ea typeface="微软雅黑" panose="020B0503020204020204" pitchFamily="34" charset="-122"/>
            </a:endParaRPr>
          </a:p>
          <a:p>
            <a:pPr algn="ctr">
              <a:lnSpc>
                <a:spcPct val="150000"/>
              </a:lnSpc>
              <a:tabLst>
                <a:tab pos="1287145" algn="l"/>
              </a:tabLst>
            </a:pPr>
            <a:r>
              <a:rPr lang="en-US" altLang="zh-CN" dirty="0">
                <a:latin typeface="微软雅黑" panose="020B0503020204020204" pitchFamily="34" charset="-122"/>
                <a:ea typeface="微软雅黑" panose="020B0503020204020204" pitchFamily="34" charset="-122"/>
              </a:rPr>
              <a:t>R² </a:t>
            </a:r>
            <a:r>
              <a:rPr lang="pt-BR" altLang="zh-CN" dirty="0">
                <a:latin typeface="微软雅黑" panose="020B0503020204020204" pitchFamily="34" charset="-122"/>
                <a:ea typeface="微软雅黑" panose="020B0503020204020204" pitchFamily="34" charset="-122"/>
              </a:rPr>
              <a:t>= 1 - RSS/TSS</a:t>
            </a:r>
            <a:r>
              <a:rPr lang="en-US" altLang="zh-CN" dirty="0">
                <a:latin typeface="微软雅黑" panose="020B0503020204020204" pitchFamily="34" charset="-122"/>
                <a:ea typeface="微软雅黑" panose="020B0503020204020204" pitchFamily="34" charset="-122"/>
              </a:rPr>
              <a:t>=ESS/TSS</a:t>
            </a:r>
          </a:p>
          <a:p>
            <a:pPr algn="ctr">
              <a:lnSpc>
                <a:spcPct val="150000"/>
              </a:lnSpc>
              <a:tabLst>
                <a:tab pos="1287145" algn="l"/>
              </a:tabLst>
            </a:pPr>
            <a:endParaRPr lang="pt-BR" altLang="zh-CN" dirty="0">
              <a:latin typeface="微软雅黑" panose="020B0503020204020204" pitchFamily="34" charset="-122"/>
              <a:ea typeface="微软雅黑" panose="020B0503020204020204" pitchFamily="34" charset="-122"/>
            </a:endParaRPr>
          </a:p>
          <a:p>
            <a:pPr lvl="0" algn="just">
              <a:lnSpc>
                <a:spcPct val="150000"/>
              </a:lnSpc>
              <a:spcAft>
                <a:spcPts val="0"/>
              </a:spcAft>
              <a:tabLst>
                <a:tab pos="1287145" algn="l"/>
              </a:tabLst>
            </a:pPr>
            <a:r>
              <a:rPr lang="en-US" altLang="zh-CN" dirty="0">
                <a:latin typeface="微软雅黑" panose="020B0503020204020204" pitchFamily="34" charset="-122"/>
                <a:ea typeface="微软雅黑" panose="020B0503020204020204" pitchFamily="34" charset="-122"/>
              </a:rPr>
              <a:t>TSS(Total Sum of Squares)</a:t>
            </a:r>
            <a:r>
              <a:rPr lang="zh-CN" altLang="en-US" dirty="0">
                <a:latin typeface="微软雅黑" panose="020B0503020204020204" pitchFamily="34" charset="-122"/>
                <a:ea typeface="微软雅黑" panose="020B0503020204020204" pitchFamily="34" charset="-122"/>
              </a:rPr>
              <a:t>表示实际值与期望值的离差平方和，代表变量的总变动程度。</a:t>
            </a:r>
          </a:p>
          <a:p>
            <a:pPr lvl="0" algn="just">
              <a:lnSpc>
                <a:spcPct val="150000"/>
              </a:lnSpc>
              <a:spcAft>
                <a:spcPts val="0"/>
              </a:spcAft>
              <a:tabLst>
                <a:tab pos="1287145" algn="l"/>
              </a:tabLst>
            </a:pPr>
            <a:r>
              <a:rPr lang="en-US" altLang="zh-CN" dirty="0">
                <a:latin typeface="微软雅黑" panose="020B0503020204020204" pitchFamily="34" charset="-122"/>
                <a:ea typeface="微软雅黑" panose="020B0503020204020204" pitchFamily="34" charset="-122"/>
              </a:rPr>
              <a:t>ESS(Explained Sum of Squares)</a:t>
            </a:r>
            <a:r>
              <a:rPr lang="zh-CN" altLang="en-US" dirty="0">
                <a:latin typeface="微软雅黑" panose="020B0503020204020204" pitchFamily="34" charset="-122"/>
                <a:ea typeface="微软雅黑" panose="020B0503020204020204" pitchFamily="34" charset="-122"/>
              </a:rPr>
              <a:t>表示预测值与期望值的离差平方和，代表预测模型拥有的变量变动程度。</a:t>
            </a:r>
          </a:p>
          <a:p>
            <a:pPr lvl="0" algn="just">
              <a:lnSpc>
                <a:spcPct val="150000"/>
              </a:lnSpc>
              <a:spcAft>
                <a:spcPts val="0"/>
              </a:spcAft>
              <a:tabLst>
                <a:tab pos="1287145" algn="l"/>
              </a:tabLst>
            </a:pPr>
            <a:r>
              <a:rPr lang="en-US" altLang="zh-CN" dirty="0">
                <a:latin typeface="微软雅黑" panose="020B0503020204020204" pitchFamily="34" charset="-122"/>
                <a:ea typeface="微软雅黑" panose="020B0503020204020204" pitchFamily="34" charset="-122"/>
              </a:rPr>
              <a:t>RSS(Residual Sum of Squares)</a:t>
            </a:r>
            <a:r>
              <a:rPr lang="zh-CN" altLang="en-US" dirty="0">
                <a:latin typeface="微软雅黑" panose="020B0503020204020204" pitchFamily="34" charset="-122"/>
                <a:ea typeface="微软雅黑" panose="020B0503020204020204" pitchFamily="34" charset="-122"/>
              </a:rPr>
              <a:t>表示实际值与预测值的离差平方和，代表变量的未知变动程度。</a:t>
            </a:r>
            <a:endParaRPr lang="en-US" altLang="zh-CN" dirty="0">
              <a:latin typeface="微软雅黑" panose="020B0503020204020204" pitchFamily="34" charset="-122"/>
              <a:ea typeface="微软雅黑" panose="020B0503020204020204" pitchFamily="34" charset="-122"/>
            </a:endParaRPr>
          </a:p>
          <a:p>
            <a:pPr lvl="0" algn="just">
              <a:lnSpc>
                <a:spcPct val="150000"/>
              </a:lnSpc>
              <a:spcAft>
                <a:spcPts val="0"/>
              </a:spcAft>
              <a:tabLst>
                <a:tab pos="1287145" algn="l"/>
              </a:tabLst>
            </a:pPr>
            <a:endParaRPr lang="en-US" altLang="zh-CN" dirty="0">
              <a:latin typeface="微软雅黑" panose="020B0503020204020204" pitchFamily="34" charset="-122"/>
              <a:ea typeface="微软雅黑" panose="020B0503020204020204" pitchFamily="34" charset="-122"/>
            </a:endParaRPr>
          </a:p>
        </p:txBody>
      </p:sp>
      <p:sp>
        <p:nvSpPr>
          <p:cNvPr id="5" name="标题 1">
            <a:extLst>
              <a:ext uri="{FF2B5EF4-FFF2-40B4-BE49-F238E27FC236}">
                <a16:creationId xmlns:a16="http://schemas.microsoft.com/office/drawing/2014/main" id="{ED75E642-6905-4C7A-8EBF-4A17E8532BFE}"/>
              </a:ext>
            </a:extLst>
          </p:cNvPr>
          <p:cNvSpPr>
            <a:spLocks noGrp="1"/>
          </p:cNvSpPr>
          <p:nvPr>
            <p:ph type="title"/>
          </p:nvPr>
        </p:nvSpPr>
        <p:spPr>
          <a:xfrm>
            <a:off x="421041" y="485702"/>
            <a:ext cx="9720155" cy="432000"/>
          </a:xfrm>
        </p:spPr>
        <p:txBody>
          <a:bodyPr/>
          <a:lstStyle/>
          <a:p>
            <a:pPr>
              <a:lnSpc>
                <a:spcPct val="100000"/>
              </a:lnSpc>
              <a:defRPr/>
            </a:pPr>
            <a:r>
              <a:rPr lang="zh-CN" altLang="en-US" sz="3200" spc="300" dirty="0">
                <a:solidFill>
                  <a:schemeClr val="bg1"/>
                </a:solidFill>
                <a:latin typeface="Arial" panose="020B0604020202020204" pitchFamily="34" charset="0"/>
                <a:cs typeface="+mj-cs"/>
              </a:rPr>
              <a:t>三、线性回归拟合估计</a:t>
            </a:r>
            <a:br>
              <a:rPr lang="zh-CN" altLang="en-US" sz="3200" spc="300" dirty="0">
                <a:solidFill>
                  <a:schemeClr val="bg1"/>
                </a:solidFill>
                <a:latin typeface="Arial" panose="020B0604020202020204" pitchFamily="34" charset="0"/>
                <a:cs typeface="+mj-cs"/>
              </a:rPr>
            </a:br>
            <a:endParaRPr lang="zh-CN" altLang="en-US" sz="3200" spc="300" dirty="0">
              <a:solidFill>
                <a:schemeClr val="bg1"/>
              </a:solidFill>
              <a:latin typeface="Arial" panose="020B0604020202020204" pitchFamily="34" charset="0"/>
              <a:cs typeface="+mj-cs"/>
            </a:endParaRPr>
          </a:p>
        </p:txBody>
      </p:sp>
    </p:spTree>
    <p:extLst>
      <p:ext uri="{BB962C8B-B14F-4D97-AF65-F5344CB8AC3E}">
        <p14:creationId xmlns:p14="http://schemas.microsoft.com/office/powerpoint/2010/main" val="18572207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1041" y="485702"/>
            <a:ext cx="9720155" cy="432000"/>
          </a:xfrm>
        </p:spPr>
        <p:txBody>
          <a:bodyPr/>
          <a:lstStyle/>
          <a:p>
            <a:pPr>
              <a:lnSpc>
                <a:spcPct val="100000"/>
              </a:lnSpc>
              <a:defRPr/>
            </a:pPr>
            <a:r>
              <a:rPr lang="zh-CN" altLang="en-US" sz="3200" spc="300" dirty="0">
                <a:solidFill>
                  <a:schemeClr val="bg1"/>
                </a:solidFill>
                <a:latin typeface="Arial" panose="020B0604020202020204" pitchFamily="34" charset="0"/>
                <a:cs typeface="+mj-cs"/>
              </a:rPr>
              <a:t>三、线性回归拟合估计</a:t>
            </a:r>
            <a:br>
              <a:rPr lang="zh-CN" altLang="en-US" sz="3200" spc="300" dirty="0">
                <a:solidFill>
                  <a:schemeClr val="bg1"/>
                </a:solidFill>
                <a:latin typeface="Arial" panose="020B0604020202020204" pitchFamily="34" charset="0"/>
                <a:cs typeface="+mj-cs"/>
              </a:rPr>
            </a:br>
            <a:endParaRPr lang="zh-CN" altLang="en-US" sz="3200" spc="300" dirty="0">
              <a:solidFill>
                <a:schemeClr val="bg1"/>
              </a:solidFill>
              <a:latin typeface="Arial" panose="020B0604020202020204" pitchFamily="34" charset="0"/>
              <a:cs typeface="+mj-cs"/>
            </a:endParaRPr>
          </a:p>
        </p:txBody>
      </p:sp>
      <p:sp>
        <p:nvSpPr>
          <p:cNvPr id="8" name="文本框 7">
            <a:extLst>
              <a:ext uri="{FF2B5EF4-FFF2-40B4-BE49-F238E27FC236}">
                <a16:creationId xmlns:a16="http://schemas.microsoft.com/office/drawing/2014/main" id="{7AF222F6-ED38-429A-B118-50EFA33A7A10}"/>
              </a:ext>
            </a:extLst>
          </p:cNvPr>
          <p:cNvSpPr txBox="1"/>
          <p:nvPr/>
        </p:nvSpPr>
        <p:spPr>
          <a:xfrm>
            <a:off x="421041" y="1110342"/>
            <a:ext cx="11349918" cy="4198393"/>
          </a:xfrm>
          <a:prstGeom prst="rect">
            <a:avLst/>
          </a:prstGeom>
          <a:noFill/>
        </p:spPr>
        <p:txBody>
          <a:bodyPr wrap="square" rtlCol="0">
            <a:spAutoFit/>
          </a:bodyPr>
          <a:lstStyle/>
          <a:p>
            <a:pPr marL="400050" lvl="0" indent="-400050" algn="just">
              <a:lnSpc>
                <a:spcPct val="150000"/>
              </a:lnSpc>
              <a:spcAft>
                <a:spcPts val="0"/>
              </a:spcAft>
              <a:buFont typeface="Wingdings" panose="05000000000000000000" pitchFamily="2" charset="2"/>
              <a:buChar char="l"/>
              <a:tabLst>
                <a:tab pos="1287145" algn="l"/>
              </a:tabLst>
            </a:pPr>
            <a:r>
              <a:rPr lang="zh-CN" altLang="en-US" dirty="0">
                <a:latin typeface="微软雅黑" panose="020B0503020204020204" pitchFamily="34" charset="-122"/>
                <a:ea typeface="微软雅黑" panose="020B0503020204020204" pitchFamily="34" charset="-122"/>
                <a:cs typeface="华文仿宋" panose="02010600040101010101" pitchFamily="2" charset="-122"/>
              </a:rPr>
              <a:t>线性回归拟合估计模型的适用性</a:t>
            </a:r>
            <a:endParaRPr lang="en-US" altLang="zh-CN" dirty="0">
              <a:latin typeface="微软雅黑" panose="020B0503020204020204" pitchFamily="34" charset="-122"/>
              <a:ea typeface="微软雅黑" panose="020B0503020204020204" pitchFamily="34" charset="-122"/>
              <a:cs typeface="华文仿宋" panose="02010600040101010101" pitchFamily="2" charset="-122"/>
            </a:endParaRPr>
          </a:p>
          <a:p>
            <a:pPr lvl="0" algn="just">
              <a:lnSpc>
                <a:spcPct val="150000"/>
              </a:lnSpc>
              <a:spcAft>
                <a:spcPts val="0"/>
              </a:spcAft>
              <a:tabLst>
                <a:tab pos="1287145" algn="l"/>
              </a:tabLst>
            </a:pPr>
            <a:r>
              <a:rPr lang="zh-CN" altLang="en-US" dirty="0">
                <a:latin typeface="微软雅黑" panose="020B0503020204020204" pitchFamily="34" charset="-122"/>
                <a:ea typeface="微软雅黑" panose="020B0503020204020204" pitchFamily="34" charset="-122"/>
              </a:rPr>
              <a:t>线性拟合模型相对于区间指标：</a:t>
            </a:r>
            <a:endParaRPr lang="en-US" altLang="zh-CN" dirty="0">
              <a:latin typeface="微软雅黑" panose="020B0503020204020204" pitchFamily="34" charset="-122"/>
              <a:ea typeface="微软雅黑" panose="020B0503020204020204" pitchFamily="34" charset="-122"/>
            </a:endParaRPr>
          </a:p>
          <a:p>
            <a:pPr lvl="0" algn="just">
              <a:lnSpc>
                <a:spcPct val="150000"/>
              </a:lnSpc>
              <a:spcAft>
                <a:spcPts val="0"/>
              </a:spcAft>
              <a:tabLst>
                <a:tab pos="1287145" algn="l"/>
              </a:tabLst>
            </a:pPr>
            <a:r>
              <a:rPr lang="zh-CN" altLang="en-US" dirty="0">
                <a:latin typeface="微软雅黑" panose="020B0503020204020204" pitchFamily="34" charset="-122"/>
                <a:ea typeface="微软雅黑" panose="020B0503020204020204" pitchFamily="34" charset="-122"/>
              </a:rPr>
              <a:t>优点</a:t>
            </a:r>
            <a:r>
              <a:rPr lang="en-US" altLang="zh-CN" dirty="0">
                <a:latin typeface="微软雅黑" panose="020B0503020204020204" pitchFamily="34" charset="-122"/>
                <a:ea typeface="微软雅黑" panose="020B0503020204020204" pitchFamily="34" charset="-122"/>
                <a:sym typeface="Wingdings" panose="05000000000000000000" pitchFamily="2" charset="2"/>
              </a:rPr>
              <a:t>: (1)</a:t>
            </a:r>
            <a:r>
              <a:rPr lang="zh-CN" altLang="en-US" dirty="0">
                <a:latin typeface="微软雅黑" panose="020B0503020204020204" pitchFamily="34" charset="-122"/>
                <a:ea typeface="微软雅黑" panose="020B0503020204020204" pitchFamily="34" charset="-122"/>
              </a:rPr>
              <a:t>对于量化类中性策略的产品可以在不同长度的运行区间内进行比较，挖掘新秀；不需要等到运行周期足够长或者相同时，才比较区间绩效；</a:t>
            </a:r>
            <a:r>
              <a:rPr lang="en-US" altLang="zh-CN" dirty="0">
                <a:latin typeface="微软雅黑" panose="020B0503020204020204" pitchFamily="34" charset="-122"/>
                <a:ea typeface="微软雅黑" panose="020B0503020204020204" pitchFamily="34" charset="-122"/>
              </a:rPr>
              <a:t>(2)</a:t>
            </a:r>
            <a:r>
              <a:rPr lang="zh-CN" altLang="en-US" dirty="0">
                <a:latin typeface="微软雅黑" panose="020B0503020204020204" pitchFamily="34" charset="-122"/>
                <a:ea typeface="微软雅黑" panose="020B0503020204020204" pitchFamily="34" charset="-122"/>
              </a:rPr>
              <a:t>弥补区间指标的反映信息的不足，考虑到整体，能够综合利用到全时段的波动率和收益率的信息；（</a:t>
            </a:r>
            <a:r>
              <a:rPr lang="en-US" altLang="zh-CN" dirty="0">
                <a:latin typeface="微软雅黑" panose="020B0503020204020204" pitchFamily="34" charset="-122"/>
                <a:ea typeface="微软雅黑" panose="020B0503020204020204" pitchFamily="34" charset="-122"/>
              </a:rPr>
              <a:t>3</a:t>
            </a:r>
            <a:r>
              <a:rPr lang="zh-CN" altLang="en-US" dirty="0">
                <a:latin typeface="微软雅黑" panose="020B0503020204020204" pitchFamily="34" charset="-122"/>
                <a:ea typeface="微软雅黑" panose="020B0503020204020204" pitchFamily="34" charset="-122"/>
              </a:rPr>
              <a:t>）指定相对较短的时间区间下，快速比较大量相同策略产品之间的综合表现。</a:t>
            </a:r>
            <a:endParaRPr lang="en-US" altLang="zh-CN" dirty="0">
              <a:latin typeface="微软雅黑" panose="020B0503020204020204" pitchFamily="34" charset="-122"/>
              <a:ea typeface="微软雅黑" panose="020B0503020204020204" pitchFamily="34" charset="-122"/>
            </a:endParaRPr>
          </a:p>
          <a:p>
            <a:pPr lvl="0" algn="just">
              <a:lnSpc>
                <a:spcPct val="150000"/>
              </a:lnSpc>
              <a:spcAft>
                <a:spcPts val="0"/>
              </a:spcAft>
              <a:tabLst>
                <a:tab pos="1287145" algn="l"/>
              </a:tabLst>
            </a:pPr>
            <a:r>
              <a:rPr lang="zh-CN" altLang="en-US" dirty="0">
                <a:latin typeface="微软雅黑" panose="020B0503020204020204" pitchFamily="34" charset="-122"/>
                <a:ea typeface="微软雅黑" panose="020B0503020204020204" pitchFamily="34" charset="-122"/>
              </a:rPr>
              <a:t>限制： 和标的市场相关性比较高的策略需要注意模型结果使用的适用性和前提条件。对于不同风险敞口的策略所得结果不能用来比较。</a:t>
            </a:r>
          </a:p>
          <a:p>
            <a:pPr lvl="0" algn="just">
              <a:lnSpc>
                <a:spcPct val="150000"/>
              </a:lnSpc>
              <a:spcAft>
                <a:spcPts val="0"/>
              </a:spcAft>
              <a:tabLst>
                <a:tab pos="1287145" algn="l"/>
              </a:tabLst>
            </a:pPr>
            <a:endParaRPr lang="zh-CN" altLang="en-US" dirty="0">
              <a:latin typeface="微软雅黑" panose="020B0503020204020204" pitchFamily="34" charset="-122"/>
              <a:ea typeface="微软雅黑" panose="020B0503020204020204" pitchFamily="34" charset="-122"/>
            </a:endParaRPr>
          </a:p>
          <a:p>
            <a:pPr lvl="0" algn="just">
              <a:lnSpc>
                <a:spcPct val="150000"/>
              </a:lnSpc>
              <a:spcAft>
                <a:spcPts val="0"/>
              </a:spcAft>
              <a:tabLst>
                <a:tab pos="1287145" algn="l"/>
              </a:tabLst>
            </a:pPr>
            <a:r>
              <a:rPr lang="zh-CN" altLang="en-US" dirty="0">
                <a:latin typeface="微软雅黑" panose="020B0503020204020204" pitchFamily="34" charset="-122"/>
                <a:ea typeface="微软雅黑" panose="020B0503020204020204" pitchFamily="34" charset="-122"/>
              </a:rPr>
              <a:t>系数的意义：历史平均来看，每周所能带来净值增长的数值。</a:t>
            </a:r>
            <a:endParaRPr lang="en-US" altLang="zh-CN" dirty="0">
              <a:latin typeface="微软雅黑" panose="020B0503020204020204" pitchFamily="34" charset="-122"/>
              <a:ea typeface="微软雅黑" panose="020B0503020204020204" pitchFamily="34" charset="-122"/>
            </a:endParaRPr>
          </a:p>
          <a:p>
            <a:pPr lvl="0" algn="just">
              <a:lnSpc>
                <a:spcPct val="150000"/>
              </a:lnSpc>
              <a:spcAft>
                <a:spcPts val="0"/>
              </a:spcAft>
              <a:tabLst>
                <a:tab pos="1287145" algn="l"/>
              </a:tabLst>
            </a:pPr>
            <a:r>
              <a:rPr lang="zh-CN" altLang="en-US" dirty="0">
                <a:latin typeface="微软雅黑" panose="020B0503020204020204" pitchFamily="34" charset="-122"/>
                <a:ea typeface="微软雅黑" panose="020B0503020204020204" pitchFamily="34" charset="-122"/>
              </a:rPr>
              <a:t>拟合优度：产品净值是否能被运行时间很好地线性解释。</a:t>
            </a:r>
          </a:p>
        </p:txBody>
      </p:sp>
    </p:spTree>
    <p:extLst>
      <p:ext uri="{BB962C8B-B14F-4D97-AF65-F5344CB8AC3E}">
        <p14:creationId xmlns:p14="http://schemas.microsoft.com/office/powerpoint/2010/main" val="21228560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nSpc>
                <a:spcPct val="100000"/>
              </a:lnSpc>
              <a:defRPr/>
            </a:pPr>
            <a:r>
              <a:rPr lang="zh-CN" altLang="en-US" sz="3200" spc="300" dirty="0">
                <a:solidFill>
                  <a:schemeClr val="bg1"/>
                </a:solidFill>
                <a:latin typeface="Arial" panose="020B0604020202020204" pitchFamily="34" charset="0"/>
                <a:cs typeface="+mj-cs"/>
              </a:rPr>
              <a:t>一、绩效评价设计的背景</a:t>
            </a:r>
          </a:p>
        </p:txBody>
      </p:sp>
      <p:sp>
        <p:nvSpPr>
          <p:cNvPr id="3" name="文本框 2">
            <a:extLst>
              <a:ext uri="{FF2B5EF4-FFF2-40B4-BE49-F238E27FC236}">
                <a16:creationId xmlns:a16="http://schemas.microsoft.com/office/drawing/2014/main" id="{9F8562EA-1B7E-4B81-8038-6BCFA964EBAE}"/>
              </a:ext>
            </a:extLst>
          </p:cNvPr>
          <p:cNvSpPr txBox="1"/>
          <p:nvPr/>
        </p:nvSpPr>
        <p:spPr>
          <a:xfrm>
            <a:off x="360000" y="905529"/>
            <a:ext cx="11349918" cy="2058577"/>
          </a:xfrm>
          <a:prstGeom prst="rect">
            <a:avLst/>
          </a:prstGeom>
          <a:noFill/>
        </p:spPr>
        <p:txBody>
          <a:bodyPr wrap="square" rtlCol="0">
            <a:spAutoFit/>
          </a:bodyPr>
          <a:lstStyle/>
          <a:p>
            <a:pPr>
              <a:lnSpc>
                <a:spcPct val="120000"/>
              </a:lnSpc>
            </a:pPr>
            <a:r>
              <a:rPr lang="zh-CN" altLang="en-US" b="1" dirty="0">
                <a:latin typeface="微软雅黑" panose="020B0503020204020204" pitchFamily="34" charset="-122"/>
                <a:ea typeface="微软雅黑" panose="020B0503020204020204" pitchFamily="34" charset="-122"/>
              </a:rPr>
              <a:t>研究意义：</a:t>
            </a:r>
            <a:endParaRPr lang="en-US" altLang="zh-CN" b="1" dirty="0">
              <a:latin typeface="微软雅黑" panose="020B0503020204020204" pitchFamily="34" charset="-122"/>
              <a:ea typeface="微软雅黑" panose="020B0503020204020204" pitchFamily="34" charset="-122"/>
            </a:endParaRPr>
          </a:p>
          <a:p>
            <a:pPr>
              <a:lnSpc>
                <a:spcPct val="120000"/>
              </a:lnSpc>
            </a:pPr>
            <a:r>
              <a:rPr lang="en-US" altLang="zh-CN" b="1"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对公开的私募产品以及已投的专户产品构建一套统一的基金绩效评价体系，方便在同类管理人内比较历史上的技能和水平，从而有助于支持种子基金项目执行过程中的引入、评估及退出环节。对于构建基金组合流程，通常包含：大类资产配置、风险与风格策略配置、子基金择优、组合权重优化。本文聚焦的是子基金的量化初筛环节。</a:t>
            </a:r>
            <a:endParaRPr lang="en-US" altLang="zh-CN" dirty="0">
              <a:latin typeface="微软雅黑" panose="020B0503020204020204" pitchFamily="34" charset="-122"/>
              <a:ea typeface="微软雅黑" panose="020B0503020204020204" pitchFamily="34" charset="-122"/>
            </a:endParaRPr>
          </a:p>
          <a:p>
            <a:pPr>
              <a:lnSpc>
                <a:spcPct val="120000"/>
              </a:lnSpc>
            </a:pPr>
            <a:endParaRPr lang="en-US" altLang="zh-CN" dirty="0">
              <a:latin typeface="微软雅黑" panose="020B0503020204020204" pitchFamily="34" charset="-122"/>
              <a:ea typeface="微软雅黑" panose="020B0503020204020204" pitchFamily="34" charset="-122"/>
            </a:endParaRPr>
          </a:p>
        </p:txBody>
      </p:sp>
      <p:graphicFrame>
        <p:nvGraphicFramePr>
          <p:cNvPr id="4" name="图示 3">
            <a:extLst>
              <a:ext uri="{FF2B5EF4-FFF2-40B4-BE49-F238E27FC236}">
                <a16:creationId xmlns:a16="http://schemas.microsoft.com/office/drawing/2014/main" id="{C2F8ACC2-FFF6-4A6D-8B02-F0AAB3BE992B}"/>
              </a:ext>
            </a:extLst>
          </p:cNvPr>
          <p:cNvGraphicFramePr/>
          <p:nvPr>
            <p:extLst>
              <p:ext uri="{D42A27DB-BD31-4B8C-83A1-F6EECF244321}">
                <p14:modId xmlns:p14="http://schemas.microsoft.com/office/powerpoint/2010/main" val="2664167559"/>
              </p:ext>
            </p:extLst>
          </p:nvPr>
        </p:nvGraphicFramePr>
        <p:xfrm>
          <a:off x="-145097" y="1367245"/>
          <a:ext cx="12232593" cy="549075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5071293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6900AF1E-F95C-4F6F-9C16-CFF2D920CA16}"/>
              </a:ext>
            </a:extLst>
          </p:cNvPr>
          <p:cNvSpPr/>
          <p:nvPr/>
        </p:nvSpPr>
        <p:spPr>
          <a:xfrm>
            <a:off x="284085" y="959868"/>
            <a:ext cx="11474844" cy="883768"/>
          </a:xfrm>
          <a:prstGeom prst="rect">
            <a:avLst/>
          </a:prstGeom>
        </p:spPr>
        <p:txBody>
          <a:bodyPr wrap="square">
            <a:spAutoFit/>
          </a:bodyPr>
          <a:lstStyle/>
          <a:p>
            <a:pPr marL="285750" lvl="0" indent="-285750" algn="just">
              <a:lnSpc>
                <a:spcPct val="150000"/>
              </a:lnSpc>
              <a:spcAft>
                <a:spcPts val="0"/>
              </a:spcAft>
              <a:buFont typeface="Wingdings" panose="05000000000000000000" pitchFamily="2" charset="2"/>
              <a:buChar char="l"/>
              <a:tabLst>
                <a:tab pos="1287145" algn="l"/>
              </a:tabLst>
            </a:pPr>
            <a:r>
              <a:rPr lang="zh-CN" altLang="en-US" dirty="0">
                <a:latin typeface="微软雅黑" panose="020B0503020204020204" pitchFamily="34" charset="-122"/>
                <a:ea typeface="微软雅黑" panose="020B0503020204020204" pitchFamily="34" charset="-122"/>
                <a:cs typeface="华文仿宋" panose="02010600040101010101" pitchFamily="2" charset="-122"/>
              </a:rPr>
              <a:t>随机模拟测试线性回归拟合估计</a:t>
            </a:r>
            <a:endParaRPr lang="en-US" altLang="zh-CN" dirty="0">
              <a:latin typeface="微软雅黑" panose="020B0503020204020204" pitchFamily="34" charset="-122"/>
              <a:ea typeface="微软雅黑" panose="020B0503020204020204" pitchFamily="34" charset="-122"/>
              <a:cs typeface="华文仿宋" panose="02010600040101010101" pitchFamily="2" charset="-122"/>
            </a:endParaRPr>
          </a:p>
          <a:p>
            <a:pPr lvl="0" algn="just">
              <a:lnSpc>
                <a:spcPct val="150000"/>
              </a:lnSpc>
              <a:spcAft>
                <a:spcPts val="0"/>
              </a:spcAft>
              <a:tabLst>
                <a:tab pos="1287145" algn="l"/>
              </a:tabLst>
            </a:pPr>
            <a:r>
              <a:rPr lang="zh-CN" altLang="en-US" dirty="0">
                <a:latin typeface="微软雅黑" panose="020B0503020204020204" pitchFamily="34" charset="-122"/>
                <a:ea typeface="微软雅黑" panose="020B0503020204020204" pitchFamily="34" charset="-122"/>
                <a:cs typeface="华文仿宋" panose="02010600040101010101" pitchFamily="2" charset="-122"/>
              </a:rPr>
              <a:t>    </a:t>
            </a:r>
            <a:endParaRPr lang="en-US" altLang="zh-CN" dirty="0">
              <a:latin typeface="微软雅黑" panose="020B0503020204020204" pitchFamily="34" charset="-122"/>
              <a:ea typeface="微软雅黑" panose="020B0503020204020204" pitchFamily="34" charset="-122"/>
              <a:cs typeface="华文仿宋" panose="02010600040101010101" pitchFamily="2" charset="-122"/>
            </a:endParaRPr>
          </a:p>
        </p:txBody>
      </p:sp>
      <p:sp>
        <p:nvSpPr>
          <p:cNvPr id="9" name="文本框 8">
            <a:extLst>
              <a:ext uri="{FF2B5EF4-FFF2-40B4-BE49-F238E27FC236}">
                <a16:creationId xmlns:a16="http://schemas.microsoft.com/office/drawing/2014/main" id="{0EEB261C-AFAD-4760-B649-96C267C1F865}"/>
              </a:ext>
            </a:extLst>
          </p:cNvPr>
          <p:cNvSpPr txBox="1"/>
          <p:nvPr/>
        </p:nvSpPr>
        <p:spPr>
          <a:xfrm>
            <a:off x="358578" y="1520470"/>
            <a:ext cx="11474843" cy="646331"/>
          </a:xfrm>
          <a:prstGeom prst="rect">
            <a:avLst/>
          </a:prstGeom>
          <a:noFill/>
        </p:spPr>
        <p:txBody>
          <a:bodyPr wrap="square">
            <a:spAutoFit/>
          </a:bodyPr>
          <a:lstStyle/>
          <a:p>
            <a:r>
              <a:rPr lang="zh-CN" altLang="en-US" dirty="0">
                <a:latin typeface="微软雅黑" panose="020B0503020204020204" pitchFamily="34" charset="-122"/>
                <a:ea typeface="微软雅黑" panose="020B0503020204020204" pitchFamily="34" charset="-122"/>
              </a:rPr>
              <a:t>    模拟</a:t>
            </a:r>
            <a:r>
              <a:rPr lang="en-US" altLang="zh-CN" dirty="0">
                <a:latin typeface="微软雅黑" panose="020B0503020204020204" pitchFamily="34" charset="-122"/>
                <a:ea typeface="微软雅黑" panose="020B0503020204020204" pitchFamily="34" charset="-122"/>
              </a:rPr>
              <a:t>-0.5</a:t>
            </a:r>
            <a:r>
              <a:rPr lang="zh-CN" altLang="en-US" dirty="0">
                <a:latin typeface="微软雅黑" panose="020B0503020204020204" pitchFamily="34" charset="-122"/>
                <a:ea typeface="微软雅黑" panose="020B0503020204020204" pitchFamily="34" charset="-122"/>
              </a:rPr>
              <a:t>与</a:t>
            </a:r>
            <a:r>
              <a:rPr lang="en-US" altLang="zh-CN" dirty="0">
                <a:latin typeface="微软雅黑" panose="020B0503020204020204" pitchFamily="34" charset="-122"/>
                <a:ea typeface="微软雅黑" panose="020B0503020204020204" pitchFamily="34" charset="-122"/>
              </a:rPr>
              <a:t>0.5</a:t>
            </a:r>
            <a:r>
              <a:rPr lang="zh-CN" altLang="en-US" dirty="0">
                <a:latin typeface="微软雅黑" panose="020B0503020204020204" pitchFamily="34" charset="-122"/>
                <a:ea typeface="微软雅黑" panose="020B0503020204020204" pitchFamily="34" charset="-122"/>
              </a:rPr>
              <a:t>的随机数</a:t>
            </a:r>
            <a:r>
              <a:rPr lang="en-US" altLang="zh-CN" dirty="0">
                <a:latin typeface="微软雅黑" panose="020B0503020204020204" pitchFamily="34" charset="-122"/>
                <a:ea typeface="微软雅黑" panose="020B0503020204020204" pitchFamily="34" charset="-122"/>
              </a:rPr>
              <a:t>1000</a:t>
            </a:r>
            <a:r>
              <a:rPr lang="zh-CN" altLang="en-US" dirty="0">
                <a:latin typeface="微软雅黑" panose="020B0503020204020204" pitchFamily="34" charset="-122"/>
                <a:ea typeface="微软雅黑" panose="020B0503020204020204" pitchFamily="34" charset="-122"/>
              </a:rPr>
              <a:t>个数据点进行回归，</a:t>
            </a:r>
            <a:r>
              <a:rPr lang="en-US" altLang="zh-CN" dirty="0">
                <a:latin typeface="微软雅黑" panose="020B0503020204020204" pitchFamily="34" charset="-122"/>
                <a:ea typeface="微软雅黑" panose="020B0503020204020204" pitchFamily="34" charset="-122"/>
              </a:rPr>
              <a:t>Y</a:t>
            </a:r>
            <a:r>
              <a:rPr lang="zh-CN" altLang="en-US" dirty="0">
                <a:latin typeface="微软雅黑" panose="020B0503020204020204" pitchFamily="34" charset="-122"/>
                <a:ea typeface="微软雅黑" panose="020B0503020204020204" pitchFamily="34" charset="-122"/>
              </a:rPr>
              <a:t>为取值，</a:t>
            </a:r>
            <a:r>
              <a:rPr lang="en-US" altLang="zh-CN" dirty="0">
                <a:latin typeface="微软雅黑" panose="020B0503020204020204" pitchFamily="34" charset="-122"/>
                <a:ea typeface="微软雅黑" panose="020B0503020204020204" pitchFamily="34" charset="-122"/>
              </a:rPr>
              <a:t>X</a:t>
            </a:r>
            <a:r>
              <a:rPr lang="zh-CN" altLang="en-US" dirty="0">
                <a:latin typeface="微软雅黑" panose="020B0503020204020204" pitchFamily="34" charset="-122"/>
                <a:ea typeface="微软雅黑" panose="020B0503020204020204" pitchFamily="34" charset="-122"/>
              </a:rPr>
              <a:t>为序数，发现拟合优度为</a:t>
            </a:r>
            <a:r>
              <a:rPr lang="en-US" altLang="zh-CN" dirty="0">
                <a:latin typeface="微软雅黑" panose="020B0503020204020204" pitchFamily="34" charset="-122"/>
                <a:ea typeface="微软雅黑" panose="020B0503020204020204" pitchFamily="34" charset="-122"/>
              </a:rPr>
              <a:t>0</a:t>
            </a:r>
            <a:r>
              <a:rPr lang="zh-CN" altLang="en-US" dirty="0">
                <a:latin typeface="微软雅黑" panose="020B0503020204020204" pitchFamily="34" charset="-122"/>
                <a:ea typeface="微软雅黑" panose="020B0503020204020204" pitchFamily="34" charset="-122"/>
              </a:rPr>
              <a:t>，修正拟合优度为负，说明线性模型无法解释</a:t>
            </a:r>
            <a:r>
              <a:rPr lang="en-US" altLang="zh-CN" dirty="0">
                <a:latin typeface="微软雅黑" panose="020B0503020204020204" pitchFamily="34" charset="-122"/>
                <a:ea typeface="微软雅黑" panose="020B0503020204020204" pitchFamily="34" charset="-122"/>
              </a:rPr>
              <a:t>Y</a:t>
            </a:r>
            <a:r>
              <a:rPr lang="zh-CN" altLang="en-US" dirty="0">
                <a:latin typeface="微软雅黑" panose="020B0503020204020204" pitchFamily="34" charset="-122"/>
                <a:ea typeface="微软雅黑" panose="020B0503020204020204" pitchFamily="34" charset="-122"/>
              </a:rPr>
              <a:t>与</a:t>
            </a:r>
            <a:r>
              <a:rPr lang="en-US" altLang="zh-CN" dirty="0">
                <a:latin typeface="微软雅黑" panose="020B0503020204020204" pitchFamily="34" charset="-122"/>
                <a:ea typeface="微软雅黑" panose="020B0503020204020204" pitchFamily="34" charset="-122"/>
              </a:rPr>
              <a:t>X</a:t>
            </a:r>
            <a:r>
              <a:rPr lang="zh-CN" altLang="en-US" dirty="0">
                <a:latin typeface="微软雅黑" panose="020B0503020204020204" pitchFamily="34" charset="-122"/>
                <a:ea typeface="微软雅黑" panose="020B0503020204020204" pitchFamily="34" charset="-122"/>
              </a:rPr>
              <a:t>的关系，拟合的趋势线为</a:t>
            </a:r>
            <a:r>
              <a:rPr lang="en-US" altLang="zh-CN" dirty="0">
                <a:latin typeface="微软雅黑" panose="020B0503020204020204" pitchFamily="34" charset="-122"/>
                <a:ea typeface="微软雅黑" panose="020B0503020204020204" pitchFamily="34" charset="-122"/>
              </a:rPr>
              <a:t>Y</a:t>
            </a:r>
            <a:r>
              <a:rPr lang="zh-CN" altLang="en-US" dirty="0">
                <a:latin typeface="微软雅黑" panose="020B0503020204020204" pitchFamily="34" charset="-122"/>
                <a:ea typeface="微软雅黑" panose="020B0503020204020204" pitchFamily="34" charset="-122"/>
              </a:rPr>
              <a:t>接近于</a:t>
            </a:r>
            <a:r>
              <a:rPr lang="en-US" altLang="zh-CN" dirty="0">
                <a:latin typeface="微软雅黑" panose="020B0503020204020204" pitchFamily="34" charset="-122"/>
                <a:ea typeface="微软雅黑" panose="020B0503020204020204" pitchFamily="34" charset="-122"/>
              </a:rPr>
              <a:t>0</a:t>
            </a:r>
            <a:r>
              <a:rPr lang="zh-CN" altLang="en-US" dirty="0">
                <a:latin typeface="微软雅黑" panose="020B0503020204020204" pitchFamily="34" charset="-122"/>
                <a:ea typeface="微软雅黑" panose="020B0503020204020204" pitchFamily="34" charset="-122"/>
              </a:rPr>
              <a:t>这条直线。</a:t>
            </a:r>
          </a:p>
        </p:txBody>
      </p:sp>
      <p:pic>
        <p:nvPicPr>
          <p:cNvPr id="10" name="图片 9">
            <a:extLst>
              <a:ext uri="{FF2B5EF4-FFF2-40B4-BE49-F238E27FC236}">
                <a16:creationId xmlns:a16="http://schemas.microsoft.com/office/drawing/2014/main" id="{9D517653-EC73-445C-9E90-A7A2801C79B0}"/>
              </a:ext>
            </a:extLst>
          </p:cNvPr>
          <p:cNvPicPr>
            <a:picLocks noChangeAspect="1"/>
          </p:cNvPicPr>
          <p:nvPr/>
        </p:nvPicPr>
        <p:blipFill>
          <a:blip r:embed="rId2"/>
          <a:stretch>
            <a:fillRect/>
          </a:stretch>
        </p:blipFill>
        <p:spPr>
          <a:xfrm>
            <a:off x="2695766" y="2166801"/>
            <a:ext cx="6651481" cy="4455572"/>
          </a:xfrm>
          <a:prstGeom prst="rect">
            <a:avLst/>
          </a:prstGeom>
        </p:spPr>
      </p:pic>
      <p:sp>
        <p:nvSpPr>
          <p:cNvPr id="8" name="标题 1">
            <a:extLst>
              <a:ext uri="{FF2B5EF4-FFF2-40B4-BE49-F238E27FC236}">
                <a16:creationId xmlns:a16="http://schemas.microsoft.com/office/drawing/2014/main" id="{FEB2D363-39F0-47A4-B990-D2111B3FE361}"/>
              </a:ext>
            </a:extLst>
          </p:cNvPr>
          <p:cNvSpPr>
            <a:spLocks noGrp="1"/>
          </p:cNvSpPr>
          <p:nvPr>
            <p:ph type="title"/>
          </p:nvPr>
        </p:nvSpPr>
        <p:spPr>
          <a:xfrm>
            <a:off x="421041" y="485702"/>
            <a:ext cx="9720155" cy="432000"/>
          </a:xfrm>
        </p:spPr>
        <p:txBody>
          <a:bodyPr/>
          <a:lstStyle/>
          <a:p>
            <a:pPr>
              <a:lnSpc>
                <a:spcPct val="100000"/>
              </a:lnSpc>
              <a:defRPr/>
            </a:pPr>
            <a:r>
              <a:rPr lang="zh-CN" altLang="en-US" sz="3200" spc="300" dirty="0">
                <a:solidFill>
                  <a:schemeClr val="bg1"/>
                </a:solidFill>
                <a:latin typeface="Arial" panose="020B0604020202020204" pitchFamily="34" charset="0"/>
                <a:cs typeface="+mj-cs"/>
              </a:rPr>
              <a:t>三、线性回归拟合估计</a:t>
            </a:r>
            <a:br>
              <a:rPr lang="zh-CN" altLang="en-US" sz="3200" spc="300" dirty="0">
                <a:solidFill>
                  <a:schemeClr val="bg1"/>
                </a:solidFill>
                <a:latin typeface="Arial" panose="020B0604020202020204" pitchFamily="34" charset="0"/>
                <a:cs typeface="+mj-cs"/>
              </a:rPr>
            </a:br>
            <a:endParaRPr lang="zh-CN" altLang="en-US" sz="3200" spc="300" dirty="0">
              <a:solidFill>
                <a:schemeClr val="bg1"/>
              </a:solidFill>
              <a:latin typeface="Arial" panose="020B0604020202020204" pitchFamily="34" charset="0"/>
              <a:cs typeface="+mj-cs"/>
            </a:endParaRPr>
          </a:p>
        </p:txBody>
      </p:sp>
    </p:spTree>
    <p:extLst>
      <p:ext uri="{BB962C8B-B14F-4D97-AF65-F5344CB8AC3E}">
        <p14:creationId xmlns:p14="http://schemas.microsoft.com/office/powerpoint/2010/main" val="15613581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6900AF1E-F95C-4F6F-9C16-CFF2D920CA16}"/>
              </a:ext>
            </a:extLst>
          </p:cNvPr>
          <p:cNvSpPr/>
          <p:nvPr/>
        </p:nvSpPr>
        <p:spPr>
          <a:xfrm>
            <a:off x="284085" y="1030127"/>
            <a:ext cx="11474844" cy="2951898"/>
          </a:xfrm>
          <a:prstGeom prst="rect">
            <a:avLst/>
          </a:prstGeom>
        </p:spPr>
        <p:txBody>
          <a:bodyPr wrap="square">
            <a:spAutoFit/>
          </a:bodyPr>
          <a:lstStyle/>
          <a:p>
            <a:pPr marL="285750" lvl="0" indent="-285750" algn="just">
              <a:lnSpc>
                <a:spcPct val="150000"/>
              </a:lnSpc>
              <a:spcAft>
                <a:spcPts val="0"/>
              </a:spcAft>
              <a:buFont typeface="Wingdings" panose="05000000000000000000" pitchFamily="2" charset="2"/>
              <a:buChar char="l"/>
              <a:tabLst>
                <a:tab pos="1287145" algn="l"/>
              </a:tabLst>
            </a:pPr>
            <a:r>
              <a:rPr lang="zh-CN" altLang="en-US" dirty="0">
                <a:latin typeface="微软雅黑" panose="020B0503020204020204" pitchFamily="34" charset="-122"/>
                <a:ea typeface="微软雅黑" panose="020B0503020204020204" pitchFamily="34" charset="-122"/>
                <a:cs typeface="华文仿宋" panose="02010600040101010101" pitchFamily="2" charset="-122"/>
              </a:rPr>
              <a:t>线性回归拟合估计的结果</a:t>
            </a:r>
            <a:endParaRPr lang="en-US" altLang="zh-CN" dirty="0">
              <a:latin typeface="微软雅黑" panose="020B0503020204020204" pitchFamily="34" charset="-122"/>
              <a:ea typeface="微软雅黑" panose="020B0503020204020204" pitchFamily="34" charset="-122"/>
              <a:cs typeface="华文仿宋" panose="02010600040101010101" pitchFamily="2" charset="-122"/>
            </a:endParaRPr>
          </a:p>
          <a:p>
            <a:pPr algn="just">
              <a:lnSpc>
                <a:spcPct val="150000"/>
              </a:lnSpc>
              <a:tabLst>
                <a:tab pos="1287145" algn="l"/>
              </a:tabLst>
            </a:pPr>
            <a:r>
              <a:rPr lang="zh-CN" altLang="en-US" dirty="0">
                <a:latin typeface="微软雅黑" panose="020B0503020204020204" pitchFamily="34" charset="-122"/>
                <a:ea typeface="微软雅黑" panose="020B0503020204020204" pitchFamily="34" charset="-122"/>
                <a:cs typeface="华文仿宋" panose="02010600040101010101" pitchFamily="2" charset="-122"/>
              </a:rPr>
              <a:t>    对基金的历史净值序列作为因变量</a:t>
            </a:r>
            <a:r>
              <a:rPr lang="en-US" altLang="zh-CN" dirty="0">
                <a:latin typeface="微软雅黑" panose="020B0503020204020204" pitchFamily="34" charset="-122"/>
                <a:ea typeface="微软雅黑" panose="020B0503020204020204" pitchFamily="34" charset="-122"/>
                <a:cs typeface="华文仿宋" panose="02010600040101010101" pitchFamily="2" charset="-122"/>
              </a:rPr>
              <a:t>Y</a:t>
            </a:r>
            <a:r>
              <a:rPr lang="zh-CN" altLang="en-US" dirty="0">
                <a:latin typeface="微软雅黑" panose="020B0503020204020204" pitchFamily="34" charset="-122"/>
                <a:ea typeface="微软雅黑" panose="020B0503020204020204" pitchFamily="34" charset="-122"/>
                <a:cs typeface="华文仿宋" panose="02010600040101010101" pitchFamily="2" charset="-122"/>
              </a:rPr>
              <a:t>与运行期数（周）作为自变量</a:t>
            </a:r>
            <a:r>
              <a:rPr lang="en-US" altLang="zh-CN" dirty="0">
                <a:latin typeface="微软雅黑" panose="020B0503020204020204" pitchFamily="34" charset="-122"/>
                <a:ea typeface="微软雅黑" panose="020B0503020204020204" pitchFamily="34" charset="-122"/>
                <a:cs typeface="华文仿宋" panose="02010600040101010101" pitchFamily="2" charset="-122"/>
              </a:rPr>
              <a:t>X</a:t>
            </a:r>
            <a:r>
              <a:rPr lang="zh-CN" altLang="en-US" dirty="0">
                <a:latin typeface="微软雅黑" panose="020B0503020204020204" pitchFamily="34" charset="-122"/>
                <a:ea typeface="微软雅黑" panose="020B0503020204020204" pitchFamily="34" charset="-122"/>
                <a:cs typeface="华文仿宋" panose="02010600040101010101" pitchFamily="2" charset="-122"/>
              </a:rPr>
              <a:t>进行了 </a:t>
            </a:r>
            <a:r>
              <a:rPr lang="en-US" altLang="zh-CN" dirty="0">
                <a:latin typeface="微软雅黑" panose="020B0503020204020204" pitchFamily="34" charset="-122"/>
                <a:ea typeface="微软雅黑" panose="020B0503020204020204" pitchFamily="34" charset="-122"/>
                <a:cs typeface="华文仿宋" panose="02010600040101010101" pitchFamily="2" charset="-122"/>
              </a:rPr>
              <a:t>OLS </a:t>
            </a:r>
            <a:r>
              <a:rPr lang="zh-CN" altLang="en-US" dirty="0">
                <a:latin typeface="微软雅黑" panose="020B0503020204020204" pitchFamily="34" charset="-122"/>
                <a:ea typeface="微软雅黑" panose="020B0503020204020204" pitchFamily="34" charset="-122"/>
                <a:cs typeface="华文仿宋" panose="02010600040101010101" pitchFamily="2" charset="-122"/>
              </a:rPr>
              <a:t>线性回归，其逻辑在于识别哪些基金是属于“划线派”的基金，</a:t>
            </a:r>
            <a:r>
              <a:rPr lang="zh-CN" altLang="en-US" b="1" dirty="0">
                <a:latin typeface="微软雅黑" panose="020B0503020204020204" pitchFamily="34" charset="-122"/>
                <a:ea typeface="微软雅黑" panose="020B0503020204020204" pitchFamily="34" charset="-122"/>
                <a:cs typeface="华文仿宋" panose="02010600040101010101" pitchFamily="2" charset="-122"/>
              </a:rPr>
              <a:t>理论上来说，线性模型的拟合优度越高，越能解释基金的净值随时间递增的线性变化，也就越能说明净值序列随着运行期数（周）的增加而线性地递增</a:t>
            </a:r>
            <a:r>
              <a:rPr lang="zh-CN" altLang="en-US" dirty="0">
                <a:latin typeface="微软雅黑" panose="020B0503020204020204" pitchFamily="34" charset="-122"/>
                <a:ea typeface="微软雅黑" panose="020B0503020204020204" pitchFamily="34" charset="-122"/>
                <a:cs typeface="华文仿宋" panose="02010600040101010101" pitchFamily="2" charset="-122"/>
              </a:rPr>
              <a:t>，对于回撤的控制能力较好；自变量的系数为正值，且越大说明净值增长较快两者结合起来可以说明区间内获取稳健收益能力较强。在数据处理上，本文筛选净值数据在 </a:t>
            </a:r>
            <a:r>
              <a:rPr lang="en-US" altLang="zh-CN" dirty="0">
                <a:latin typeface="微软雅黑" panose="020B0503020204020204" pitchFamily="34" charset="-122"/>
                <a:ea typeface="微软雅黑" panose="020B0503020204020204" pitchFamily="34" charset="-122"/>
                <a:cs typeface="华文仿宋" panose="02010600040101010101" pitchFamily="2" charset="-122"/>
              </a:rPr>
              <a:t>5 </a:t>
            </a:r>
            <a:r>
              <a:rPr lang="zh-CN" altLang="en-US" dirty="0">
                <a:latin typeface="微软雅黑" panose="020B0503020204020204" pitchFamily="34" charset="-122"/>
                <a:ea typeface="微软雅黑" panose="020B0503020204020204" pitchFamily="34" charset="-122"/>
                <a:cs typeface="华文仿宋" panose="02010600040101010101" pitchFamily="2" charset="-122"/>
              </a:rPr>
              <a:t>条以上的基金进行回归分析。</a:t>
            </a:r>
            <a:r>
              <a:rPr lang="zh-CN" altLang="en-US" sz="1800" dirty="0">
                <a:effectLst/>
                <a:latin typeface="微软雅黑" panose="020B0503020204020204" pitchFamily="34" charset="-122"/>
                <a:ea typeface="微软雅黑" panose="020B0503020204020204" pitchFamily="34" charset="-122"/>
                <a:cs typeface="Times New Roman" panose="02020603050405020304" pitchFamily="18" charset="0"/>
              </a:rPr>
              <a:t>定期汇总计算得到已投专户的线性拟合结果，并生成</a:t>
            </a:r>
            <a:r>
              <a:rPr lang="en-US" altLang="zh-CN" sz="1800" dirty="0">
                <a:effectLst/>
                <a:latin typeface="微软雅黑" panose="020B0503020204020204" pitchFamily="34" charset="-122"/>
                <a:ea typeface="微软雅黑" panose="020B0503020204020204" pitchFamily="34" charset="-122"/>
                <a:cs typeface="Times New Roman" panose="02020603050405020304" pitchFamily="18" charset="0"/>
              </a:rPr>
              <a:t>PDF</a:t>
            </a:r>
            <a:r>
              <a:rPr lang="zh-CN" altLang="en-US" sz="1800" dirty="0">
                <a:effectLst/>
                <a:latin typeface="微软雅黑" panose="020B0503020204020204" pitchFamily="34" charset="-122"/>
                <a:ea typeface="微软雅黑" panose="020B0503020204020204" pitchFamily="34" charset="-122"/>
                <a:cs typeface="Times New Roman" panose="02020603050405020304" pitchFamily="18" charset="0"/>
              </a:rPr>
              <a:t>报告</a:t>
            </a:r>
            <a:endParaRPr lang="zh-CN" altLang="zh-CN" sz="1800" dirty="0">
              <a:effectLst/>
              <a:latin typeface="微软雅黑" panose="020B0503020204020204" pitchFamily="34" charset="-122"/>
              <a:ea typeface="微软雅黑" panose="020B0503020204020204" pitchFamily="34" charset="-122"/>
              <a:cs typeface="Times New Roman" panose="02020603050405020304" pitchFamily="18" charset="0"/>
            </a:endParaRPr>
          </a:p>
          <a:p>
            <a:pPr lvl="0" algn="just">
              <a:lnSpc>
                <a:spcPct val="150000"/>
              </a:lnSpc>
              <a:spcAft>
                <a:spcPts val="0"/>
              </a:spcAft>
              <a:tabLst>
                <a:tab pos="1287145" algn="l"/>
              </a:tabLst>
            </a:pPr>
            <a:endParaRPr lang="en-US" altLang="zh-CN" dirty="0">
              <a:latin typeface="微软雅黑" panose="020B0503020204020204" pitchFamily="34" charset="-122"/>
              <a:ea typeface="微软雅黑" panose="020B0503020204020204" pitchFamily="34" charset="-122"/>
              <a:cs typeface="华文仿宋" panose="02010600040101010101" pitchFamily="2" charset="-122"/>
            </a:endParaRPr>
          </a:p>
        </p:txBody>
      </p:sp>
      <p:sp>
        <p:nvSpPr>
          <p:cNvPr id="5" name="标题 1">
            <a:extLst>
              <a:ext uri="{FF2B5EF4-FFF2-40B4-BE49-F238E27FC236}">
                <a16:creationId xmlns:a16="http://schemas.microsoft.com/office/drawing/2014/main" id="{5A55198A-EDFF-4147-9B24-32E99A06DED5}"/>
              </a:ext>
            </a:extLst>
          </p:cNvPr>
          <p:cNvSpPr>
            <a:spLocks noGrp="1"/>
          </p:cNvSpPr>
          <p:nvPr>
            <p:ph type="title"/>
          </p:nvPr>
        </p:nvSpPr>
        <p:spPr>
          <a:xfrm>
            <a:off x="421041" y="485702"/>
            <a:ext cx="9720155" cy="432000"/>
          </a:xfrm>
        </p:spPr>
        <p:txBody>
          <a:bodyPr/>
          <a:lstStyle/>
          <a:p>
            <a:pPr>
              <a:lnSpc>
                <a:spcPct val="100000"/>
              </a:lnSpc>
              <a:defRPr/>
            </a:pPr>
            <a:r>
              <a:rPr lang="zh-CN" altLang="en-US" sz="3200" spc="300" dirty="0">
                <a:solidFill>
                  <a:schemeClr val="bg1"/>
                </a:solidFill>
                <a:latin typeface="Arial" panose="020B0604020202020204" pitchFamily="34" charset="0"/>
                <a:cs typeface="+mj-cs"/>
              </a:rPr>
              <a:t>三、线性回归拟合估计</a:t>
            </a:r>
            <a:br>
              <a:rPr lang="zh-CN" altLang="en-US" sz="3200" spc="300" dirty="0">
                <a:solidFill>
                  <a:schemeClr val="bg1"/>
                </a:solidFill>
                <a:latin typeface="Arial" panose="020B0604020202020204" pitchFamily="34" charset="0"/>
                <a:cs typeface="+mj-cs"/>
              </a:rPr>
            </a:br>
            <a:endParaRPr lang="zh-CN" altLang="en-US" sz="3200" spc="300" dirty="0">
              <a:solidFill>
                <a:schemeClr val="bg1"/>
              </a:solidFill>
              <a:latin typeface="Arial" panose="020B0604020202020204" pitchFamily="34" charset="0"/>
              <a:cs typeface="+mj-cs"/>
            </a:endParaRPr>
          </a:p>
        </p:txBody>
      </p:sp>
    </p:spTree>
    <p:extLst>
      <p:ext uri="{BB962C8B-B14F-4D97-AF65-F5344CB8AC3E}">
        <p14:creationId xmlns:p14="http://schemas.microsoft.com/office/powerpoint/2010/main" val="90716195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6900AF1E-F95C-4F6F-9C16-CFF2D920CA16}"/>
              </a:ext>
            </a:extLst>
          </p:cNvPr>
          <p:cNvSpPr/>
          <p:nvPr/>
        </p:nvSpPr>
        <p:spPr>
          <a:xfrm>
            <a:off x="358578" y="917702"/>
            <a:ext cx="11474844" cy="1705403"/>
          </a:xfrm>
          <a:prstGeom prst="rect">
            <a:avLst/>
          </a:prstGeom>
        </p:spPr>
        <p:txBody>
          <a:bodyPr wrap="square">
            <a:spAutoFit/>
          </a:bodyPr>
          <a:lstStyle/>
          <a:p>
            <a:pPr marL="285750" lvl="0" indent="-285750" algn="just">
              <a:lnSpc>
                <a:spcPct val="150000"/>
              </a:lnSpc>
              <a:spcAft>
                <a:spcPts val="0"/>
              </a:spcAft>
              <a:buFont typeface="Wingdings" panose="05000000000000000000" pitchFamily="2" charset="2"/>
              <a:buChar char="l"/>
              <a:tabLst>
                <a:tab pos="1287145" algn="l"/>
              </a:tabLst>
            </a:pPr>
            <a:r>
              <a:rPr lang="zh-CN" altLang="en-US" dirty="0">
                <a:latin typeface="微软雅黑" panose="020B0503020204020204" pitchFamily="34" charset="-122"/>
                <a:ea typeface="微软雅黑" panose="020B0503020204020204" pitchFamily="34" charset="-122"/>
                <a:cs typeface="华文仿宋" panose="02010600040101010101" pitchFamily="2" charset="-122"/>
              </a:rPr>
              <a:t>线性回归拟合估计的结果</a:t>
            </a:r>
            <a:r>
              <a:rPr lang="en-US" altLang="zh-CN" b="1" dirty="0">
                <a:latin typeface="微软雅黑" panose="020B0503020204020204" pitchFamily="34" charset="-122"/>
                <a:ea typeface="微软雅黑" panose="020B0503020204020204" pitchFamily="34" charset="-122"/>
                <a:cs typeface="华文仿宋" panose="02010600040101010101" pitchFamily="2" charset="-122"/>
              </a:rPr>
              <a:t>——</a:t>
            </a:r>
            <a:r>
              <a:rPr lang="zh-CN" altLang="en-US" b="1" dirty="0">
                <a:latin typeface="微软雅黑" panose="020B0503020204020204" pitchFamily="34" charset="-122"/>
                <a:ea typeface="微软雅黑" panose="020B0503020204020204" pitchFamily="34" charset="-122"/>
                <a:cs typeface="华文仿宋" panose="02010600040101010101" pitchFamily="2" charset="-122"/>
              </a:rPr>
              <a:t>对所有产品进行遍历，汇总得到表格</a:t>
            </a:r>
          </a:p>
          <a:p>
            <a:pPr marL="285750" indent="-285750" algn="just">
              <a:lnSpc>
                <a:spcPct val="150000"/>
              </a:lnSpc>
              <a:buFont typeface="Wingdings" panose="05000000000000000000" pitchFamily="2" charset="2"/>
              <a:buChar char="l"/>
              <a:tabLst>
                <a:tab pos="1287145" algn="l"/>
              </a:tabLst>
            </a:pPr>
            <a:r>
              <a:rPr lang="en-US" altLang="zh-CN" sz="1800" dirty="0">
                <a:effectLst/>
                <a:latin typeface="楷体" panose="02010609060101010101" pitchFamily="49" charset="-122"/>
                <a:ea typeface="楷体" panose="02010609060101010101" pitchFamily="49" charset="-122"/>
                <a:cs typeface="Times New Roman" panose="02020603050405020304" pitchFamily="18" charset="0"/>
              </a:rPr>
              <a:t>在数据处理上，本文筛选净值数据在</a:t>
            </a:r>
            <a:r>
              <a:rPr lang="en-US" altLang="zh-CN" sz="1800" dirty="0">
                <a:effectLst/>
                <a:latin typeface="Times New Roman" panose="02020603050405020304" pitchFamily="18" charset="0"/>
                <a:ea typeface="楷体" panose="02010609060101010101" pitchFamily="49" charset="-122"/>
                <a:cs typeface="Times New Roman" panose="02020603050405020304" pitchFamily="18" charset="0"/>
              </a:rPr>
              <a:t>5</a:t>
            </a:r>
            <a:r>
              <a:rPr lang="en-US" altLang="zh-CN" sz="1800" dirty="0">
                <a:effectLst/>
                <a:latin typeface="楷体" panose="02010609060101010101" pitchFamily="49" charset="-122"/>
                <a:ea typeface="楷体" panose="02010609060101010101" pitchFamily="49" charset="-122"/>
                <a:cs typeface="Times New Roman" panose="02020603050405020304" pitchFamily="18" charset="0"/>
              </a:rPr>
              <a:t>条以上的基金进行回归分析。期数为周度，小数是因为节假日以及个别基金不严格按周披露导致。</a:t>
            </a:r>
            <a:endPar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endParaRPr>
          </a:p>
          <a:p>
            <a:pPr marL="285750" lvl="0" indent="-285750" algn="just">
              <a:lnSpc>
                <a:spcPct val="150000"/>
              </a:lnSpc>
              <a:spcAft>
                <a:spcPts val="0"/>
              </a:spcAft>
              <a:buFont typeface="Wingdings" panose="05000000000000000000" pitchFamily="2" charset="2"/>
              <a:buChar char="l"/>
              <a:tabLst>
                <a:tab pos="1287145" algn="l"/>
              </a:tabLst>
            </a:pPr>
            <a:endParaRPr lang="en-US" altLang="zh-CN" dirty="0">
              <a:latin typeface="微软雅黑" panose="020B0503020204020204" pitchFamily="34" charset="-122"/>
              <a:ea typeface="微软雅黑" panose="020B0503020204020204" pitchFamily="34" charset="-122"/>
              <a:cs typeface="华文仿宋" panose="02010600040101010101" pitchFamily="2" charset="-122"/>
            </a:endParaRPr>
          </a:p>
        </p:txBody>
      </p:sp>
      <p:sp>
        <p:nvSpPr>
          <p:cNvPr id="5" name="标题 1">
            <a:extLst>
              <a:ext uri="{FF2B5EF4-FFF2-40B4-BE49-F238E27FC236}">
                <a16:creationId xmlns:a16="http://schemas.microsoft.com/office/drawing/2014/main" id="{B98576CF-CF59-4EB7-A635-9B56D8C3EC8F}"/>
              </a:ext>
            </a:extLst>
          </p:cNvPr>
          <p:cNvSpPr>
            <a:spLocks noGrp="1"/>
          </p:cNvSpPr>
          <p:nvPr>
            <p:ph type="title"/>
          </p:nvPr>
        </p:nvSpPr>
        <p:spPr>
          <a:xfrm>
            <a:off x="421041" y="485702"/>
            <a:ext cx="9720155" cy="432000"/>
          </a:xfrm>
        </p:spPr>
        <p:txBody>
          <a:bodyPr/>
          <a:lstStyle/>
          <a:p>
            <a:pPr>
              <a:lnSpc>
                <a:spcPct val="100000"/>
              </a:lnSpc>
              <a:defRPr/>
            </a:pPr>
            <a:r>
              <a:rPr lang="zh-CN" altLang="en-US" sz="3200" spc="300" dirty="0">
                <a:solidFill>
                  <a:schemeClr val="bg1"/>
                </a:solidFill>
                <a:latin typeface="Arial" panose="020B0604020202020204" pitchFamily="34" charset="0"/>
                <a:cs typeface="+mj-cs"/>
              </a:rPr>
              <a:t>三、线性回归拟合估计</a:t>
            </a:r>
            <a:br>
              <a:rPr lang="zh-CN" altLang="en-US" sz="3200" spc="300" dirty="0">
                <a:solidFill>
                  <a:schemeClr val="bg1"/>
                </a:solidFill>
                <a:latin typeface="Arial" panose="020B0604020202020204" pitchFamily="34" charset="0"/>
                <a:cs typeface="+mj-cs"/>
              </a:rPr>
            </a:br>
            <a:endParaRPr lang="zh-CN" altLang="en-US" sz="3200" spc="300" dirty="0">
              <a:solidFill>
                <a:schemeClr val="bg1"/>
              </a:solidFill>
              <a:latin typeface="Arial" panose="020B0604020202020204" pitchFamily="34" charset="0"/>
              <a:cs typeface="+mj-cs"/>
            </a:endParaRPr>
          </a:p>
        </p:txBody>
      </p:sp>
      <p:sp>
        <p:nvSpPr>
          <p:cNvPr id="8" name="文本框 7">
            <a:extLst>
              <a:ext uri="{FF2B5EF4-FFF2-40B4-BE49-F238E27FC236}">
                <a16:creationId xmlns:a16="http://schemas.microsoft.com/office/drawing/2014/main" id="{9C77E7D7-BDEB-4762-AE9F-B0C1728167AD}"/>
              </a:ext>
            </a:extLst>
          </p:cNvPr>
          <p:cNvSpPr txBox="1"/>
          <p:nvPr/>
        </p:nvSpPr>
        <p:spPr>
          <a:xfrm>
            <a:off x="2507603" y="2084871"/>
            <a:ext cx="6097554" cy="392928"/>
          </a:xfrm>
          <a:prstGeom prst="rect">
            <a:avLst/>
          </a:prstGeom>
          <a:noFill/>
        </p:spPr>
        <p:txBody>
          <a:bodyPr wrap="square">
            <a:spAutoFit/>
          </a:bodyPr>
          <a:lstStyle/>
          <a:p>
            <a:pPr indent="266700" algn="ctr">
              <a:lnSpc>
                <a:spcPct val="120000"/>
              </a:lnSpc>
              <a:spcAft>
                <a:spcPts val="1000"/>
              </a:spcAft>
            </a:pPr>
            <a:r>
              <a:rPr lang="en-US" altLang="zh-CN" sz="1800" dirty="0">
                <a:effectLst/>
                <a:latin typeface="楷体" panose="02010609060101010101" pitchFamily="49" charset="-122"/>
                <a:ea typeface="楷体" panose="02010609060101010101" pitchFamily="49" charset="-122"/>
                <a:cs typeface="Times New Roman" panose="02020603050405020304" pitchFamily="18" charset="0"/>
              </a:rPr>
              <a:t>（</a:t>
            </a:r>
            <a:r>
              <a:rPr lang="en-US" altLang="zh-CN" sz="1800" dirty="0" err="1">
                <a:effectLst/>
                <a:latin typeface="楷体" panose="02010609060101010101" pitchFamily="49" charset="-122"/>
                <a:ea typeface="楷体" panose="02010609060101010101" pitchFamily="49" charset="-122"/>
                <a:cs typeface="Times New Roman" panose="02020603050405020304" pitchFamily="18" charset="0"/>
              </a:rPr>
              <a:t>一）系数为正</a:t>
            </a:r>
            <a:endPar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endParaRPr>
          </a:p>
        </p:txBody>
      </p:sp>
      <p:graphicFrame>
        <p:nvGraphicFramePr>
          <p:cNvPr id="4" name="表格 3">
            <a:extLst>
              <a:ext uri="{FF2B5EF4-FFF2-40B4-BE49-F238E27FC236}">
                <a16:creationId xmlns:a16="http://schemas.microsoft.com/office/drawing/2014/main" id="{2BE08F57-EDBA-4470-A22E-6B43EBD2ED2B}"/>
              </a:ext>
            </a:extLst>
          </p:cNvPr>
          <p:cNvGraphicFramePr>
            <a:graphicFrameLocks noGrp="1"/>
          </p:cNvGraphicFramePr>
          <p:nvPr>
            <p:extLst>
              <p:ext uri="{D42A27DB-BD31-4B8C-83A1-F6EECF244321}">
                <p14:modId xmlns:p14="http://schemas.microsoft.com/office/powerpoint/2010/main" val="1196111057"/>
              </p:ext>
            </p:extLst>
          </p:nvPr>
        </p:nvGraphicFramePr>
        <p:xfrm>
          <a:off x="145834" y="2605398"/>
          <a:ext cx="11897217" cy="3549607"/>
        </p:xfrm>
        <a:graphic>
          <a:graphicData uri="http://schemas.openxmlformats.org/drawingml/2006/table">
            <a:tbl>
              <a:tblPr firstRow="1" firstCol="1" bandRow="1">
                <a:tableStyleId>{5C22544A-7EE6-4342-B048-85BDC9FD1C3A}</a:tableStyleId>
              </a:tblPr>
              <a:tblGrid>
                <a:gridCol w="1321913">
                  <a:extLst>
                    <a:ext uri="{9D8B030D-6E8A-4147-A177-3AD203B41FA5}">
                      <a16:colId xmlns:a16="http://schemas.microsoft.com/office/drawing/2014/main" val="1769578001"/>
                    </a:ext>
                  </a:extLst>
                </a:gridCol>
                <a:gridCol w="1321913">
                  <a:extLst>
                    <a:ext uri="{9D8B030D-6E8A-4147-A177-3AD203B41FA5}">
                      <a16:colId xmlns:a16="http://schemas.microsoft.com/office/drawing/2014/main" val="739173867"/>
                    </a:ext>
                  </a:extLst>
                </a:gridCol>
                <a:gridCol w="1321913">
                  <a:extLst>
                    <a:ext uri="{9D8B030D-6E8A-4147-A177-3AD203B41FA5}">
                      <a16:colId xmlns:a16="http://schemas.microsoft.com/office/drawing/2014/main" val="3366507315"/>
                    </a:ext>
                  </a:extLst>
                </a:gridCol>
                <a:gridCol w="1321913">
                  <a:extLst>
                    <a:ext uri="{9D8B030D-6E8A-4147-A177-3AD203B41FA5}">
                      <a16:colId xmlns:a16="http://schemas.microsoft.com/office/drawing/2014/main" val="466159580"/>
                    </a:ext>
                  </a:extLst>
                </a:gridCol>
                <a:gridCol w="1321913">
                  <a:extLst>
                    <a:ext uri="{9D8B030D-6E8A-4147-A177-3AD203B41FA5}">
                      <a16:colId xmlns:a16="http://schemas.microsoft.com/office/drawing/2014/main" val="995468938"/>
                    </a:ext>
                  </a:extLst>
                </a:gridCol>
                <a:gridCol w="1321913">
                  <a:extLst>
                    <a:ext uri="{9D8B030D-6E8A-4147-A177-3AD203B41FA5}">
                      <a16:colId xmlns:a16="http://schemas.microsoft.com/office/drawing/2014/main" val="711511003"/>
                    </a:ext>
                  </a:extLst>
                </a:gridCol>
                <a:gridCol w="1321913">
                  <a:extLst>
                    <a:ext uri="{9D8B030D-6E8A-4147-A177-3AD203B41FA5}">
                      <a16:colId xmlns:a16="http://schemas.microsoft.com/office/drawing/2014/main" val="862365734"/>
                    </a:ext>
                  </a:extLst>
                </a:gridCol>
                <a:gridCol w="1321913">
                  <a:extLst>
                    <a:ext uri="{9D8B030D-6E8A-4147-A177-3AD203B41FA5}">
                      <a16:colId xmlns:a16="http://schemas.microsoft.com/office/drawing/2014/main" val="612096461"/>
                    </a:ext>
                  </a:extLst>
                </a:gridCol>
                <a:gridCol w="1321913">
                  <a:extLst>
                    <a:ext uri="{9D8B030D-6E8A-4147-A177-3AD203B41FA5}">
                      <a16:colId xmlns:a16="http://schemas.microsoft.com/office/drawing/2014/main" val="2983645637"/>
                    </a:ext>
                  </a:extLst>
                </a:gridCol>
              </a:tblGrid>
              <a:tr h="662938">
                <a:tc>
                  <a:txBody>
                    <a:bodyPr/>
                    <a:lstStyle/>
                    <a:p>
                      <a:pPr algn="ctr">
                        <a:lnSpc>
                          <a:spcPct val="115000"/>
                        </a:lnSpc>
                        <a:spcAft>
                          <a:spcPts val="1000"/>
                        </a:spcAft>
                      </a:pPr>
                      <a:r>
                        <a:rPr lang="en-US" sz="1600">
                          <a:effectLst/>
                        </a:rPr>
                        <a:t>FundName</a:t>
                      </a:r>
                      <a:endParaRPr lang="zh-CN" sz="1400">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600" dirty="0" err="1">
                          <a:effectLst/>
                        </a:rPr>
                        <a:t>拟合优度</a:t>
                      </a:r>
                      <a:endParaRPr lang="zh-CN" sz="1400" dirty="0">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600">
                          <a:effectLst/>
                        </a:rPr>
                        <a:t>系数</a:t>
                      </a:r>
                      <a:endParaRPr lang="zh-CN" sz="1400">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600">
                          <a:effectLst/>
                        </a:rPr>
                        <a:t>运行期数</a:t>
                      </a:r>
                      <a:endParaRPr lang="zh-CN" sz="1400">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600">
                          <a:effectLst/>
                        </a:rPr>
                        <a:t>推荐部门</a:t>
                      </a:r>
                      <a:endParaRPr lang="zh-CN" sz="1400">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600">
                          <a:effectLst/>
                        </a:rPr>
                        <a:t>管理规模</a:t>
                      </a:r>
                      <a:endParaRPr lang="zh-CN" sz="1400">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600">
                          <a:effectLst/>
                        </a:rPr>
                        <a:t>基准权益风险敞口</a:t>
                      </a:r>
                      <a:endParaRPr lang="zh-CN" sz="1400">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600">
                          <a:effectLst/>
                        </a:rPr>
                        <a:t>Category</a:t>
                      </a:r>
                      <a:endParaRPr lang="zh-CN" sz="1400">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600">
                          <a:effectLst/>
                        </a:rPr>
                        <a:t>拼盘类型</a:t>
                      </a:r>
                      <a:endParaRPr lang="zh-CN" sz="1400">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2807380609"/>
                  </a:ext>
                </a:extLst>
              </a:tr>
              <a:tr h="320741">
                <a:tc>
                  <a:txBody>
                    <a:bodyPr/>
                    <a:lstStyle/>
                    <a:p>
                      <a:pPr algn="ctr">
                        <a:lnSpc>
                          <a:spcPct val="115000"/>
                        </a:lnSpc>
                        <a:spcAft>
                          <a:spcPts val="1000"/>
                        </a:spcAft>
                      </a:pPr>
                      <a:r>
                        <a:rPr lang="en-US" sz="1600" dirty="0" err="1">
                          <a:effectLst/>
                        </a:rPr>
                        <a:t>泉汐</a:t>
                      </a:r>
                      <a:endParaRPr lang="zh-CN" sz="1400" dirty="0">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600" b="1" dirty="0">
                          <a:effectLst/>
                        </a:rPr>
                        <a:t>0.972912</a:t>
                      </a:r>
                      <a:endParaRPr lang="zh-CN" sz="1400" b="1" dirty="0">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600" b="1" dirty="0">
                          <a:effectLst/>
                        </a:rPr>
                        <a:t>0.024708</a:t>
                      </a:r>
                      <a:endParaRPr lang="zh-CN" sz="1400" b="1" dirty="0">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600" b="1">
                          <a:effectLst/>
                        </a:rPr>
                        <a:t>111.14</a:t>
                      </a:r>
                      <a:endParaRPr lang="zh-CN" sz="1400" b="1">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600" b="1">
                          <a:effectLst/>
                        </a:rPr>
                        <a:t>种子</a:t>
                      </a:r>
                      <a:endParaRPr lang="zh-CN" sz="1400" b="1">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600" b="1">
                          <a:effectLst/>
                        </a:rPr>
                        <a:t>20-50亿元</a:t>
                      </a:r>
                      <a:endParaRPr lang="zh-CN" sz="1400" b="1">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600" b="1">
                          <a:effectLst/>
                        </a:rPr>
                        <a:t>80.0</a:t>
                      </a:r>
                      <a:endParaRPr lang="zh-CN" sz="1400" b="1">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600" b="1">
                          <a:effectLst/>
                        </a:rPr>
                        <a:t>成长</a:t>
                      </a:r>
                      <a:endParaRPr lang="zh-CN" sz="1400" b="1">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600">
                          <a:effectLst/>
                        </a:rPr>
                        <a:t>拼盘</a:t>
                      </a:r>
                      <a:endParaRPr lang="zh-CN" sz="1400">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3485305523"/>
                  </a:ext>
                </a:extLst>
              </a:tr>
              <a:tr h="320741">
                <a:tc>
                  <a:txBody>
                    <a:bodyPr/>
                    <a:lstStyle/>
                    <a:p>
                      <a:pPr algn="ctr">
                        <a:lnSpc>
                          <a:spcPct val="115000"/>
                        </a:lnSpc>
                        <a:spcAft>
                          <a:spcPts val="1000"/>
                        </a:spcAft>
                      </a:pPr>
                      <a:r>
                        <a:rPr lang="en-US" sz="1600" dirty="0" err="1">
                          <a:effectLst/>
                        </a:rPr>
                        <a:t>志开</a:t>
                      </a:r>
                      <a:endParaRPr lang="zh-CN" sz="1400" dirty="0">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600" b="1" dirty="0">
                          <a:effectLst/>
                        </a:rPr>
                        <a:t>0.959151</a:t>
                      </a:r>
                      <a:endParaRPr lang="zh-CN" sz="1400" b="1" dirty="0">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600" b="1" dirty="0">
                          <a:effectLst/>
                        </a:rPr>
                        <a:t>0.006728</a:t>
                      </a:r>
                      <a:endParaRPr lang="zh-CN" sz="1400" b="1" dirty="0">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600" b="1" dirty="0">
                          <a:effectLst/>
                        </a:rPr>
                        <a:t>179.0</a:t>
                      </a:r>
                      <a:endParaRPr lang="zh-CN" sz="1400" b="1" dirty="0">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600" b="1">
                          <a:effectLst/>
                        </a:rPr>
                        <a:t>北京</a:t>
                      </a:r>
                      <a:endParaRPr lang="zh-CN" sz="1400" b="1">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600" b="1">
                          <a:effectLst/>
                        </a:rPr>
                        <a:t>5-10亿元</a:t>
                      </a:r>
                      <a:endParaRPr lang="zh-CN" sz="1400" b="1">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600" b="1">
                          <a:effectLst/>
                        </a:rPr>
                        <a:t>60.0</a:t>
                      </a:r>
                      <a:endParaRPr lang="zh-CN" sz="1400" b="1">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600" b="1">
                          <a:effectLst/>
                        </a:rPr>
                        <a:t>灵活配置</a:t>
                      </a:r>
                      <a:endParaRPr lang="zh-CN" sz="1400" b="1">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600">
                          <a:effectLst/>
                        </a:rPr>
                        <a:t>拼盘</a:t>
                      </a:r>
                      <a:endParaRPr lang="zh-CN" sz="1400">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642483569"/>
                  </a:ext>
                </a:extLst>
              </a:tr>
              <a:tr h="320741">
                <a:tc>
                  <a:txBody>
                    <a:bodyPr/>
                    <a:lstStyle/>
                    <a:p>
                      <a:pPr algn="ctr">
                        <a:lnSpc>
                          <a:spcPct val="115000"/>
                        </a:lnSpc>
                        <a:spcAft>
                          <a:spcPts val="1000"/>
                        </a:spcAft>
                      </a:pPr>
                      <a:r>
                        <a:rPr lang="en-US" sz="1600" dirty="0" err="1">
                          <a:effectLst/>
                        </a:rPr>
                        <a:t>健顺</a:t>
                      </a:r>
                      <a:endParaRPr lang="zh-CN" sz="1400" dirty="0">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600" b="1">
                          <a:effectLst/>
                        </a:rPr>
                        <a:t>0.958475</a:t>
                      </a:r>
                      <a:endParaRPr lang="zh-CN" sz="1400" b="1">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600" b="1">
                          <a:effectLst/>
                        </a:rPr>
                        <a:t>0.021867</a:t>
                      </a:r>
                      <a:endParaRPr lang="zh-CN" sz="1400" b="1">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600" b="1">
                          <a:effectLst/>
                        </a:rPr>
                        <a:t>128.57</a:t>
                      </a:r>
                      <a:endParaRPr lang="zh-CN" sz="1400" b="1">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600" b="1" dirty="0" err="1">
                          <a:effectLst/>
                        </a:rPr>
                        <a:t>零售</a:t>
                      </a:r>
                      <a:endParaRPr lang="zh-CN" sz="1400" b="1" dirty="0">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600" b="1">
                          <a:effectLst/>
                        </a:rPr>
                        <a:t>50-100亿元</a:t>
                      </a:r>
                      <a:endParaRPr lang="zh-CN" sz="1400" b="1">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600" b="1">
                          <a:effectLst/>
                        </a:rPr>
                        <a:t>80.0</a:t>
                      </a:r>
                      <a:endParaRPr lang="zh-CN" sz="1400" b="1">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600" b="1">
                          <a:effectLst/>
                        </a:rPr>
                        <a:t>成长</a:t>
                      </a:r>
                      <a:endParaRPr lang="zh-CN" sz="1400" b="1">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600" dirty="0" err="1">
                          <a:effectLst/>
                        </a:rPr>
                        <a:t>拼盘</a:t>
                      </a:r>
                      <a:endParaRPr lang="zh-CN" sz="1400" dirty="0">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2144157841"/>
                  </a:ext>
                </a:extLst>
              </a:tr>
              <a:tr h="320741">
                <a:tc>
                  <a:txBody>
                    <a:bodyPr/>
                    <a:lstStyle/>
                    <a:p>
                      <a:pPr algn="ctr">
                        <a:lnSpc>
                          <a:spcPct val="115000"/>
                        </a:lnSpc>
                        <a:spcAft>
                          <a:spcPts val="1000"/>
                        </a:spcAft>
                      </a:pPr>
                      <a:r>
                        <a:rPr lang="en-US" sz="1600" dirty="0" err="1">
                          <a:effectLst/>
                        </a:rPr>
                        <a:t>泊通</a:t>
                      </a:r>
                      <a:endParaRPr lang="zh-CN" sz="1400" dirty="0">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600" b="1">
                          <a:effectLst/>
                        </a:rPr>
                        <a:t>0.956709</a:t>
                      </a:r>
                      <a:endParaRPr lang="zh-CN" sz="1400" b="1">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600" b="1">
                          <a:effectLst/>
                        </a:rPr>
                        <a:t>0.00581</a:t>
                      </a:r>
                      <a:endParaRPr lang="zh-CN" sz="1400" b="1">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600" b="1">
                          <a:effectLst/>
                        </a:rPr>
                        <a:t>152.0</a:t>
                      </a:r>
                      <a:endParaRPr lang="zh-CN" sz="1400" b="1">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600" b="1">
                          <a:effectLst/>
                        </a:rPr>
                        <a:t>零售</a:t>
                      </a:r>
                      <a:endParaRPr lang="zh-CN" sz="1400" b="1">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600" b="1" dirty="0">
                          <a:effectLst/>
                        </a:rPr>
                        <a:t>20-50亿元</a:t>
                      </a:r>
                      <a:endParaRPr lang="zh-CN" sz="1400" b="1" dirty="0">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600" b="1">
                          <a:effectLst/>
                        </a:rPr>
                        <a:t>80.0</a:t>
                      </a:r>
                      <a:endParaRPr lang="zh-CN" sz="1400" b="1">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600" b="1">
                          <a:effectLst/>
                        </a:rPr>
                        <a:t>价值</a:t>
                      </a:r>
                      <a:endParaRPr lang="zh-CN" sz="1400" b="1">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600" dirty="0" err="1">
                          <a:effectLst/>
                        </a:rPr>
                        <a:t>拼盘</a:t>
                      </a:r>
                      <a:endParaRPr lang="zh-CN" sz="1400" dirty="0">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1969231858"/>
                  </a:ext>
                </a:extLst>
              </a:tr>
              <a:tr h="320741">
                <a:tc>
                  <a:txBody>
                    <a:bodyPr/>
                    <a:lstStyle/>
                    <a:p>
                      <a:pPr algn="ctr">
                        <a:lnSpc>
                          <a:spcPct val="115000"/>
                        </a:lnSpc>
                        <a:spcAft>
                          <a:spcPts val="1000"/>
                        </a:spcAft>
                      </a:pPr>
                      <a:r>
                        <a:rPr lang="en-US" sz="1600" dirty="0" err="1">
                          <a:effectLst/>
                        </a:rPr>
                        <a:t>锐天</a:t>
                      </a:r>
                      <a:endParaRPr lang="zh-CN" sz="1400" dirty="0">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600" b="1">
                          <a:effectLst/>
                        </a:rPr>
                        <a:t>0.954474</a:t>
                      </a:r>
                      <a:endParaRPr lang="zh-CN" sz="1400" b="1">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600" b="1">
                          <a:effectLst/>
                        </a:rPr>
                        <a:t>0.002702</a:t>
                      </a:r>
                      <a:endParaRPr lang="zh-CN" sz="1400" b="1">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600" b="1">
                          <a:effectLst/>
                        </a:rPr>
                        <a:t>83.0</a:t>
                      </a:r>
                      <a:endParaRPr lang="zh-CN" sz="1400" b="1">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600" b="1">
                          <a:effectLst/>
                        </a:rPr>
                        <a:t>上海</a:t>
                      </a:r>
                      <a:endParaRPr lang="zh-CN" sz="1400" b="1">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600" b="1" dirty="0">
                          <a:effectLst/>
                        </a:rPr>
                        <a:t>20-50亿元</a:t>
                      </a:r>
                      <a:endParaRPr lang="zh-CN" sz="1400" b="1" dirty="0">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600" b="1">
                          <a:effectLst/>
                        </a:rPr>
                        <a:t>0.0</a:t>
                      </a:r>
                      <a:endParaRPr lang="zh-CN" sz="1400" b="1">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600" b="1" dirty="0" err="1">
                          <a:effectLst/>
                        </a:rPr>
                        <a:t>股票中性</a:t>
                      </a:r>
                      <a:endParaRPr lang="zh-CN" sz="1400" b="1" dirty="0">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600" dirty="0" err="1">
                          <a:effectLst/>
                        </a:rPr>
                        <a:t>拼盘</a:t>
                      </a:r>
                      <a:endParaRPr lang="zh-CN" sz="1400" dirty="0">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979819188"/>
                  </a:ext>
                </a:extLst>
              </a:tr>
              <a:tr h="320741">
                <a:tc>
                  <a:txBody>
                    <a:bodyPr/>
                    <a:lstStyle/>
                    <a:p>
                      <a:pPr algn="ctr">
                        <a:lnSpc>
                          <a:spcPct val="115000"/>
                        </a:lnSpc>
                        <a:spcAft>
                          <a:spcPts val="1000"/>
                        </a:spcAft>
                      </a:pPr>
                      <a:r>
                        <a:rPr lang="en-US" sz="1600">
                          <a:effectLst/>
                        </a:rPr>
                        <a:t>沣京</a:t>
                      </a:r>
                      <a:endParaRPr lang="zh-CN" sz="1400">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600" b="1" dirty="0">
                          <a:effectLst/>
                        </a:rPr>
                        <a:t>0.95128</a:t>
                      </a:r>
                      <a:endParaRPr lang="zh-CN" sz="1400" b="1" dirty="0">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600" b="1">
                          <a:effectLst/>
                        </a:rPr>
                        <a:t>0.006986</a:t>
                      </a:r>
                      <a:endParaRPr lang="zh-CN" sz="1400" b="1">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600" b="1">
                          <a:effectLst/>
                        </a:rPr>
                        <a:t>147.14</a:t>
                      </a:r>
                      <a:endParaRPr lang="zh-CN" sz="1400" b="1">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600" b="1">
                          <a:effectLst/>
                        </a:rPr>
                        <a:t>北京</a:t>
                      </a:r>
                      <a:endParaRPr lang="zh-CN" sz="1400" b="1">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600" b="1" dirty="0">
                          <a:effectLst/>
                        </a:rPr>
                        <a:t>50-100亿元</a:t>
                      </a:r>
                      <a:endParaRPr lang="zh-CN" sz="1400" b="1" dirty="0">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600" b="1" dirty="0">
                          <a:effectLst/>
                        </a:rPr>
                        <a:t>60.0</a:t>
                      </a:r>
                      <a:endParaRPr lang="zh-CN" sz="1400" b="1" dirty="0">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600" b="1" dirty="0" err="1">
                          <a:effectLst/>
                        </a:rPr>
                        <a:t>灵活配置</a:t>
                      </a:r>
                      <a:endParaRPr lang="zh-CN" sz="1400" b="1" dirty="0">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600" dirty="0" err="1">
                          <a:effectLst/>
                        </a:rPr>
                        <a:t>拼盘</a:t>
                      </a:r>
                      <a:endParaRPr lang="zh-CN" sz="1400" dirty="0">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2693552510"/>
                  </a:ext>
                </a:extLst>
              </a:tr>
              <a:tr h="320741">
                <a:tc>
                  <a:txBody>
                    <a:bodyPr/>
                    <a:lstStyle/>
                    <a:p>
                      <a:pPr algn="ctr">
                        <a:lnSpc>
                          <a:spcPct val="115000"/>
                        </a:lnSpc>
                        <a:spcAft>
                          <a:spcPts val="1000"/>
                        </a:spcAft>
                      </a:pPr>
                      <a:r>
                        <a:rPr lang="en-US" sz="1600">
                          <a:effectLst/>
                        </a:rPr>
                        <a:t>准锦</a:t>
                      </a:r>
                      <a:endParaRPr lang="zh-CN" sz="1400">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600" b="1" dirty="0">
                          <a:effectLst/>
                        </a:rPr>
                        <a:t>0.947906</a:t>
                      </a:r>
                      <a:endParaRPr lang="zh-CN" sz="1400" b="1" dirty="0">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600" b="1">
                          <a:effectLst/>
                        </a:rPr>
                        <a:t>0.009941</a:t>
                      </a:r>
                      <a:endParaRPr lang="zh-CN" sz="1400" b="1">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600" b="1">
                          <a:effectLst/>
                        </a:rPr>
                        <a:t>104.0</a:t>
                      </a:r>
                      <a:endParaRPr lang="zh-CN" sz="1400" b="1">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600" b="1">
                          <a:effectLst/>
                        </a:rPr>
                        <a:t>零售</a:t>
                      </a:r>
                      <a:endParaRPr lang="zh-CN" sz="1400" b="1">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600" b="1">
                          <a:effectLst/>
                        </a:rPr>
                        <a:t>10-20亿元</a:t>
                      </a:r>
                      <a:endParaRPr lang="zh-CN" sz="1400" b="1">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600" b="1" dirty="0">
                          <a:effectLst/>
                        </a:rPr>
                        <a:t>80.0</a:t>
                      </a:r>
                      <a:endParaRPr lang="zh-CN" sz="1400" b="1" dirty="0">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600" b="1" dirty="0" err="1">
                          <a:effectLst/>
                        </a:rPr>
                        <a:t>成长</a:t>
                      </a:r>
                      <a:endParaRPr lang="zh-CN" sz="1400" b="1" dirty="0">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600" dirty="0" err="1">
                          <a:effectLst/>
                        </a:rPr>
                        <a:t>专户</a:t>
                      </a:r>
                      <a:endParaRPr lang="zh-CN" sz="1400" dirty="0">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979845733"/>
                  </a:ext>
                </a:extLst>
              </a:tr>
              <a:tr h="320741">
                <a:tc>
                  <a:txBody>
                    <a:bodyPr/>
                    <a:lstStyle/>
                    <a:p>
                      <a:pPr algn="ctr">
                        <a:lnSpc>
                          <a:spcPct val="115000"/>
                        </a:lnSpc>
                        <a:spcAft>
                          <a:spcPts val="1000"/>
                        </a:spcAft>
                      </a:pPr>
                      <a:r>
                        <a:rPr lang="en-US" sz="1600">
                          <a:effectLst/>
                        </a:rPr>
                        <a:t>睿泉</a:t>
                      </a:r>
                      <a:endParaRPr lang="zh-CN" sz="1400">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600" b="1" dirty="0">
                          <a:effectLst/>
                        </a:rPr>
                        <a:t>0.943545</a:t>
                      </a:r>
                      <a:endParaRPr lang="zh-CN" sz="1400" b="1" dirty="0">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600" b="1" dirty="0">
                          <a:effectLst/>
                        </a:rPr>
                        <a:t>0.007797</a:t>
                      </a:r>
                      <a:endParaRPr lang="zh-CN" sz="1400" b="1" dirty="0">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600" b="1">
                          <a:effectLst/>
                        </a:rPr>
                        <a:t>147.0</a:t>
                      </a:r>
                      <a:endParaRPr lang="zh-CN" sz="1400" b="1">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600" b="1">
                          <a:effectLst/>
                        </a:rPr>
                        <a:t>深圳</a:t>
                      </a:r>
                      <a:endParaRPr lang="zh-CN" sz="1400" b="1">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600" b="1">
                          <a:effectLst/>
                        </a:rPr>
                        <a:t>50-100亿元</a:t>
                      </a:r>
                      <a:endParaRPr lang="zh-CN" sz="1400" b="1">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600" b="1" dirty="0">
                          <a:effectLst/>
                        </a:rPr>
                        <a:t>80.0</a:t>
                      </a:r>
                      <a:endParaRPr lang="zh-CN" sz="1400" b="1" dirty="0">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600" b="1" dirty="0" err="1">
                          <a:effectLst/>
                        </a:rPr>
                        <a:t>成长</a:t>
                      </a:r>
                      <a:endParaRPr lang="zh-CN" sz="1400" b="1" dirty="0">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600" dirty="0" err="1">
                          <a:effectLst/>
                        </a:rPr>
                        <a:t>拼盘</a:t>
                      </a:r>
                      <a:endParaRPr lang="zh-CN" sz="1400" dirty="0">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3366506369"/>
                  </a:ext>
                </a:extLst>
              </a:tr>
              <a:tr h="320741">
                <a:tc>
                  <a:txBody>
                    <a:bodyPr/>
                    <a:lstStyle/>
                    <a:p>
                      <a:pPr algn="ctr">
                        <a:lnSpc>
                          <a:spcPct val="115000"/>
                        </a:lnSpc>
                        <a:spcAft>
                          <a:spcPts val="1000"/>
                        </a:spcAft>
                      </a:pPr>
                      <a:r>
                        <a:rPr lang="en-US" sz="1600">
                          <a:effectLst/>
                        </a:rPr>
                        <a:t>华杉</a:t>
                      </a:r>
                      <a:endParaRPr lang="zh-CN" sz="1400">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600" b="1" dirty="0">
                          <a:effectLst/>
                        </a:rPr>
                        <a:t>0.941757</a:t>
                      </a:r>
                      <a:endParaRPr lang="zh-CN" sz="1400" b="1" dirty="0">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600" b="1" dirty="0">
                          <a:effectLst/>
                        </a:rPr>
                        <a:t>0.005341</a:t>
                      </a:r>
                      <a:endParaRPr lang="zh-CN" sz="1400" b="1" dirty="0">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600" b="1" dirty="0">
                          <a:effectLst/>
                        </a:rPr>
                        <a:t>87.0</a:t>
                      </a:r>
                      <a:endParaRPr lang="zh-CN" sz="1400" b="1" dirty="0">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600" b="1" dirty="0" err="1">
                          <a:effectLst/>
                        </a:rPr>
                        <a:t>广州</a:t>
                      </a:r>
                      <a:endParaRPr lang="zh-CN" sz="1400" b="1" dirty="0">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600" b="1" dirty="0">
                          <a:effectLst/>
                        </a:rPr>
                        <a:t>10-20亿元</a:t>
                      </a:r>
                      <a:endParaRPr lang="zh-CN" sz="1400" b="1" dirty="0">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600" b="1" dirty="0">
                          <a:effectLst/>
                        </a:rPr>
                        <a:t>60.0</a:t>
                      </a:r>
                      <a:endParaRPr lang="zh-CN" sz="1400" b="1" dirty="0">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600" b="1" dirty="0" err="1">
                          <a:effectLst/>
                        </a:rPr>
                        <a:t>灵活配置</a:t>
                      </a:r>
                      <a:endParaRPr lang="zh-CN" sz="1400" b="1" dirty="0">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600" dirty="0" err="1">
                          <a:effectLst/>
                        </a:rPr>
                        <a:t>专户</a:t>
                      </a:r>
                      <a:endParaRPr lang="zh-CN" sz="1400" dirty="0">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3402718067"/>
                  </a:ext>
                </a:extLst>
              </a:tr>
            </a:tbl>
          </a:graphicData>
        </a:graphic>
      </p:graphicFrame>
      <p:pic>
        <p:nvPicPr>
          <p:cNvPr id="6" name="图片 5">
            <a:extLst>
              <a:ext uri="{FF2B5EF4-FFF2-40B4-BE49-F238E27FC236}">
                <a16:creationId xmlns:a16="http://schemas.microsoft.com/office/drawing/2014/main" id="{382B238E-41E9-40B3-AF25-F60F909147FD}"/>
              </a:ext>
            </a:extLst>
          </p:cNvPr>
          <p:cNvPicPr>
            <a:picLocks noChangeAspect="1"/>
          </p:cNvPicPr>
          <p:nvPr/>
        </p:nvPicPr>
        <p:blipFill>
          <a:blip r:embed="rId2"/>
          <a:stretch>
            <a:fillRect/>
          </a:stretch>
        </p:blipFill>
        <p:spPr>
          <a:xfrm>
            <a:off x="2777403" y="0"/>
            <a:ext cx="5007429" cy="3755572"/>
          </a:xfrm>
          <a:prstGeom prst="rect">
            <a:avLst/>
          </a:prstGeom>
        </p:spPr>
      </p:pic>
      <p:pic>
        <p:nvPicPr>
          <p:cNvPr id="13" name="图片 12">
            <a:extLst>
              <a:ext uri="{FF2B5EF4-FFF2-40B4-BE49-F238E27FC236}">
                <a16:creationId xmlns:a16="http://schemas.microsoft.com/office/drawing/2014/main" id="{4D55783F-0C59-40CB-BF35-459B3B375E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79188" y="3528131"/>
            <a:ext cx="4660111" cy="3495083"/>
          </a:xfrm>
          <a:prstGeom prst="rect">
            <a:avLst/>
          </a:prstGeom>
        </p:spPr>
      </p:pic>
      <p:pic>
        <p:nvPicPr>
          <p:cNvPr id="14" name="图片 13">
            <a:extLst>
              <a:ext uri="{FF2B5EF4-FFF2-40B4-BE49-F238E27FC236}">
                <a16:creationId xmlns:a16="http://schemas.microsoft.com/office/drawing/2014/main" id="{21377725-4D44-4609-ACFC-277BD151BC10}"/>
              </a:ext>
            </a:extLst>
          </p:cNvPr>
          <p:cNvPicPr>
            <a:picLocks noChangeAspect="1"/>
          </p:cNvPicPr>
          <p:nvPr/>
        </p:nvPicPr>
        <p:blipFill>
          <a:blip r:embed="rId4"/>
          <a:stretch>
            <a:fillRect/>
          </a:stretch>
        </p:blipFill>
        <p:spPr>
          <a:xfrm>
            <a:off x="7439299" y="3530032"/>
            <a:ext cx="4988640" cy="3497342"/>
          </a:xfrm>
          <a:prstGeom prst="rect">
            <a:avLst/>
          </a:prstGeom>
        </p:spPr>
      </p:pic>
      <p:pic>
        <p:nvPicPr>
          <p:cNvPr id="16" name="图片 15">
            <a:extLst>
              <a:ext uri="{FF2B5EF4-FFF2-40B4-BE49-F238E27FC236}">
                <a16:creationId xmlns:a16="http://schemas.microsoft.com/office/drawing/2014/main" id="{F2344FC1-33D6-46C7-A5C3-6CBB78A7527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10227" y="-4160"/>
            <a:ext cx="5007429" cy="3755572"/>
          </a:xfrm>
          <a:prstGeom prst="rect">
            <a:avLst/>
          </a:prstGeom>
        </p:spPr>
      </p:pic>
    </p:spTree>
    <p:extLst>
      <p:ext uri="{BB962C8B-B14F-4D97-AF65-F5344CB8AC3E}">
        <p14:creationId xmlns:p14="http://schemas.microsoft.com/office/powerpoint/2010/main" val="445720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10"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par>
                                <p:cTn id="14" presetID="10" presetClass="entr" presetSubtype="0" fill="hold"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B98576CF-CF59-4EB7-A635-9B56D8C3EC8F}"/>
              </a:ext>
            </a:extLst>
          </p:cNvPr>
          <p:cNvSpPr>
            <a:spLocks noGrp="1"/>
          </p:cNvSpPr>
          <p:nvPr>
            <p:ph type="title"/>
          </p:nvPr>
        </p:nvSpPr>
        <p:spPr>
          <a:xfrm>
            <a:off x="421041" y="485702"/>
            <a:ext cx="9720155" cy="432000"/>
          </a:xfrm>
        </p:spPr>
        <p:txBody>
          <a:bodyPr/>
          <a:lstStyle/>
          <a:p>
            <a:pPr>
              <a:lnSpc>
                <a:spcPct val="100000"/>
              </a:lnSpc>
              <a:defRPr/>
            </a:pPr>
            <a:r>
              <a:rPr lang="zh-CN" altLang="en-US" sz="3200" spc="300" dirty="0">
                <a:solidFill>
                  <a:schemeClr val="bg1"/>
                </a:solidFill>
                <a:latin typeface="Arial" panose="020B0604020202020204" pitchFamily="34" charset="0"/>
                <a:cs typeface="+mj-cs"/>
              </a:rPr>
              <a:t>三、线性回归拟合估计</a:t>
            </a:r>
            <a:br>
              <a:rPr lang="zh-CN" altLang="en-US" sz="3200" spc="300" dirty="0">
                <a:solidFill>
                  <a:schemeClr val="bg1"/>
                </a:solidFill>
                <a:latin typeface="Arial" panose="020B0604020202020204" pitchFamily="34" charset="0"/>
                <a:cs typeface="+mj-cs"/>
              </a:rPr>
            </a:br>
            <a:endParaRPr lang="zh-CN" altLang="en-US" sz="3200" spc="300" dirty="0">
              <a:solidFill>
                <a:schemeClr val="bg1"/>
              </a:solidFill>
              <a:latin typeface="Arial" panose="020B0604020202020204" pitchFamily="34" charset="0"/>
              <a:cs typeface="+mj-cs"/>
            </a:endParaRPr>
          </a:p>
        </p:txBody>
      </p:sp>
      <p:sp>
        <p:nvSpPr>
          <p:cNvPr id="8" name="文本框 7">
            <a:extLst>
              <a:ext uri="{FF2B5EF4-FFF2-40B4-BE49-F238E27FC236}">
                <a16:creationId xmlns:a16="http://schemas.microsoft.com/office/drawing/2014/main" id="{9C77E7D7-BDEB-4762-AE9F-B0C1728167AD}"/>
              </a:ext>
            </a:extLst>
          </p:cNvPr>
          <p:cNvSpPr txBox="1"/>
          <p:nvPr/>
        </p:nvSpPr>
        <p:spPr>
          <a:xfrm>
            <a:off x="2507603" y="2084871"/>
            <a:ext cx="6097554" cy="392928"/>
          </a:xfrm>
          <a:prstGeom prst="rect">
            <a:avLst/>
          </a:prstGeom>
          <a:noFill/>
        </p:spPr>
        <p:txBody>
          <a:bodyPr wrap="square">
            <a:spAutoFit/>
          </a:bodyPr>
          <a:lstStyle/>
          <a:p>
            <a:pPr indent="266700" algn="ctr">
              <a:lnSpc>
                <a:spcPct val="120000"/>
              </a:lnSpc>
              <a:spcAft>
                <a:spcPts val="1000"/>
              </a:spcAft>
            </a:pPr>
            <a:r>
              <a:rPr lang="en-US" altLang="zh-CN" sz="1800" dirty="0">
                <a:effectLst/>
                <a:latin typeface="楷体" panose="02010609060101010101" pitchFamily="49" charset="-122"/>
                <a:ea typeface="楷体" panose="02010609060101010101" pitchFamily="49" charset="-122"/>
                <a:cs typeface="Times New Roman" panose="02020603050405020304" pitchFamily="18" charset="0"/>
              </a:rPr>
              <a:t>（</a:t>
            </a:r>
            <a:r>
              <a:rPr lang="en-US" altLang="zh-CN" sz="1800" dirty="0" err="1">
                <a:effectLst/>
                <a:latin typeface="楷体" panose="02010609060101010101" pitchFamily="49" charset="-122"/>
                <a:ea typeface="楷体" panose="02010609060101010101" pitchFamily="49" charset="-122"/>
                <a:cs typeface="Times New Roman" panose="02020603050405020304" pitchFamily="18" charset="0"/>
              </a:rPr>
              <a:t>一）系数为正</a:t>
            </a:r>
            <a:endPar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endParaRPr>
          </a:p>
        </p:txBody>
      </p:sp>
      <p:graphicFrame>
        <p:nvGraphicFramePr>
          <p:cNvPr id="4" name="表格 3">
            <a:extLst>
              <a:ext uri="{FF2B5EF4-FFF2-40B4-BE49-F238E27FC236}">
                <a16:creationId xmlns:a16="http://schemas.microsoft.com/office/drawing/2014/main" id="{2BE08F57-EDBA-4470-A22E-6B43EBD2ED2B}"/>
              </a:ext>
            </a:extLst>
          </p:cNvPr>
          <p:cNvGraphicFramePr>
            <a:graphicFrameLocks noGrp="1"/>
          </p:cNvGraphicFramePr>
          <p:nvPr>
            <p:extLst>
              <p:ext uri="{D42A27DB-BD31-4B8C-83A1-F6EECF244321}">
                <p14:modId xmlns:p14="http://schemas.microsoft.com/office/powerpoint/2010/main" val="1005668412"/>
              </p:ext>
            </p:extLst>
          </p:nvPr>
        </p:nvGraphicFramePr>
        <p:xfrm>
          <a:off x="147391" y="948638"/>
          <a:ext cx="11897217" cy="5474053"/>
        </p:xfrm>
        <a:graphic>
          <a:graphicData uri="http://schemas.openxmlformats.org/drawingml/2006/table">
            <a:tbl>
              <a:tblPr firstRow="1" firstCol="1" bandRow="1">
                <a:tableStyleId>{5C22544A-7EE6-4342-B048-85BDC9FD1C3A}</a:tableStyleId>
              </a:tblPr>
              <a:tblGrid>
                <a:gridCol w="1321913">
                  <a:extLst>
                    <a:ext uri="{9D8B030D-6E8A-4147-A177-3AD203B41FA5}">
                      <a16:colId xmlns:a16="http://schemas.microsoft.com/office/drawing/2014/main" val="1769578001"/>
                    </a:ext>
                  </a:extLst>
                </a:gridCol>
                <a:gridCol w="1321913">
                  <a:extLst>
                    <a:ext uri="{9D8B030D-6E8A-4147-A177-3AD203B41FA5}">
                      <a16:colId xmlns:a16="http://schemas.microsoft.com/office/drawing/2014/main" val="739173867"/>
                    </a:ext>
                  </a:extLst>
                </a:gridCol>
                <a:gridCol w="1321913">
                  <a:extLst>
                    <a:ext uri="{9D8B030D-6E8A-4147-A177-3AD203B41FA5}">
                      <a16:colId xmlns:a16="http://schemas.microsoft.com/office/drawing/2014/main" val="3366507315"/>
                    </a:ext>
                  </a:extLst>
                </a:gridCol>
                <a:gridCol w="1321913">
                  <a:extLst>
                    <a:ext uri="{9D8B030D-6E8A-4147-A177-3AD203B41FA5}">
                      <a16:colId xmlns:a16="http://schemas.microsoft.com/office/drawing/2014/main" val="466159580"/>
                    </a:ext>
                  </a:extLst>
                </a:gridCol>
                <a:gridCol w="1321913">
                  <a:extLst>
                    <a:ext uri="{9D8B030D-6E8A-4147-A177-3AD203B41FA5}">
                      <a16:colId xmlns:a16="http://schemas.microsoft.com/office/drawing/2014/main" val="995468938"/>
                    </a:ext>
                  </a:extLst>
                </a:gridCol>
                <a:gridCol w="1321913">
                  <a:extLst>
                    <a:ext uri="{9D8B030D-6E8A-4147-A177-3AD203B41FA5}">
                      <a16:colId xmlns:a16="http://schemas.microsoft.com/office/drawing/2014/main" val="711511003"/>
                    </a:ext>
                  </a:extLst>
                </a:gridCol>
                <a:gridCol w="1321913">
                  <a:extLst>
                    <a:ext uri="{9D8B030D-6E8A-4147-A177-3AD203B41FA5}">
                      <a16:colId xmlns:a16="http://schemas.microsoft.com/office/drawing/2014/main" val="862365734"/>
                    </a:ext>
                  </a:extLst>
                </a:gridCol>
                <a:gridCol w="1321913">
                  <a:extLst>
                    <a:ext uri="{9D8B030D-6E8A-4147-A177-3AD203B41FA5}">
                      <a16:colId xmlns:a16="http://schemas.microsoft.com/office/drawing/2014/main" val="612096461"/>
                    </a:ext>
                  </a:extLst>
                </a:gridCol>
                <a:gridCol w="1321913">
                  <a:extLst>
                    <a:ext uri="{9D8B030D-6E8A-4147-A177-3AD203B41FA5}">
                      <a16:colId xmlns:a16="http://schemas.microsoft.com/office/drawing/2014/main" val="2983645637"/>
                    </a:ext>
                  </a:extLst>
                </a:gridCol>
              </a:tblGrid>
              <a:tr h="662938">
                <a:tc>
                  <a:txBody>
                    <a:bodyPr/>
                    <a:lstStyle/>
                    <a:p>
                      <a:pPr algn="ctr">
                        <a:lnSpc>
                          <a:spcPct val="115000"/>
                        </a:lnSpc>
                        <a:spcAft>
                          <a:spcPts val="1000"/>
                        </a:spcAft>
                      </a:pPr>
                      <a:r>
                        <a:rPr lang="en-US" sz="1600">
                          <a:effectLst/>
                        </a:rPr>
                        <a:t>FundName</a:t>
                      </a:r>
                      <a:endParaRPr lang="zh-CN" sz="1400">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600" dirty="0" err="1">
                          <a:effectLst/>
                        </a:rPr>
                        <a:t>拟合优度</a:t>
                      </a:r>
                      <a:endParaRPr lang="zh-CN" sz="1400" dirty="0">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600">
                          <a:effectLst/>
                        </a:rPr>
                        <a:t>系数</a:t>
                      </a:r>
                      <a:endParaRPr lang="zh-CN" sz="1400">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600">
                          <a:effectLst/>
                        </a:rPr>
                        <a:t>运行期数</a:t>
                      </a:r>
                      <a:endParaRPr lang="zh-CN" sz="1400">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600">
                          <a:effectLst/>
                        </a:rPr>
                        <a:t>推荐部门</a:t>
                      </a:r>
                      <a:endParaRPr lang="zh-CN" sz="1400">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600">
                          <a:effectLst/>
                        </a:rPr>
                        <a:t>管理规模</a:t>
                      </a:r>
                      <a:endParaRPr lang="zh-CN" sz="1400">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600">
                          <a:effectLst/>
                        </a:rPr>
                        <a:t>基准权益风险敞口</a:t>
                      </a:r>
                      <a:endParaRPr lang="zh-CN" sz="1400">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600">
                          <a:effectLst/>
                        </a:rPr>
                        <a:t>Category</a:t>
                      </a:r>
                      <a:endParaRPr lang="zh-CN" sz="1400">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600">
                          <a:effectLst/>
                        </a:rPr>
                        <a:t>拼盘类型</a:t>
                      </a:r>
                      <a:endParaRPr lang="zh-CN" sz="1400">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2807380609"/>
                  </a:ext>
                </a:extLst>
              </a:tr>
              <a:tr h="320741">
                <a:tc>
                  <a:txBody>
                    <a:bodyPr/>
                    <a:lstStyle/>
                    <a:p>
                      <a:pPr marL="0" algn="ctr" defTabSz="914400" rtl="0" eaLnBrk="1" latinLnBrk="0" hangingPunct="1">
                        <a:lnSpc>
                          <a:spcPct val="115000"/>
                        </a:lnSpc>
                        <a:spcAft>
                          <a:spcPts val="1000"/>
                        </a:spcAft>
                      </a:pPr>
                      <a:r>
                        <a:rPr lang="en-US" sz="1600" b="1" kern="1200" dirty="0" err="1">
                          <a:solidFill>
                            <a:schemeClr val="lt1"/>
                          </a:solidFill>
                          <a:effectLst/>
                          <a:latin typeface="+mn-lt"/>
                          <a:ea typeface="+mn-ea"/>
                          <a:cs typeface="+mn-cs"/>
                        </a:rPr>
                        <a:t>石锋</a:t>
                      </a:r>
                      <a:endParaRPr lang="zh-CN" altLang="en-US" sz="1600" b="1" kern="1200" dirty="0">
                        <a:solidFill>
                          <a:schemeClr val="lt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dirty="0">
                          <a:solidFill>
                            <a:schemeClr val="tx1"/>
                          </a:solidFill>
                          <a:effectLst/>
                          <a:latin typeface="+mn-lt"/>
                          <a:ea typeface="+mn-ea"/>
                          <a:cs typeface="+mn-cs"/>
                        </a:rPr>
                        <a:t>0.937499</a:t>
                      </a:r>
                      <a:endParaRPr lang="zh-CN" altLang="en-US" sz="1600" b="1" kern="1200" dirty="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0.013859</a:t>
                      </a:r>
                      <a:endParaRPr lang="zh-CN" altLang="en-US" sz="16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42.0</a:t>
                      </a:r>
                      <a:endParaRPr lang="zh-CN" altLang="en-US" sz="16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零售</a:t>
                      </a:r>
                      <a:endParaRPr lang="zh-CN" altLang="en-US" sz="16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100亿元以上</a:t>
                      </a:r>
                      <a:endParaRPr lang="zh-CN" altLang="en-US" sz="16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80.0</a:t>
                      </a:r>
                      <a:endParaRPr lang="zh-CN" altLang="en-US" sz="16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商业模式</a:t>
                      </a:r>
                      <a:endParaRPr lang="zh-CN" altLang="en-US" sz="16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专户</a:t>
                      </a:r>
                      <a:endParaRPr lang="zh-CN" altLang="en-US" sz="1600" b="1" kern="1200">
                        <a:solidFill>
                          <a:schemeClr val="tx1"/>
                        </a:solidFill>
                        <a:effectLst/>
                        <a:latin typeface="+mn-lt"/>
                        <a:ea typeface="+mn-ea"/>
                        <a:cs typeface="+mn-cs"/>
                      </a:endParaRPr>
                    </a:p>
                  </a:txBody>
                  <a:tcPr marL="68580" marR="68580" marT="0" marB="0"/>
                </a:tc>
                <a:extLst>
                  <a:ext uri="{0D108BD9-81ED-4DB2-BD59-A6C34878D82A}">
                    <a16:rowId xmlns:a16="http://schemas.microsoft.com/office/drawing/2014/main" val="3485305523"/>
                  </a:ext>
                </a:extLst>
              </a:tr>
              <a:tr h="320741">
                <a:tc>
                  <a:txBody>
                    <a:bodyPr/>
                    <a:lstStyle/>
                    <a:p>
                      <a:pPr marL="0" algn="ctr" defTabSz="914400" rtl="0" eaLnBrk="1" latinLnBrk="0" hangingPunct="1">
                        <a:lnSpc>
                          <a:spcPct val="115000"/>
                        </a:lnSpc>
                        <a:spcAft>
                          <a:spcPts val="1000"/>
                        </a:spcAft>
                      </a:pPr>
                      <a:r>
                        <a:rPr lang="en-US" sz="1600" b="1" kern="1200">
                          <a:solidFill>
                            <a:schemeClr val="lt1"/>
                          </a:solidFill>
                          <a:effectLst/>
                          <a:latin typeface="+mn-lt"/>
                          <a:ea typeface="+mn-ea"/>
                          <a:cs typeface="+mn-cs"/>
                        </a:rPr>
                        <a:t>常春藤</a:t>
                      </a:r>
                      <a:endParaRPr lang="zh-CN" altLang="en-US" sz="1600" b="1" kern="1200">
                        <a:solidFill>
                          <a:schemeClr val="lt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dirty="0">
                          <a:solidFill>
                            <a:schemeClr val="tx1"/>
                          </a:solidFill>
                          <a:effectLst/>
                          <a:latin typeface="+mn-lt"/>
                          <a:ea typeface="+mn-ea"/>
                          <a:cs typeface="+mn-cs"/>
                        </a:rPr>
                        <a:t>0.934935</a:t>
                      </a:r>
                      <a:endParaRPr lang="zh-CN" altLang="en-US" sz="1600" b="1" kern="1200" dirty="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dirty="0">
                          <a:solidFill>
                            <a:schemeClr val="tx1"/>
                          </a:solidFill>
                          <a:effectLst/>
                          <a:latin typeface="+mn-lt"/>
                          <a:ea typeface="+mn-ea"/>
                          <a:cs typeface="+mn-cs"/>
                        </a:rPr>
                        <a:t>0.006025</a:t>
                      </a:r>
                      <a:endParaRPr lang="zh-CN" altLang="en-US" sz="1600" b="1" kern="1200" dirty="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156.0</a:t>
                      </a:r>
                      <a:endParaRPr lang="zh-CN" altLang="en-US" sz="16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种子</a:t>
                      </a:r>
                      <a:endParaRPr lang="zh-CN" altLang="en-US" sz="16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20-50亿元</a:t>
                      </a:r>
                      <a:endParaRPr lang="zh-CN" altLang="en-US" sz="16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80.0</a:t>
                      </a:r>
                      <a:endParaRPr lang="zh-CN" altLang="en-US" sz="16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价值</a:t>
                      </a:r>
                      <a:endParaRPr lang="zh-CN" altLang="en-US" sz="16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拼盘</a:t>
                      </a:r>
                      <a:endParaRPr lang="zh-CN" altLang="en-US" sz="1600" b="1" kern="1200">
                        <a:solidFill>
                          <a:schemeClr val="tx1"/>
                        </a:solidFill>
                        <a:effectLst/>
                        <a:latin typeface="+mn-lt"/>
                        <a:ea typeface="+mn-ea"/>
                        <a:cs typeface="+mn-cs"/>
                      </a:endParaRPr>
                    </a:p>
                  </a:txBody>
                  <a:tcPr marL="68580" marR="68580" marT="0" marB="0"/>
                </a:tc>
                <a:extLst>
                  <a:ext uri="{0D108BD9-81ED-4DB2-BD59-A6C34878D82A}">
                    <a16:rowId xmlns:a16="http://schemas.microsoft.com/office/drawing/2014/main" val="292184072"/>
                  </a:ext>
                </a:extLst>
              </a:tr>
              <a:tr h="320741">
                <a:tc>
                  <a:txBody>
                    <a:bodyPr/>
                    <a:lstStyle/>
                    <a:p>
                      <a:pPr marL="0" algn="ctr" defTabSz="914400" rtl="0" eaLnBrk="1" latinLnBrk="0" hangingPunct="1">
                        <a:lnSpc>
                          <a:spcPct val="115000"/>
                        </a:lnSpc>
                        <a:spcAft>
                          <a:spcPts val="1000"/>
                        </a:spcAft>
                      </a:pPr>
                      <a:r>
                        <a:rPr lang="en-US" sz="1600" b="1" kern="1200">
                          <a:solidFill>
                            <a:schemeClr val="lt1"/>
                          </a:solidFill>
                          <a:effectLst/>
                          <a:latin typeface="+mn-lt"/>
                          <a:ea typeface="+mn-ea"/>
                          <a:cs typeface="+mn-cs"/>
                        </a:rPr>
                        <a:t>理成</a:t>
                      </a:r>
                      <a:endParaRPr lang="zh-CN" altLang="en-US" sz="1600" b="1" kern="1200">
                        <a:solidFill>
                          <a:schemeClr val="lt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0.934712</a:t>
                      </a:r>
                      <a:endParaRPr lang="zh-CN" altLang="en-US" sz="16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dirty="0">
                          <a:solidFill>
                            <a:schemeClr val="tx1"/>
                          </a:solidFill>
                          <a:effectLst/>
                          <a:latin typeface="+mn-lt"/>
                          <a:ea typeface="+mn-ea"/>
                          <a:cs typeface="+mn-cs"/>
                        </a:rPr>
                        <a:t>0.002683</a:t>
                      </a:r>
                      <a:endParaRPr lang="zh-CN" altLang="en-US" sz="1600" b="1" kern="1200" dirty="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115.0</a:t>
                      </a:r>
                      <a:endParaRPr lang="zh-CN" altLang="en-US" sz="16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上海</a:t>
                      </a:r>
                      <a:endParaRPr lang="zh-CN" altLang="en-US" sz="16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50-100亿元</a:t>
                      </a:r>
                      <a:endParaRPr lang="zh-CN" altLang="en-US" sz="16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80.0</a:t>
                      </a:r>
                      <a:endParaRPr lang="zh-CN" altLang="en-US" sz="16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成长</a:t>
                      </a:r>
                      <a:endParaRPr lang="zh-CN" altLang="en-US" sz="16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专户</a:t>
                      </a:r>
                      <a:endParaRPr lang="zh-CN" altLang="en-US" sz="1600" b="1" kern="1200">
                        <a:solidFill>
                          <a:schemeClr val="tx1"/>
                        </a:solidFill>
                        <a:effectLst/>
                        <a:latin typeface="+mn-lt"/>
                        <a:ea typeface="+mn-ea"/>
                        <a:cs typeface="+mn-cs"/>
                      </a:endParaRPr>
                    </a:p>
                  </a:txBody>
                  <a:tcPr marL="68580" marR="68580" marT="0" marB="0"/>
                </a:tc>
                <a:extLst>
                  <a:ext uri="{0D108BD9-81ED-4DB2-BD59-A6C34878D82A}">
                    <a16:rowId xmlns:a16="http://schemas.microsoft.com/office/drawing/2014/main" val="1198888157"/>
                  </a:ext>
                </a:extLst>
              </a:tr>
              <a:tr h="320741">
                <a:tc>
                  <a:txBody>
                    <a:bodyPr/>
                    <a:lstStyle/>
                    <a:p>
                      <a:pPr marL="0" algn="ctr" defTabSz="914400" rtl="0" eaLnBrk="1" latinLnBrk="0" hangingPunct="1">
                        <a:lnSpc>
                          <a:spcPct val="115000"/>
                        </a:lnSpc>
                        <a:spcAft>
                          <a:spcPts val="1000"/>
                        </a:spcAft>
                      </a:pPr>
                      <a:r>
                        <a:rPr lang="en-US" sz="1600" b="1" kern="1200">
                          <a:solidFill>
                            <a:schemeClr val="lt1"/>
                          </a:solidFill>
                          <a:effectLst/>
                          <a:latin typeface="+mn-lt"/>
                          <a:ea typeface="+mn-ea"/>
                          <a:cs typeface="+mn-cs"/>
                        </a:rPr>
                        <a:t>睿扬</a:t>
                      </a:r>
                      <a:endParaRPr lang="zh-CN" altLang="en-US" sz="1600" b="1" kern="1200">
                        <a:solidFill>
                          <a:schemeClr val="lt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0.934172</a:t>
                      </a:r>
                      <a:endParaRPr lang="zh-CN" altLang="en-US" sz="16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0.006952</a:t>
                      </a:r>
                      <a:endParaRPr lang="zh-CN" altLang="en-US" sz="16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dirty="0">
                          <a:solidFill>
                            <a:schemeClr val="tx1"/>
                          </a:solidFill>
                          <a:effectLst/>
                          <a:latin typeface="+mn-lt"/>
                          <a:ea typeface="+mn-ea"/>
                          <a:cs typeface="+mn-cs"/>
                        </a:rPr>
                        <a:t>124.43</a:t>
                      </a:r>
                      <a:endParaRPr lang="zh-CN" altLang="en-US" sz="1600" b="1" kern="1200" dirty="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上海</a:t>
                      </a:r>
                      <a:endParaRPr lang="zh-CN" altLang="en-US" sz="16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50-100亿元</a:t>
                      </a:r>
                      <a:endParaRPr lang="zh-CN" altLang="en-US" sz="16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80.0</a:t>
                      </a:r>
                      <a:endParaRPr lang="zh-CN" altLang="en-US" sz="16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成长</a:t>
                      </a:r>
                      <a:endParaRPr lang="zh-CN" altLang="en-US" sz="16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专户</a:t>
                      </a:r>
                      <a:endParaRPr lang="zh-CN" altLang="en-US" sz="1600" b="1" kern="1200">
                        <a:solidFill>
                          <a:schemeClr val="tx1"/>
                        </a:solidFill>
                        <a:effectLst/>
                        <a:latin typeface="+mn-lt"/>
                        <a:ea typeface="+mn-ea"/>
                        <a:cs typeface="+mn-cs"/>
                      </a:endParaRPr>
                    </a:p>
                  </a:txBody>
                  <a:tcPr marL="68580" marR="68580" marT="0" marB="0"/>
                </a:tc>
                <a:extLst>
                  <a:ext uri="{0D108BD9-81ED-4DB2-BD59-A6C34878D82A}">
                    <a16:rowId xmlns:a16="http://schemas.microsoft.com/office/drawing/2014/main" val="1930794792"/>
                  </a:ext>
                </a:extLst>
              </a:tr>
              <a:tr h="320741">
                <a:tc>
                  <a:txBody>
                    <a:bodyPr/>
                    <a:lstStyle/>
                    <a:p>
                      <a:pPr marL="0" algn="ctr" defTabSz="914400" rtl="0" eaLnBrk="1" latinLnBrk="0" hangingPunct="1">
                        <a:lnSpc>
                          <a:spcPct val="115000"/>
                        </a:lnSpc>
                        <a:spcAft>
                          <a:spcPts val="1000"/>
                        </a:spcAft>
                      </a:pPr>
                      <a:r>
                        <a:rPr lang="en-US" sz="1600" b="1" kern="1200">
                          <a:solidFill>
                            <a:schemeClr val="lt1"/>
                          </a:solidFill>
                          <a:effectLst/>
                          <a:latin typeface="+mn-lt"/>
                          <a:ea typeface="+mn-ea"/>
                          <a:cs typeface="+mn-cs"/>
                        </a:rPr>
                        <a:t>宏道</a:t>
                      </a:r>
                      <a:endParaRPr lang="zh-CN" altLang="en-US" sz="1600" b="1" kern="1200">
                        <a:solidFill>
                          <a:schemeClr val="lt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0.9276</a:t>
                      </a:r>
                      <a:endParaRPr lang="zh-CN" altLang="en-US" sz="16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0.00747</a:t>
                      </a:r>
                      <a:endParaRPr lang="zh-CN" altLang="en-US" sz="16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121.14</a:t>
                      </a:r>
                      <a:endParaRPr lang="zh-CN" altLang="en-US" sz="16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dirty="0" err="1">
                          <a:solidFill>
                            <a:schemeClr val="tx1"/>
                          </a:solidFill>
                          <a:effectLst/>
                          <a:latin typeface="+mn-lt"/>
                          <a:ea typeface="+mn-ea"/>
                          <a:cs typeface="+mn-cs"/>
                        </a:rPr>
                        <a:t>种子</a:t>
                      </a:r>
                      <a:endParaRPr lang="zh-CN" altLang="en-US" sz="1600" b="1" kern="1200" dirty="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50-100亿元</a:t>
                      </a:r>
                      <a:endParaRPr lang="zh-CN" altLang="en-US" sz="16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60.0</a:t>
                      </a:r>
                      <a:endParaRPr lang="zh-CN" altLang="en-US" sz="16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灵活配置</a:t>
                      </a:r>
                      <a:endParaRPr lang="zh-CN" altLang="en-US" sz="16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拼盘</a:t>
                      </a:r>
                      <a:endParaRPr lang="zh-CN" altLang="en-US" sz="1600" b="1" kern="1200">
                        <a:solidFill>
                          <a:schemeClr val="tx1"/>
                        </a:solidFill>
                        <a:effectLst/>
                        <a:latin typeface="+mn-lt"/>
                        <a:ea typeface="+mn-ea"/>
                        <a:cs typeface="+mn-cs"/>
                      </a:endParaRPr>
                    </a:p>
                  </a:txBody>
                  <a:tcPr marL="68580" marR="68580" marT="0" marB="0"/>
                </a:tc>
                <a:extLst>
                  <a:ext uri="{0D108BD9-81ED-4DB2-BD59-A6C34878D82A}">
                    <a16:rowId xmlns:a16="http://schemas.microsoft.com/office/drawing/2014/main" val="917427861"/>
                  </a:ext>
                </a:extLst>
              </a:tr>
              <a:tr h="320741">
                <a:tc>
                  <a:txBody>
                    <a:bodyPr/>
                    <a:lstStyle/>
                    <a:p>
                      <a:pPr marL="0" algn="ctr" defTabSz="914400" rtl="0" eaLnBrk="1" latinLnBrk="0" hangingPunct="1">
                        <a:lnSpc>
                          <a:spcPct val="115000"/>
                        </a:lnSpc>
                        <a:spcAft>
                          <a:spcPts val="1000"/>
                        </a:spcAft>
                      </a:pPr>
                      <a:r>
                        <a:rPr lang="en-US" sz="1600" b="1" kern="1200">
                          <a:solidFill>
                            <a:schemeClr val="lt1"/>
                          </a:solidFill>
                          <a:effectLst/>
                          <a:latin typeface="+mn-lt"/>
                          <a:ea typeface="+mn-ea"/>
                          <a:cs typeface="+mn-cs"/>
                        </a:rPr>
                        <a:t>文多</a:t>
                      </a:r>
                      <a:endParaRPr lang="zh-CN" altLang="en-US" sz="1600" b="1" kern="1200">
                        <a:solidFill>
                          <a:schemeClr val="lt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0.927558</a:t>
                      </a:r>
                      <a:endParaRPr lang="zh-CN" altLang="en-US" sz="16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0.005829</a:t>
                      </a:r>
                      <a:endParaRPr lang="zh-CN" altLang="en-US" sz="16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104.0</a:t>
                      </a:r>
                      <a:endParaRPr lang="zh-CN" altLang="en-US" sz="16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dirty="0" err="1">
                          <a:solidFill>
                            <a:schemeClr val="tx1"/>
                          </a:solidFill>
                          <a:effectLst/>
                          <a:latin typeface="+mn-lt"/>
                          <a:ea typeface="+mn-ea"/>
                          <a:cs typeface="+mn-cs"/>
                        </a:rPr>
                        <a:t>零售</a:t>
                      </a:r>
                      <a:endParaRPr lang="zh-CN" altLang="en-US" sz="1600" b="1" kern="1200" dirty="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dirty="0">
                          <a:solidFill>
                            <a:schemeClr val="tx1"/>
                          </a:solidFill>
                          <a:effectLst/>
                          <a:latin typeface="+mn-lt"/>
                          <a:ea typeface="+mn-ea"/>
                          <a:cs typeface="+mn-cs"/>
                        </a:rPr>
                        <a:t>5-10亿元</a:t>
                      </a:r>
                      <a:endParaRPr lang="zh-CN" altLang="en-US" sz="1600" b="1" kern="1200" dirty="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80.0</a:t>
                      </a:r>
                      <a:endParaRPr lang="zh-CN" altLang="en-US" sz="16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价值</a:t>
                      </a:r>
                      <a:endParaRPr lang="zh-CN" altLang="en-US" sz="16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专户</a:t>
                      </a:r>
                      <a:endParaRPr lang="zh-CN" altLang="en-US" sz="1600" b="1" kern="1200">
                        <a:solidFill>
                          <a:schemeClr val="tx1"/>
                        </a:solidFill>
                        <a:effectLst/>
                        <a:latin typeface="+mn-lt"/>
                        <a:ea typeface="+mn-ea"/>
                        <a:cs typeface="+mn-cs"/>
                      </a:endParaRPr>
                    </a:p>
                  </a:txBody>
                  <a:tcPr marL="68580" marR="68580" marT="0" marB="0"/>
                </a:tc>
                <a:extLst>
                  <a:ext uri="{0D108BD9-81ED-4DB2-BD59-A6C34878D82A}">
                    <a16:rowId xmlns:a16="http://schemas.microsoft.com/office/drawing/2014/main" val="1693035401"/>
                  </a:ext>
                </a:extLst>
              </a:tr>
              <a:tr h="320741">
                <a:tc>
                  <a:txBody>
                    <a:bodyPr/>
                    <a:lstStyle/>
                    <a:p>
                      <a:pPr marL="0" algn="ctr" defTabSz="914400" rtl="0" eaLnBrk="1" latinLnBrk="0" hangingPunct="1">
                        <a:lnSpc>
                          <a:spcPct val="115000"/>
                        </a:lnSpc>
                        <a:spcAft>
                          <a:spcPts val="1000"/>
                        </a:spcAft>
                      </a:pPr>
                      <a:r>
                        <a:rPr lang="en-US" sz="1600" b="1" kern="1200">
                          <a:solidFill>
                            <a:schemeClr val="lt1"/>
                          </a:solidFill>
                          <a:effectLst/>
                          <a:latin typeface="+mn-lt"/>
                          <a:ea typeface="+mn-ea"/>
                          <a:cs typeface="+mn-cs"/>
                        </a:rPr>
                        <a:t>富果</a:t>
                      </a:r>
                      <a:endParaRPr lang="zh-CN" altLang="en-US" sz="1600" b="1" kern="1200">
                        <a:solidFill>
                          <a:schemeClr val="lt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0.923834</a:t>
                      </a:r>
                      <a:endParaRPr lang="zh-CN" altLang="en-US" sz="16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0.005366</a:t>
                      </a:r>
                      <a:endParaRPr lang="zh-CN" altLang="en-US" sz="16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122.0</a:t>
                      </a:r>
                      <a:endParaRPr lang="zh-CN" altLang="en-US" sz="16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零售</a:t>
                      </a:r>
                      <a:endParaRPr lang="zh-CN" altLang="en-US" sz="16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0-5亿元</a:t>
                      </a:r>
                      <a:endParaRPr lang="zh-CN" altLang="en-US" sz="16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dirty="0">
                          <a:solidFill>
                            <a:schemeClr val="tx1"/>
                          </a:solidFill>
                          <a:effectLst/>
                          <a:latin typeface="+mn-lt"/>
                          <a:ea typeface="+mn-ea"/>
                          <a:cs typeface="+mn-cs"/>
                        </a:rPr>
                        <a:t>80.0</a:t>
                      </a:r>
                      <a:endParaRPr lang="zh-CN" altLang="en-US" sz="1600" b="1" kern="1200" dirty="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价值</a:t>
                      </a:r>
                      <a:endParaRPr lang="zh-CN" altLang="en-US" sz="16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拼盘</a:t>
                      </a:r>
                      <a:endParaRPr lang="zh-CN" altLang="en-US" sz="1600" b="1" kern="1200">
                        <a:solidFill>
                          <a:schemeClr val="tx1"/>
                        </a:solidFill>
                        <a:effectLst/>
                        <a:latin typeface="+mn-lt"/>
                        <a:ea typeface="+mn-ea"/>
                        <a:cs typeface="+mn-cs"/>
                      </a:endParaRPr>
                    </a:p>
                  </a:txBody>
                  <a:tcPr marL="68580" marR="68580" marT="0" marB="0"/>
                </a:tc>
                <a:extLst>
                  <a:ext uri="{0D108BD9-81ED-4DB2-BD59-A6C34878D82A}">
                    <a16:rowId xmlns:a16="http://schemas.microsoft.com/office/drawing/2014/main" val="3017908895"/>
                  </a:ext>
                </a:extLst>
              </a:tr>
              <a:tr h="320741">
                <a:tc>
                  <a:txBody>
                    <a:bodyPr/>
                    <a:lstStyle/>
                    <a:p>
                      <a:pPr marL="0" algn="ctr" defTabSz="914400" rtl="0" eaLnBrk="1" latinLnBrk="0" hangingPunct="1">
                        <a:lnSpc>
                          <a:spcPct val="115000"/>
                        </a:lnSpc>
                        <a:spcAft>
                          <a:spcPts val="1000"/>
                        </a:spcAft>
                      </a:pPr>
                      <a:r>
                        <a:rPr lang="en-US" sz="1600" b="1" kern="1200">
                          <a:solidFill>
                            <a:schemeClr val="lt1"/>
                          </a:solidFill>
                          <a:effectLst/>
                          <a:latin typeface="+mn-lt"/>
                          <a:ea typeface="+mn-ea"/>
                          <a:cs typeface="+mn-cs"/>
                        </a:rPr>
                        <a:t>远望角</a:t>
                      </a:r>
                      <a:endParaRPr lang="zh-CN" altLang="en-US" sz="1600" b="1" kern="1200">
                        <a:solidFill>
                          <a:schemeClr val="lt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0.921867</a:t>
                      </a:r>
                      <a:endParaRPr lang="zh-CN" altLang="en-US" sz="16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0.003724</a:t>
                      </a:r>
                      <a:endParaRPr lang="zh-CN" altLang="en-US" sz="16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46.0</a:t>
                      </a:r>
                      <a:endParaRPr lang="zh-CN" altLang="en-US" sz="16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种子</a:t>
                      </a:r>
                      <a:endParaRPr lang="zh-CN" altLang="en-US" sz="16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10-20亿元</a:t>
                      </a:r>
                      <a:endParaRPr lang="zh-CN" altLang="en-US" sz="16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dirty="0">
                          <a:solidFill>
                            <a:schemeClr val="tx1"/>
                          </a:solidFill>
                          <a:effectLst/>
                          <a:latin typeface="+mn-lt"/>
                          <a:ea typeface="+mn-ea"/>
                          <a:cs typeface="+mn-cs"/>
                        </a:rPr>
                        <a:t>80.0</a:t>
                      </a:r>
                      <a:endParaRPr lang="zh-CN" altLang="en-US" sz="1600" b="1" kern="1200" dirty="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成长</a:t>
                      </a:r>
                      <a:endParaRPr lang="zh-CN" altLang="en-US" sz="16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拼盘</a:t>
                      </a:r>
                      <a:endParaRPr lang="zh-CN" altLang="en-US" sz="1600" b="1" kern="1200">
                        <a:solidFill>
                          <a:schemeClr val="tx1"/>
                        </a:solidFill>
                        <a:effectLst/>
                        <a:latin typeface="+mn-lt"/>
                        <a:ea typeface="+mn-ea"/>
                        <a:cs typeface="+mn-cs"/>
                      </a:endParaRPr>
                    </a:p>
                  </a:txBody>
                  <a:tcPr marL="68580" marR="68580" marT="0" marB="0"/>
                </a:tc>
                <a:extLst>
                  <a:ext uri="{0D108BD9-81ED-4DB2-BD59-A6C34878D82A}">
                    <a16:rowId xmlns:a16="http://schemas.microsoft.com/office/drawing/2014/main" val="722610099"/>
                  </a:ext>
                </a:extLst>
              </a:tr>
              <a:tr h="320741">
                <a:tc>
                  <a:txBody>
                    <a:bodyPr/>
                    <a:lstStyle/>
                    <a:p>
                      <a:pPr marL="0" algn="ctr" defTabSz="914400" rtl="0" eaLnBrk="1" latinLnBrk="0" hangingPunct="1">
                        <a:lnSpc>
                          <a:spcPct val="115000"/>
                        </a:lnSpc>
                        <a:spcAft>
                          <a:spcPts val="1000"/>
                        </a:spcAft>
                      </a:pPr>
                      <a:r>
                        <a:rPr lang="en-US" sz="1600" b="1" kern="1200">
                          <a:solidFill>
                            <a:schemeClr val="lt1"/>
                          </a:solidFill>
                          <a:effectLst/>
                          <a:latin typeface="+mn-lt"/>
                          <a:ea typeface="+mn-ea"/>
                          <a:cs typeface="+mn-cs"/>
                        </a:rPr>
                        <a:t>于翼</a:t>
                      </a:r>
                      <a:endParaRPr lang="zh-CN" altLang="en-US" sz="1600" b="1" kern="1200">
                        <a:solidFill>
                          <a:schemeClr val="lt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0.920772</a:t>
                      </a:r>
                      <a:endParaRPr lang="zh-CN" altLang="en-US" sz="16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0.005889</a:t>
                      </a:r>
                      <a:endParaRPr lang="zh-CN" altLang="en-US" sz="16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88.0</a:t>
                      </a:r>
                      <a:endParaRPr lang="zh-CN" altLang="en-US" sz="16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上海</a:t>
                      </a:r>
                      <a:endParaRPr lang="zh-CN" altLang="en-US" sz="16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20-50亿元</a:t>
                      </a:r>
                      <a:endParaRPr lang="zh-CN" altLang="en-US" sz="16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dirty="0">
                          <a:solidFill>
                            <a:schemeClr val="tx1"/>
                          </a:solidFill>
                          <a:effectLst/>
                          <a:latin typeface="+mn-lt"/>
                          <a:ea typeface="+mn-ea"/>
                          <a:cs typeface="+mn-cs"/>
                        </a:rPr>
                        <a:t>60.0</a:t>
                      </a:r>
                      <a:endParaRPr lang="zh-CN" altLang="en-US" sz="1600" b="1" kern="1200" dirty="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成长</a:t>
                      </a:r>
                      <a:endParaRPr lang="zh-CN" altLang="en-US" sz="16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专户</a:t>
                      </a:r>
                      <a:endParaRPr lang="zh-CN" altLang="en-US" sz="1600" b="1" kern="1200">
                        <a:solidFill>
                          <a:schemeClr val="tx1"/>
                        </a:solidFill>
                        <a:effectLst/>
                        <a:latin typeface="+mn-lt"/>
                        <a:ea typeface="+mn-ea"/>
                        <a:cs typeface="+mn-cs"/>
                      </a:endParaRPr>
                    </a:p>
                  </a:txBody>
                  <a:tcPr marL="68580" marR="68580" marT="0" marB="0"/>
                </a:tc>
                <a:extLst>
                  <a:ext uri="{0D108BD9-81ED-4DB2-BD59-A6C34878D82A}">
                    <a16:rowId xmlns:a16="http://schemas.microsoft.com/office/drawing/2014/main" val="2281230361"/>
                  </a:ext>
                </a:extLst>
              </a:tr>
              <a:tr h="320741">
                <a:tc>
                  <a:txBody>
                    <a:bodyPr/>
                    <a:lstStyle/>
                    <a:p>
                      <a:pPr marL="0" algn="ctr" defTabSz="914400" rtl="0" eaLnBrk="1" latinLnBrk="0" hangingPunct="1">
                        <a:lnSpc>
                          <a:spcPct val="115000"/>
                        </a:lnSpc>
                        <a:spcAft>
                          <a:spcPts val="1000"/>
                        </a:spcAft>
                      </a:pPr>
                      <a:r>
                        <a:rPr lang="en-US" sz="1600" b="1" kern="1200">
                          <a:solidFill>
                            <a:schemeClr val="lt1"/>
                          </a:solidFill>
                          <a:effectLst/>
                          <a:latin typeface="+mn-lt"/>
                          <a:ea typeface="+mn-ea"/>
                          <a:cs typeface="+mn-cs"/>
                        </a:rPr>
                        <a:t>半夏</a:t>
                      </a:r>
                      <a:endParaRPr lang="zh-CN" altLang="en-US" sz="1600" b="1" kern="1200">
                        <a:solidFill>
                          <a:schemeClr val="lt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0.917842</a:t>
                      </a:r>
                      <a:endParaRPr lang="zh-CN" altLang="en-US" sz="16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0.007491</a:t>
                      </a:r>
                      <a:endParaRPr lang="zh-CN" altLang="en-US" sz="16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97.0</a:t>
                      </a:r>
                      <a:endParaRPr lang="zh-CN" altLang="en-US" sz="16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种子</a:t>
                      </a:r>
                      <a:endParaRPr lang="zh-CN" altLang="en-US" sz="16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10-20亿元</a:t>
                      </a:r>
                      <a:endParaRPr lang="zh-CN" altLang="en-US" sz="16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40.0</a:t>
                      </a:r>
                      <a:endParaRPr lang="zh-CN" altLang="en-US" sz="16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dirty="0" err="1">
                          <a:solidFill>
                            <a:schemeClr val="tx1"/>
                          </a:solidFill>
                          <a:effectLst/>
                          <a:latin typeface="+mn-lt"/>
                          <a:ea typeface="+mn-ea"/>
                          <a:cs typeface="+mn-cs"/>
                        </a:rPr>
                        <a:t>宏观对冲</a:t>
                      </a:r>
                      <a:endParaRPr lang="zh-CN" altLang="en-US" sz="1600" b="1" kern="1200" dirty="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专户</a:t>
                      </a:r>
                      <a:endParaRPr lang="zh-CN" altLang="en-US" sz="1600" b="1" kern="1200">
                        <a:solidFill>
                          <a:schemeClr val="tx1"/>
                        </a:solidFill>
                        <a:effectLst/>
                        <a:latin typeface="+mn-lt"/>
                        <a:ea typeface="+mn-ea"/>
                        <a:cs typeface="+mn-cs"/>
                      </a:endParaRPr>
                    </a:p>
                  </a:txBody>
                  <a:tcPr marL="68580" marR="68580" marT="0" marB="0"/>
                </a:tc>
                <a:extLst>
                  <a:ext uri="{0D108BD9-81ED-4DB2-BD59-A6C34878D82A}">
                    <a16:rowId xmlns:a16="http://schemas.microsoft.com/office/drawing/2014/main" val="2363361459"/>
                  </a:ext>
                </a:extLst>
              </a:tr>
              <a:tr h="320741">
                <a:tc>
                  <a:txBody>
                    <a:bodyPr/>
                    <a:lstStyle/>
                    <a:p>
                      <a:pPr marL="0" algn="ctr" defTabSz="914400" rtl="0" eaLnBrk="1" latinLnBrk="0" hangingPunct="1">
                        <a:lnSpc>
                          <a:spcPct val="115000"/>
                        </a:lnSpc>
                        <a:spcAft>
                          <a:spcPts val="1000"/>
                        </a:spcAft>
                      </a:pPr>
                      <a:r>
                        <a:rPr lang="en-US" sz="1600" b="1" kern="1200">
                          <a:solidFill>
                            <a:schemeClr val="lt1"/>
                          </a:solidFill>
                          <a:effectLst/>
                          <a:latin typeface="+mn-lt"/>
                          <a:ea typeface="+mn-ea"/>
                          <a:cs typeface="+mn-cs"/>
                        </a:rPr>
                        <a:t>衍复</a:t>
                      </a:r>
                      <a:endParaRPr lang="zh-CN" altLang="en-US" sz="1600" b="1" kern="1200">
                        <a:solidFill>
                          <a:schemeClr val="lt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0.910516</a:t>
                      </a:r>
                      <a:endParaRPr lang="zh-CN" altLang="en-US" sz="16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0.00132</a:t>
                      </a:r>
                      <a:endParaRPr lang="zh-CN" altLang="en-US" sz="16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95.0</a:t>
                      </a:r>
                      <a:endParaRPr lang="zh-CN" altLang="en-US" sz="16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上海</a:t>
                      </a:r>
                      <a:endParaRPr lang="zh-CN" altLang="en-US" sz="16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100亿元以上</a:t>
                      </a:r>
                      <a:endParaRPr lang="zh-CN" altLang="en-US" sz="16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0.0</a:t>
                      </a:r>
                      <a:endParaRPr lang="zh-CN" altLang="en-US" sz="16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dirty="0" err="1">
                          <a:solidFill>
                            <a:schemeClr val="tx1"/>
                          </a:solidFill>
                          <a:effectLst/>
                          <a:latin typeface="+mn-lt"/>
                          <a:ea typeface="+mn-ea"/>
                          <a:cs typeface="+mn-cs"/>
                        </a:rPr>
                        <a:t>股票中性</a:t>
                      </a:r>
                      <a:endParaRPr lang="zh-CN" altLang="en-US" sz="1600" b="1" kern="1200" dirty="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dirty="0" err="1">
                          <a:solidFill>
                            <a:schemeClr val="tx1"/>
                          </a:solidFill>
                          <a:effectLst/>
                          <a:latin typeface="+mn-lt"/>
                          <a:ea typeface="+mn-ea"/>
                          <a:cs typeface="+mn-cs"/>
                        </a:rPr>
                        <a:t>专户</a:t>
                      </a:r>
                      <a:endParaRPr lang="zh-CN" altLang="en-US" sz="1600" b="1" kern="1200" dirty="0">
                        <a:solidFill>
                          <a:schemeClr val="tx1"/>
                        </a:solidFill>
                        <a:effectLst/>
                        <a:latin typeface="+mn-lt"/>
                        <a:ea typeface="+mn-ea"/>
                        <a:cs typeface="+mn-cs"/>
                      </a:endParaRPr>
                    </a:p>
                  </a:txBody>
                  <a:tcPr marL="68580" marR="68580" marT="0" marB="0"/>
                </a:tc>
                <a:extLst>
                  <a:ext uri="{0D108BD9-81ED-4DB2-BD59-A6C34878D82A}">
                    <a16:rowId xmlns:a16="http://schemas.microsoft.com/office/drawing/2014/main" val="2903682753"/>
                  </a:ext>
                </a:extLst>
              </a:tr>
              <a:tr h="320741">
                <a:tc>
                  <a:txBody>
                    <a:bodyPr/>
                    <a:lstStyle/>
                    <a:p>
                      <a:pPr marL="0" algn="ctr" defTabSz="914400" rtl="0" eaLnBrk="1" latinLnBrk="0" hangingPunct="1">
                        <a:lnSpc>
                          <a:spcPct val="115000"/>
                        </a:lnSpc>
                        <a:spcAft>
                          <a:spcPts val="1000"/>
                        </a:spcAft>
                      </a:pPr>
                      <a:r>
                        <a:rPr lang="en-US" sz="1600" b="1" kern="1200">
                          <a:solidFill>
                            <a:schemeClr val="lt1"/>
                          </a:solidFill>
                          <a:effectLst/>
                          <a:latin typeface="+mn-lt"/>
                          <a:ea typeface="+mn-ea"/>
                          <a:cs typeface="+mn-cs"/>
                        </a:rPr>
                        <a:t>禾永</a:t>
                      </a:r>
                      <a:endParaRPr lang="zh-CN" altLang="en-US" sz="1600" b="1" kern="1200">
                        <a:solidFill>
                          <a:schemeClr val="lt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0.908264</a:t>
                      </a:r>
                      <a:endParaRPr lang="zh-CN" altLang="en-US" sz="16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0.000284</a:t>
                      </a:r>
                      <a:endParaRPr lang="zh-CN" altLang="en-US" sz="16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26.0</a:t>
                      </a:r>
                      <a:endParaRPr lang="zh-CN" altLang="en-US" sz="16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北京</a:t>
                      </a:r>
                      <a:endParaRPr lang="zh-CN" altLang="en-US" sz="16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0-5亿元</a:t>
                      </a:r>
                      <a:endParaRPr lang="zh-CN" altLang="en-US" sz="16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20.0</a:t>
                      </a:r>
                      <a:endParaRPr lang="zh-CN" altLang="en-US" sz="16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dirty="0" err="1">
                          <a:solidFill>
                            <a:schemeClr val="tx1"/>
                          </a:solidFill>
                          <a:effectLst/>
                          <a:latin typeface="+mn-lt"/>
                          <a:ea typeface="+mn-ea"/>
                          <a:cs typeface="+mn-cs"/>
                        </a:rPr>
                        <a:t>灵活配置</a:t>
                      </a:r>
                      <a:endParaRPr lang="zh-CN" altLang="en-US" sz="1600" b="1" kern="1200" dirty="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dirty="0" err="1">
                          <a:solidFill>
                            <a:schemeClr val="tx1"/>
                          </a:solidFill>
                          <a:effectLst/>
                          <a:latin typeface="+mn-lt"/>
                          <a:ea typeface="+mn-ea"/>
                          <a:cs typeface="+mn-cs"/>
                        </a:rPr>
                        <a:t>专户</a:t>
                      </a:r>
                      <a:endParaRPr lang="zh-CN" altLang="en-US" sz="1600" b="1" kern="1200" dirty="0">
                        <a:solidFill>
                          <a:schemeClr val="tx1"/>
                        </a:solidFill>
                        <a:effectLst/>
                        <a:latin typeface="+mn-lt"/>
                        <a:ea typeface="+mn-ea"/>
                        <a:cs typeface="+mn-cs"/>
                      </a:endParaRPr>
                    </a:p>
                  </a:txBody>
                  <a:tcPr marL="68580" marR="68580" marT="0" marB="0"/>
                </a:tc>
                <a:extLst>
                  <a:ext uri="{0D108BD9-81ED-4DB2-BD59-A6C34878D82A}">
                    <a16:rowId xmlns:a16="http://schemas.microsoft.com/office/drawing/2014/main" val="1959354458"/>
                  </a:ext>
                </a:extLst>
              </a:tr>
              <a:tr h="320741">
                <a:tc>
                  <a:txBody>
                    <a:bodyPr/>
                    <a:lstStyle/>
                    <a:p>
                      <a:pPr marL="0" algn="ctr" defTabSz="914400" rtl="0" eaLnBrk="1" latinLnBrk="0" hangingPunct="1">
                        <a:lnSpc>
                          <a:spcPct val="115000"/>
                        </a:lnSpc>
                        <a:spcAft>
                          <a:spcPts val="1000"/>
                        </a:spcAft>
                      </a:pPr>
                      <a:r>
                        <a:rPr lang="en-US" sz="1600" b="1" kern="1200">
                          <a:solidFill>
                            <a:schemeClr val="lt1"/>
                          </a:solidFill>
                          <a:effectLst/>
                          <a:latin typeface="+mn-lt"/>
                          <a:ea typeface="+mn-ea"/>
                          <a:cs typeface="+mn-cs"/>
                        </a:rPr>
                        <a:t>锦成盛</a:t>
                      </a:r>
                      <a:endParaRPr lang="zh-CN" altLang="en-US" sz="1600" b="1" kern="1200">
                        <a:solidFill>
                          <a:schemeClr val="lt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0.900154</a:t>
                      </a:r>
                      <a:endParaRPr lang="zh-CN" altLang="en-US" sz="16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0.003633</a:t>
                      </a:r>
                      <a:endParaRPr lang="zh-CN" altLang="en-US" sz="16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112.0</a:t>
                      </a:r>
                      <a:endParaRPr lang="zh-CN" altLang="en-US" sz="16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种子</a:t>
                      </a:r>
                      <a:endParaRPr lang="zh-CN" altLang="en-US" sz="16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10-20亿元</a:t>
                      </a:r>
                      <a:endParaRPr lang="zh-CN" altLang="en-US" sz="16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40.0</a:t>
                      </a:r>
                      <a:endParaRPr lang="zh-CN" altLang="en-US" sz="16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dirty="0" err="1">
                          <a:solidFill>
                            <a:schemeClr val="tx1"/>
                          </a:solidFill>
                          <a:effectLst/>
                          <a:latin typeface="+mn-lt"/>
                          <a:ea typeface="+mn-ea"/>
                          <a:cs typeface="+mn-cs"/>
                        </a:rPr>
                        <a:t>宏观对冲</a:t>
                      </a:r>
                      <a:endParaRPr lang="zh-CN" altLang="en-US" sz="1600" b="1" kern="1200" dirty="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dirty="0" err="1">
                          <a:solidFill>
                            <a:schemeClr val="tx1"/>
                          </a:solidFill>
                          <a:effectLst/>
                          <a:latin typeface="+mn-lt"/>
                          <a:ea typeface="+mn-ea"/>
                          <a:cs typeface="+mn-cs"/>
                        </a:rPr>
                        <a:t>专户</a:t>
                      </a:r>
                      <a:endParaRPr lang="zh-CN" altLang="en-US" sz="1600" b="1" kern="1200" dirty="0">
                        <a:solidFill>
                          <a:schemeClr val="tx1"/>
                        </a:solidFill>
                        <a:effectLst/>
                        <a:latin typeface="+mn-lt"/>
                        <a:ea typeface="+mn-ea"/>
                        <a:cs typeface="+mn-cs"/>
                      </a:endParaRPr>
                    </a:p>
                  </a:txBody>
                  <a:tcPr marL="68580" marR="68580" marT="0" marB="0"/>
                </a:tc>
                <a:extLst>
                  <a:ext uri="{0D108BD9-81ED-4DB2-BD59-A6C34878D82A}">
                    <a16:rowId xmlns:a16="http://schemas.microsoft.com/office/drawing/2014/main" val="3626502053"/>
                  </a:ext>
                </a:extLst>
              </a:tr>
              <a:tr h="320741">
                <a:tc>
                  <a:txBody>
                    <a:bodyPr/>
                    <a:lstStyle/>
                    <a:p>
                      <a:pPr marL="0" algn="ctr" defTabSz="914400" rtl="0" eaLnBrk="1" latinLnBrk="0" hangingPunct="1">
                        <a:lnSpc>
                          <a:spcPct val="115000"/>
                        </a:lnSpc>
                        <a:spcAft>
                          <a:spcPts val="1000"/>
                        </a:spcAft>
                      </a:pPr>
                      <a:r>
                        <a:rPr lang="en-US" sz="1600" b="1" kern="1200">
                          <a:solidFill>
                            <a:schemeClr val="lt1"/>
                          </a:solidFill>
                          <a:effectLst/>
                          <a:latin typeface="+mn-lt"/>
                          <a:ea typeface="+mn-ea"/>
                          <a:cs typeface="+mn-cs"/>
                        </a:rPr>
                        <a:t>复胜</a:t>
                      </a:r>
                      <a:endParaRPr lang="zh-CN" altLang="en-US" sz="1600" b="1" kern="1200">
                        <a:solidFill>
                          <a:schemeClr val="lt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0.893766</a:t>
                      </a:r>
                      <a:endParaRPr lang="zh-CN" altLang="en-US" sz="16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0.010191</a:t>
                      </a:r>
                      <a:endParaRPr lang="zh-CN" altLang="en-US" sz="16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123.14</a:t>
                      </a:r>
                      <a:endParaRPr lang="zh-CN" altLang="en-US" sz="16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种子</a:t>
                      </a:r>
                      <a:endParaRPr lang="zh-CN" altLang="en-US" sz="16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50-100亿元</a:t>
                      </a:r>
                      <a:endParaRPr lang="zh-CN" altLang="en-US" sz="16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80.0</a:t>
                      </a:r>
                      <a:endParaRPr lang="zh-CN" altLang="en-US" sz="16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成长</a:t>
                      </a:r>
                      <a:endParaRPr lang="zh-CN" altLang="en-US" sz="16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dirty="0" err="1">
                          <a:solidFill>
                            <a:schemeClr val="tx1"/>
                          </a:solidFill>
                          <a:effectLst/>
                          <a:latin typeface="+mn-lt"/>
                          <a:ea typeface="+mn-ea"/>
                          <a:cs typeface="+mn-cs"/>
                        </a:rPr>
                        <a:t>专户</a:t>
                      </a:r>
                      <a:endParaRPr lang="zh-CN" altLang="en-US" sz="1600" b="1" kern="1200" dirty="0">
                        <a:solidFill>
                          <a:schemeClr val="tx1"/>
                        </a:solidFill>
                        <a:effectLst/>
                        <a:latin typeface="+mn-lt"/>
                        <a:ea typeface="+mn-ea"/>
                        <a:cs typeface="+mn-cs"/>
                      </a:endParaRPr>
                    </a:p>
                  </a:txBody>
                  <a:tcPr marL="68580" marR="68580" marT="0" marB="0"/>
                </a:tc>
                <a:extLst>
                  <a:ext uri="{0D108BD9-81ED-4DB2-BD59-A6C34878D82A}">
                    <a16:rowId xmlns:a16="http://schemas.microsoft.com/office/drawing/2014/main" val="1210054288"/>
                  </a:ext>
                </a:extLst>
              </a:tr>
              <a:tr h="320741">
                <a:tc>
                  <a:txBody>
                    <a:bodyPr/>
                    <a:lstStyle/>
                    <a:p>
                      <a:pPr marL="0" algn="ctr" defTabSz="914400" rtl="0" eaLnBrk="1" latinLnBrk="0" hangingPunct="1">
                        <a:lnSpc>
                          <a:spcPct val="115000"/>
                        </a:lnSpc>
                        <a:spcAft>
                          <a:spcPts val="1000"/>
                        </a:spcAft>
                      </a:pPr>
                      <a:r>
                        <a:rPr lang="en-US" sz="1600" b="1" kern="1200">
                          <a:solidFill>
                            <a:schemeClr val="lt1"/>
                          </a:solidFill>
                          <a:effectLst/>
                          <a:latin typeface="+mn-lt"/>
                          <a:ea typeface="+mn-ea"/>
                          <a:cs typeface="+mn-cs"/>
                        </a:rPr>
                        <a:t>申九</a:t>
                      </a:r>
                      <a:endParaRPr lang="zh-CN" altLang="en-US" sz="1600" b="1" kern="1200">
                        <a:solidFill>
                          <a:schemeClr val="lt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0.887144</a:t>
                      </a:r>
                      <a:endParaRPr lang="zh-CN" altLang="en-US" sz="16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0.006953</a:t>
                      </a:r>
                      <a:endParaRPr lang="zh-CN" altLang="en-US" sz="16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175.0</a:t>
                      </a:r>
                      <a:endParaRPr lang="zh-CN" altLang="en-US" sz="16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种子</a:t>
                      </a:r>
                      <a:endParaRPr lang="zh-CN" altLang="en-US" sz="16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20-50亿元</a:t>
                      </a:r>
                      <a:endParaRPr lang="zh-CN" altLang="en-US" sz="16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80.0</a:t>
                      </a:r>
                      <a:endParaRPr lang="zh-CN" altLang="en-US" sz="16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成长</a:t>
                      </a:r>
                      <a:endParaRPr lang="zh-CN" altLang="en-US" sz="16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dirty="0" err="1">
                          <a:solidFill>
                            <a:schemeClr val="tx1"/>
                          </a:solidFill>
                          <a:effectLst/>
                          <a:latin typeface="+mn-lt"/>
                          <a:ea typeface="+mn-ea"/>
                          <a:cs typeface="+mn-cs"/>
                        </a:rPr>
                        <a:t>拼盘</a:t>
                      </a:r>
                      <a:endParaRPr lang="zh-CN" altLang="en-US" sz="1600" b="1" kern="1200" dirty="0">
                        <a:solidFill>
                          <a:schemeClr val="tx1"/>
                        </a:solidFill>
                        <a:effectLst/>
                        <a:latin typeface="+mn-lt"/>
                        <a:ea typeface="+mn-ea"/>
                        <a:cs typeface="+mn-cs"/>
                      </a:endParaRPr>
                    </a:p>
                  </a:txBody>
                  <a:tcPr marL="68580" marR="68580" marT="0" marB="0"/>
                </a:tc>
                <a:extLst>
                  <a:ext uri="{0D108BD9-81ED-4DB2-BD59-A6C34878D82A}">
                    <a16:rowId xmlns:a16="http://schemas.microsoft.com/office/drawing/2014/main" val="985842228"/>
                  </a:ext>
                </a:extLst>
              </a:tr>
            </a:tbl>
          </a:graphicData>
        </a:graphic>
      </p:graphicFrame>
      <p:pic>
        <p:nvPicPr>
          <p:cNvPr id="9" name="图片 8">
            <a:extLst>
              <a:ext uri="{FF2B5EF4-FFF2-40B4-BE49-F238E27FC236}">
                <a16:creationId xmlns:a16="http://schemas.microsoft.com/office/drawing/2014/main" id="{94D77D2D-F2FA-4408-8578-437DEB8CE3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99102" y="40550"/>
            <a:ext cx="4860152" cy="3645114"/>
          </a:xfrm>
          <a:prstGeom prst="rect">
            <a:avLst/>
          </a:prstGeom>
        </p:spPr>
      </p:pic>
      <p:pic>
        <p:nvPicPr>
          <p:cNvPr id="11" name="图片 10">
            <a:extLst>
              <a:ext uri="{FF2B5EF4-FFF2-40B4-BE49-F238E27FC236}">
                <a16:creationId xmlns:a16="http://schemas.microsoft.com/office/drawing/2014/main" id="{3F458BDA-D05F-4539-9999-7AF71DC33D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28116" y="3192721"/>
            <a:ext cx="4963884" cy="3722914"/>
          </a:xfrm>
          <a:prstGeom prst="rect">
            <a:avLst/>
          </a:prstGeom>
        </p:spPr>
      </p:pic>
    </p:spTree>
    <p:extLst>
      <p:ext uri="{BB962C8B-B14F-4D97-AF65-F5344CB8AC3E}">
        <p14:creationId xmlns:p14="http://schemas.microsoft.com/office/powerpoint/2010/main" val="4092394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B98576CF-CF59-4EB7-A635-9B56D8C3EC8F}"/>
              </a:ext>
            </a:extLst>
          </p:cNvPr>
          <p:cNvSpPr>
            <a:spLocks noGrp="1"/>
          </p:cNvSpPr>
          <p:nvPr>
            <p:ph type="title"/>
          </p:nvPr>
        </p:nvSpPr>
        <p:spPr>
          <a:xfrm>
            <a:off x="421041" y="485702"/>
            <a:ext cx="9720155" cy="432000"/>
          </a:xfrm>
        </p:spPr>
        <p:txBody>
          <a:bodyPr/>
          <a:lstStyle/>
          <a:p>
            <a:pPr>
              <a:lnSpc>
                <a:spcPct val="100000"/>
              </a:lnSpc>
              <a:defRPr/>
            </a:pPr>
            <a:r>
              <a:rPr lang="zh-CN" altLang="en-US" sz="3200" spc="300" dirty="0">
                <a:solidFill>
                  <a:schemeClr val="bg1"/>
                </a:solidFill>
                <a:latin typeface="Arial" panose="020B0604020202020204" pitchFamily="34" charset="0"/>
                <a:cs typeface="+mj-cs"/>
              </a:rPr>
              <a:t>三、线性回归拟合估计</a:t>
            </a:r>
            <a:br>
              <a:rPr lang="zh-CN" altLang="en-US" sz="3200" spc="300" dirty="0">
                <a:solidFill>
                  <a:schemeClr val="bg1"/>
                </a:solidFill>
                <a:latin typeface="Arial" panose="020B0604020202020204" pitchFamily="34" charset="0"/>
                <a:cs typeface="+mj-cs"/>
              </a:rPr>
            </a:br>
            <a:endParaRPr lang="zh-CN" altLang="en-US" sz="3200" spc="300" dirty="0">
              <a:solidFill>
                <a:schemeClr val="bg1"/>
              </a:solidFill>
              <a:latin typeface="Arial" panose="020B0604020202020204" pitchFamily="34" charset="0"/>
              <a:cs typeface="+mj-cs"/>
            </a:endParaRPr>
          </a:p>
        </p:txBody>
      </p:sp>
      <p:sp>
        <p:nvSpPr>
          <p:cNvPr id="8" name="文本框 7">
            <a:extLst>
              <a:ext uri="{FF2B5EF4-FFF2-40B4-BE49-F238E27FC236}">
                <a16:creationId xmlns:a16="http://schemas.microsoft.com/office/drawing/2014/main" id="{9C77E7D7-BDEB-4762-AE9F-B0C1728167AD}"/>
              </a:ext>
            </a:extLst>
          </p:cNvPr>
          <p:cNvSpPr txBox="1"/>
          <p:nvPr/>
        </p:nvSpPr>
        <p:spPr>
          <a:xfrm>
            <a:off x="2507603" y="2084871"/>
            <a:ext cx="6097554" cy="392928"/>
          </a:xfrm>
          <a:prstGeom prst="rect">
            <a:avLst/>
          </a:prstGeom>
          <a:noFill/>
        </p:spPr>
        <p:txBody>
          <a:bodyPr wrap="square">
            <a:spAutoFit/>
          </a:bodyPr>
          <a:lstStyle/>
          <a:p>
            <a:pPr indent="266700" algn="ctr">
              <a:lnSpc>
                <a:spcPct val="120000"/>
              </a:lnSpc>
              <a:spcAft>
                <a:spcPts val="1000"/>
              </a:spcAft>
            </a:pPr>
            <a:r>
              <a:rPr lang="en-US" altLang="zh-CN" sz="1800" dirty="0">
                <a:effectLst/>
                <a:latin typeface="楷体" panose="02010609060101010101" pitchFamily="49" charset="-122"/>
                <a:ea typeface="楷体" panose="02010609060101010101" pitchFamily="49" charset="-122"/>
                <a:cs typeface="Times New Roman" panose="02020603050405020304" pitchFamily="18" charset="0"/>
              </a:rPr>
              <a:t>（</a:t>
            </a:r>
            <a:r>
              <a:rPr lang="en-US" altLang="zh-CN" sz="1800" dirty="0" err="1">
                <a:effectLst/>
                <a:latin typeface="楷体" panose="02010609060101010101" pitchFamily="49" charset="-122"/>
                <a:ea typeface="楷体" panose="02010609060101010101" pitchFamily="49" charset="-122"/>
                <a:cs typeface="Times New Roman" panose="02020603050405020304" pitchFamily="18" charset="0"/>
              </a:rPr>
              <a:t>一）系数为正</a:t>
            </a:r>
            <a:endPar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endParaRPr>
          </a:p>
        </p:txBody>
      </p:sp>
      <p:graphicFrame>
        <p:nvGraphicFramePr>
          <p:cNvPr id="4" name="表格 3">
            <a:extLst>
              <a:ext uri="{FF2B5EF4-FFF2-40B4-BE49-F238E27FC236}">
                <a16:creationId xmlns:a16="http://schemas.microsoft.com/office/drawing/2014/main" id="{2BE08F57-EDBA-4470-A22E-6B43EBD2ED2B}"/>
              </a:ext>
            </a:extLst>
          </p:cNvPr>
          <p:cNvGraphicFramePr>
            <a:graphicFrameLocks noGrp="1"/>
          </p:cNvGraphicFramePr>
          <p:nvPr>
            <p:extLst>
              <p:ext uri="{D42A27DB-BD31-4B8C-83A1-F6EECF244321}">
                <p14:modId xmlns:p14="http://schemas.microsoft.com/office/powerpoint/2010/main" val="3827888240"/>
              </p:ext>
            </p:extLst>
          </p:nvPr>
        </p:nvGraphicFramePr>
        <p:xfrm>
          <a:off x="147391" y="948638"/>
          <a:ext cx="11897217" cy="5794794"/>
        </p:xfrm>
        <a:graphic>
          <a:graphicData uri="http://schemas.openxmlformats.org/drawingml/2006/table">
            <a:tbl>
              <a:tblPr firstRow="1" firstCol="1" bandRow="1">
                <a:tableStyleId>{5C22544A-7EE6-4342-B048-85BDC9FD1C3A}</a:tableStyleId>
              </a:tblPr>
              <a:tblGrid>
                <a:gridCol w="1321913">
                  <a:extLst>
                    <a:ext uri="{9D8B030D-6E8A-4147-A177-3AD203B41FA5}">
                      <a16:colId xmlns:a16="http://schemas.microsoft.com/office/drawing/2014/main" val="1769578001"/>
                    </a:ext>
                  </a:extLst>
                </a:gridCol>
                <a:gridCol w="1321913">
                  <a:extLst>
                    <a:ext uri="{9D8B030D-6E8A-4147-A177-3AD203B41FA5}">
                      <a16:colId xmlns:a16="http://schemas.microsoft.com/office/drawing/2014/main" val="739173867"/>
                    </a:ext>
                  </a:extLst>
                </a:gridCol>
                <a:gridCol w="1321913">
                  <a:extLst>
                    <a:ext uri="{9D8B030D-6E8A-4147-A177-3AD203B41FA5}">
                      <a16:colId xmlns:a16="http://schemas.microsoft.com/office/drawing/2014/main" val="3366507315"/>
                    </a:ext>
                  </a:extLst>
                </a:gridCol>
                <a:gridCol w="1321913">
                  <a:extLst>
                    <a:ext uri="{9D8B030D-6E8A-4147-A177-3AD203B41FA5}">
                      <a16:colId xmlns:a16="http://schemas.microsoft.com/office/drawing/2014/main" val="466159580"/>
                    </a:ext>
                  </a:extLst>
                </a:gridCol>
                <a:gridCol w="1321913">
                  <a:extLst>
                    <a:ext uri="{9D8B030D-6E8A-4147-A177-3AD203B41FA5}">
                      <a16:colId xmlns:a16="http://schemas.microsoft.com/office/drawing/2014/main" val="995468938"/>
                    </a:ext>
                  </a:extLst>
                </a:gridCol>
                <a:gridCol w="1321913">
                  <a:extLst>
                    <a:ext uri="{9D8B030D-6E8A-4147-A177-3AD203B41FA5}">
                      <a16:colId xmlns:a16="http://schemas.microsoft.com/office/drawing/2014/main" val="711511003"/>
                    </a:ext>
                  </a:extLst>
                </a:gridCol>
                <a:gridCol w="1321913">
                  <a:extLst>
                    <a:ext uri="{9D8B030D-6E8A-4147-A177-3AD203B41FA5}">
                      <a16:colId xmlns:a16="http://schemas.microsoft.com/office/drawing/2014/main" val="862365734"/>
                    </a:ext>
                  </a:extLst>
                </a:gridCol>
                <a:gridCol w="1321913">
                  <a:extLst>
                    <a:ext uri="{9D8B030D-6E8A-4147-A177-3AD203B41FA5}">
                      <a16:colId xmlns:a16="http://schemas.microsoft.com/office/drawing/2014/main" val="612096461"/>
                    </a:ext>
                  </a:extLst>
                </a:gridCol>
                <a:gridCol w="1321913">
                  <a:extLst>
                    <a:ext uri="{9D8B030D-6E8A-4147-A177-3AD203B41FA5}">
                      <a16:colId xmlns:a16="http://schemas.microsoft.com/office/drawing/2014/main" val="2983645637"/>
                    </a:ext>
                  </a:extLst>
                </a:gridCol>
              </a:tblGrid>
              <a:tr h="662938">
                <a:tc>
                  <a:txBody>
                    <a:bodyPr/>
                    <a:lstStyle/>
                    <a:p>
                      <a:pPr algn="ctr">
                        <a:lnSpc>
                          <a:spcPct val="115000"/>
                        </a:lnSpc>
                        <a:spcAft>
                          <a:spcPts val="1000"/>
                        </a:spcAft>
                      </a:pPr>
                      <a:r>
                        <a:rPr lang="en-US" sz="1600">
                          <a:effectLst/>
                        </a:rPr>
                        <a:t>FundName</a:t>
                      </a:r>
                      <a:endParaRPr lang="zh-CN" sz="1400">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600" dirty="0" err="1">
                          <a:effectLst/>
                        </a:rPr>
                        <a:t>拟合优度</a:t>
                      </a:r>
                      <a:endParaRPr lang="zh-CN" sz="1400" dirty="0">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600">
                          <a:effectLst/>
                        </a:rPr>
                        <a:t>系数</a:t>
                      </a:r>
                      <a:endParaRPr lang="zh-CN" sz="1400">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600">
                          <a:effectLst/>
                        </a:rPr>
                        <a:t>运行期数</a:t>
                      </a:r>
                      <a:endParaRPr lang="zh-CN" sz="1400">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600">
                          <a:effectLst/>
                        </a:rPr>
                        <a:t>推荐部门</a:t>
                      </a:r>
                      <a:endParaRPr lang="zh-CN" sz="1400">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600">
                          <a:effectLst/>
                        </a:rPr>
                        <a:t>管理规模</a:t>
                      </a:r>
                      <a:endParaRPr lang="zh-CN" sz="1400">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600">
                          <a:effectLst/>
                        </a:rPr>
                        <a:t>基准权益风险敞口</a:t>
                      </a:r>
                      <a:endParaRPr lang="zh-CN" sz="1400">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600">
                          <a:effectLst/>
                        </a:rPr>
                        <a:t>Category</a:t>
                      </a:r>
                      <a:endParaRPr lang="zh-CN" sz="1400">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600">
                          <a:effectLst/>
                        </a:rPr>
                        <a:t>拼盘类型</a:t>
                      </a:r>
                      <a:endParaRPr lang="zh-CN" sz="1400">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2807380609"/>
                  </a:ext>
                </a:extLst>
              </a:tr>
              <a:tr h="320741">
                <a:tc>
                  <a:txBody>
                    <a:bodyPr/>
                    <a:lstStyle/>
                    <a:p>
                      <a:pPr marL="0" algn="ctr" defTabSz="914400" rtl="0" eaLnBrk="1" latinLnBrk="0" hangingPunct="1">
                        <a:lnSpc>
                          <a:spcPct val="115000"/>
                        </a:lnSpc>
                        <a:spcAft>
                          <a:spcPts val="1000"/>
                        </a:spcAft>
                      </a:pPr>
                      <a:r>
                        <a:rPr lang="en-US" sz="1600" b="1" kern="1200" dirty="0" err="1">
                          <a:solidFill>
                            <a:schemeClr val="lt1"/>
                          </a:solidFill>
                          <a:effectLst/>
                          <a:latin typeface="+mn-lt"/>
                          <a:ea typeface="+mn-ea"/>
                          <a:cs typeface="+mn-cs"/>
                        </a:rPr>
                        <a:t>翼虎</a:t>
                      </a:r>
                      <a:endParaRPr lang="zh-CN" altLang="en-US" sz="1600" b="1" kern="1200" dirty="0">
                        <a:solidFill>
                          <a:schemeClr val="lt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dirty="0">
                          <a:solidFill>
                            <a:schemeClr val="tx1"/>
                          </a:solidFill>
                          <a:effectLst/>
                          <a:latin typeface="+mn-lt"/>
                          <a:ea typeface="+mn-ea"/>
                          <a:cs typeface="+mn-cs"/>
                        </a:rPr>
                        <a:t>0.875387</a:t>
                      </a:r>
                      <a:endParaRPr lang="zh-CN" altLang="en-US" sz="1600" b="1" kern="1200" dirty="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0.010034</a:t>
                      </a:r>
                      <a:endParaRPr lang="zh-CN" altLang="en-US" sz="16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dirty="0">
                          <a:solidFill>
                            <a:schemeClr val="tx1"/>
                          </a:solidFill>
                          <a:effectLst/>
                          <a:latin typeface="+mn-lt"/>
                          <a:ea typeface="+mn-ea"/>
                          <a:cs typeface="+mn-cs"/>
                        </a:rPr>
                        <a:t>104.0</a:t>
                      </a:r>
                      <a:endParaRPr lang="zh-CN" altLang="en-US" sz="1600" b="1" kern="1200" dirty="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零售</a:t>
                      </a:r>
                      <a:endParaRPr lang="zh-CN" altLang="en-US" sz="16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20-50亿元</a:t>
                      </a:r>
                      <a:endParaRPr lang="zh-CN" altLang="en-US" sz="16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80.0</a:t>
                      </a:r>
                      <a:endParaRPr lang="zh-CN" altLang="en-US" sz="16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成长</a:t>
                      </a:r>
                      <a:endParaRPr lang="zh-CN" altLang="en-US" sz="16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专户</a:t>
                      </a:r>
                      <a:endParaRPr lang="zh-CN" altLang="en-US" sz="1600" b="1" kern="1200">
                        <a:solidFill>
                          <a:schemeClr val="tx1"/>
                        </a:solidFill>
                        <a:effectLst/>
                        <a:latin typeface="+mn-lt"/>
                        <a:ea typeface="+mn-ea"/>
                        <a:cs typeface="+mn-cs"/>
                      </a:endParaRPr>
                    </a:p>
                  </a:txBody>
                  <a:tcPr marL="68580" marR="68580" marT="0" marB="0"/>
                </a:tc>
                <a:extLst>
                  <a:ext uri="{0D108BD9-81ED-4DB2-BD59-A6C34878D82A}">
                    <a16:rowId xmlns:a16="http://schemas.microsoft.com/office/drawing/2014/main" val="3485305523"/>
                  </a:ext>
                </a:extLst>
              </a:tr>
              <a:tr h="320741">
                <a:tc>
                  <a:txBody>
                    <a:bodyPr/>
                    <a:lstStyle/>
                    <a:p>
                      <a:pPr marL="0" algn="ctr" defTabSz="914400" rtl="0" eaLnBrk="1" latinLnBrk="0" hangingPunct="1">
                        <a:lnSpc>
                          <a:spcPct val="115000"/>
                        </a:lnSpc>
                        <a:spcAft>
                          <a:spcPts val="1000"/>
                        </a:spcAft>
                      </a:pPr>
                      <a:r>
                        <a:rPr lang="en-US" sz="1600" b="1" kern="1200">
                          <a:solidFill>
                            <a:schemeClr val="lt1"/>
                          </a:solidFill>
                          <a:effectLst/>
                          <a:latin typeface="+mn-lt"/>
                          <a:ea typeface="+mn-ea"/>
                          <a:cs typeface="+mn-cs"/>
                        </a:rPr>
                        <a:t>循远</a:t>
                      </a:r>
                      <a:endParaRPr lang="zh-CN" altLang="en-US" sz="1600" b="1" kern="1200">
                        <a:solidFill>
                          <a:schemeClr val="lt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dirty="0">
                          <a:solidFill>
                            <a:schemeClr val="tx1"/>
                          </a:solidFill>
                          <a:effectLst/>
                          <a:latin typeface="+mn-lt"/>
                          <a:ea typeface="+mn-ea"/>
                          <a:cs typeface="+mn-cs"/>
                        </a:rPr>
                        <a:t>0.87412</a:t>
                      </a:r>
                      <a:endParaRPr lang="zh-CN" altLang="en-US" sz="1600" b="1" kern="1200" dirty="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dirty="0">
                          <a:solidFill>
                            <a:schemeClr val="tx1"/>
                          </a:solidFill>
                          <a:effectLst/>
                          <a:latin typeface="+mn-lt"/>
                          <a:ea typeface="+mn-ea"/>
                          <a:cs typeface="+mn-cs"/>
                        </a:rPr>
                        <a:t>0.005798</a:t>
                      </a:r>
                      <a:endParaRPr lang="zh-CN" altLang="en-US" sz="1600" b="1" kern="1200" dirty="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117.0</a:t>
                      </a:r>
                      <a:endParaRPr lang="zh-CN" altLang="en-US" sz="16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上海</a:t>
                      </a:r>
                      <a:endParaRPr lang="zh-CN" altLang="en-US" sz="16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10-20亿元</a:t>
                      </a:r>
                      <a:endParaRPr lang="zh-CN" altLang="en-US" sz="16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60.0</a:t>
                      </a:r>
                      <a:endParaRPr lang="zh-CN" altLang="en-US" sz="16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灵活配置</a:t>
                      </a:r>
                      <a:endParaRPr lang="zh-CN" altLang="en-US" sz="16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专户</a:t>
                      </a:r>
                      <a:endParaRPr lang="zh-CN" altLang="en-US" sz="1600" b="1" kern="1200">
                        <a:solidFill>
                          <a:schemeClr val="tx1"/>
                        </a:solidFill>
                        <a:effectLst/>
                        <a:latin typeface="+mn-lt"/>
                        <a:ea typeface="+mn-ea"/>
                        <a:cs typeface="+mn-cs"/>
                      </a:endParaRPr>
                    </a:p>
                  </a:txBody>
                  <a:tcPr marL="68580" marR="68580" marT="0" marB="0"/>
                </a:tc>
                <a:extLst>
                  <a:ext uri="{0D108BD9-81ED-4DB2-BD59-A6C34878D82A}">
                    <a16:rowId xmlns:a16="http://schemas.microsoft.com/office/drawing/2014/main" val="409863599"/>
                  </a:ext>
                </a:extLst>
              </a:tr>
              <a:tr h="320741">
                <a:tc>
                  <a:txBody>
                    <a:bodyPr/>
                    <a:lstStyle/>
                    <a:p>
                      <a:pPr marL="0" algn="ctr" defTabSz="914400" rtl="0" eaLnBrk="1" latinLnBrk="0" hangingPunct="1">
                        <a:lnSpc>
                          <a:spcPct val="115000"/>
                        </a:lnSpc>
                        <a:spcAft>
                          <a:spcPts val="1000"/>
                        </a:spcAft>
                      </a:pPr>
                      <a:r>
                        <a:rPr lang="en-US" sz="1600" b="1" kern="1200">
                          <a:solidFill>
                            <a:schemeClr val="lt1"/>
                          </a:solidFill>
                          <a:effectLst/>
                          <a:latin typeface="+mn-lt"/>
                          <a:ea typeface="+mn-ea"/>
                          <a:cs typeface="+mn-cs"/>
                        </a:rPr>
                        <a:t>砥俊</a:t>
                      </a:r>
                      <a:endParaRPr lang="zh-CN" altLang="en-US" sz="1600" b="1" kern="1200">
                        <a:solidFill>
                          <a:schemeClr val="lt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0.870395</a:t>
                      </a:r>
                      <a:endParaRPr lang="zh-CN" altLang="en-US" sz="16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dirty="0">
                          <a:solidFill>
                            <a:schemeClr val="tx1"/>
                          </a:solidFill>
                          <a:effectLst/>
                          <a:latin typeface="+mn-lt"/>
                          <a:ea typeface="+mn-ea"/>
                          <a:cs typeface="+mn-cs"/>
                        </a:rPr>
                        <a:t>0.006597</a:t>
                      </a:r>
                      <a:endParaRPr lang="zh-CN" altLang="en-US" sz="1600" b="1" kern="1200" dirty="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112.0</a:t>
                      </a:r>
                      <a:endParaRPr lang="zh-CN" altLang="en-US" sz="16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上海</a:t>
                      </a:r>
                      <a:endParaRPr lang="zh-CN" altLang="en-US" sz="16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5-10亿元</a:t>
                      </a:r>
                      <a:endParaRPr lang="zh-CN" altLang="en-US" sz="16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80.0</a:t>
                      </a:r>
                      <a:endParaRPr lang="zh-CN" altLang="en-US" sz="16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商业模式</a:t>
                      </a:r>
                      <a:endParaRPr lang="zh-CN" altLang="en-US" sz="16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专户</a:t>
                      </a:r>
                      <a:endParaRPr lang="zh-CN" altLang="en-US" sz="1600" b="1" kern="1200">
                        <a:solidFill>
                          <a:schemeClr val="tx1"/>
                        </a:solidFill>
                        <a:effectLst/>
                        <a:latin typeface="+mn-lt"/>
                        <a:ea typeface="+mn-ea"/>
                        <a:cs typeface="+mn-cs"/>
                      </a:endParaRPr>
                    </a:p>
                  </a:txBody>
                  <a:tcPr marL="68580" marR="68580" marT="0" marB="0"/>
                </a:tc>
                <a:extLst>
                  <a:ext uri="{0D108BD9-81ED-4DB2-BD59-A6C34878D82A}">
                    <a16:rowId xmlns:a16="http://schemas.microsoft.com/office/drawing/2014/main" val="3812064506"/>
                  </a:ext>
                </a:extLst>
              </a:tr>
              <a:tr h="320741">
                <a:tc>
                  <a:txBody>
                    <a:bodyPr/>
                    <a:lstStyle/>
                    <a:p>
                      <a:pPr marL="0" algn="ctr" defTabSz="914400" rtl="0" eaLnBrk="1" latinLnBrk="0" hangingPunct="1">
                        <a:lnSpc>
                          <a:spcPct val="115000"/>
                        </a:lnSpc>
                        <a:spcAft>
                          <a:spcPts val="1000"/>
                        </a:spcAft>
                      </a:pPr>
                      <a:r>
                        <a:rPr lang="en-US" sz="1600" b="1" kern="1200">
                          <a:solidFill>
                            <a:schemeClr val="lt1"/>
                          </a:solidFill>
                          <a:effectLst/>
                          <a:latin typeface="+mn-lt"/>
                          <a:ea typeface="+mn-ea"/>
                          <a:cs typeface="+mn-cs"/>
                        </a:rPr>
                        <a:t>金蟾蜍</a:t>
                      </a:r>
                      <a:endParaRPr lang="zh-CN" altLang="en-US" sz="1600" b="1" kern="1200">
                        <a:solidFill>
                          <a:schemeClr val="lt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0.867212</a:t>
                      </a:r>
                      <a:endParaRPr lang="zh-CN" altLang="en-US" sz="16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0.004045</a:t>
                      </a:r>
                      <a:endParaRPr lang="zh-CN" altLang="en-US" sz="16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91.0</a:t>
                      </a:r>
                      <a:endParaRPr lang="zh-CN" altLang="en-US" sz="16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dirty="0" err="1">
                          <a:solidFill>
                            <a:schemeClr val="tx1"/>
                          </a:solidFill>
                          <a:effectLst/>
                          <a:latin typeface="+mn-lt"/>
                          <a:ea typeface="+mn-ea"/>
                          <a:cs typeface="+mn-cs"/>
                        </a:rPr>
                        <a:t>零售</a:t>
                      </a:r>
                      <a:endParaRPr lang="zh-CN" altLang="en-US" sz="1600" b="1" kern="1200" dirty="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10-20亿元</a:t>
                      </a:r>
                      <a:endParaRPr lang="zh-CN" altLang="en-US" sz="16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60.0</a:t>
                      </a:r>
                      <a:endParaRPr lang="zh-CN" altLang="en-US" sz="16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灵活配置</a:t>
                      </a:r>
                      <a:endParaRPr lang="zh-CN" altLang="en-US" sz="16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专户</a:t>
                      </a:r>
                      <a:endParaRPr lang="zh-CN" altLang="en-US" sz="1600" b="1" kern="1200">
                        <a:solidFill>
                          <a:schemeClr val="tx1"/>
                        </a:solidFill>
                        <a:effectLst/>
                        <a:latin typeface="+mn-lt"/>
                        <a:ea typeface="+mn-ea"/>
                        <a:cs typeface="+mn-cs"/>
                      </a:endParaRPr>
                    </a:p>
                  </a:txBody>
                  <a:tcPr marL="68580" marR="68580" marT="0" marB="0"/>
                </a:tc>
                <a:extLst>
                  <a:ext uri="{0D108BD9-81ED-4DB2-BD59-A6C34878D82A}">
                    <a16:rowId xmlns:a16="http://schemas.microsoft.com/office/drawing/2014/main" val="1527881954"/>
                  </a:ext>
                </a:extLst>
              </a:tr>
              <a:tr h="320741">
                <a:tc>
                  <a:txBody>
                    <a:bodyPr/>
                    <a:lstStyle/>
                    <a:p>
                      <a:pPr marL="0" algn="ctr" defTabSz="914400" rtl="0" eaLnBrk="1" latinLnBrk="0" hangingPunct="1">
                        <a:lnSpc>
                          <a:spcPct val="115000"/>
                        </a:lnSpc>
                        <a:spcAft>
                          <a:spcPts val="1000"/>
                        </a:spcAft>
                      </a:pPr>
                      <a:r>
                        <a:rPr lang="en-US" sz="1600" b="1" kern="1200">
                          <a:solidFill>
                            <a:schemeClr val="lt1"/>
                          </a:solidFill>
                          <a:effectLst/>
                          <a:latin typeface="+mn-lt"/>
                          <a:ea typeface="+mn-ea"/>
                          <a:cs typeface="+mn-cs"/>
                        </a:rPr>
                        <a:t>衍航</a:t>
                      </a:r>
                      <a:endParaRPr lang="zh-CN" altLang="en-US" sz="1600" b="1" kern="1200">
                        <a:solidFill>
                          <a:schemeClr val="lt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0.866297</a:t>
                      </a:r>
                      <a:endParaRPr lang="zh-CN" altLang="en-US" sz="16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0.00411</a:t>
                      </a:r>
                      <a:endParaRPr lang="zh-CN" altLang="en-US" sz="16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dirty="0">
                          <a:solidFill>
                            <a:schemeClr val="tx1"/>
                          </a:solidFill>
                          <a:effectLst/>
                          <a:latin typeface="+mn-lt"/>
                          <a:ea typeface="+mn-ea"/>
                          <a:cs typeface="+mn-cs"/>
                        </a:rPr>
                        <a:t>104.0</a:t>
                      </a:r>
                      <a:endParaRPr lang="zh-CN" altLang="en-US" sz="1600" b="1" kern="1200" dirty="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广州</a:t>
                      </a:r>
                      <a:endParaRPr lang="zh-CN" altLang="en-US" sz="16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5-10亿元</a:t>
                      </a:r>
                      <a:endParaRPr lang="zh-CN" altLang="en-US" sz="16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60.0</a:t>
                      </a:r>
                      <a:endParaRPr lang="zh-CN" altLang="en-US" sz="16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灵活配置</a:t>
                      </a:r>
                      <a:endParaRPr lang="zh-CN" altLang="en-US" sz="16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专户</a:t>
                      </a:r>
                      <a:endParaRPr lang="zh-CN" altLang="en-US" sz="1600" b="1" kern="1200">
                        <a:solidFill>
                          <a:schemeClr val="tx1"/>
                        </a:solidFill>
                        <a:effectLst/>
                        <a:latin typeface="+mn-lt"/>
                        <a:ea typeface="+mn-ea"/>
                        <a:cs typeface="+mn-cs"/>
                      </a:endParaRPr>
                    </a:p>
                  </a:txBody>
                  <a:tcPr marL="68580" marR="68580" marT="0" marB="0"/>
                </a:tc>
                <a:extLst>
                  <a:ext uri="{0D108BD9-81ED-4DB2-BD59-A6C34878D82A}">
                    <a16:rowId xmlns:a16="http://schemas.microsoft.com/office/drawing/2014/main" val="807802960"/>
                  </a:ext>
                </a:extLst>
              </a:tr>
              <a:tr h="320741">
                <a:tc>
                  <a:txBody>
                    <a:bodyPr/>
                    <a:lstStyle/>
                    <a:p>
                      <a:pPr marL="0" algn="ctr" defTabSz="914400" rtl="0" eaLnBrk="1" latinLnBrk="0" hangingPunct="1">
                        <a:lnSpc>
                          <a:spcPct val="115000"/>
                        </a:lnSpc>
                        <a:spcAft>
                          <a:spcPts val="1000"/>
                        </a:spcAft>
                      </a:pPr>
                      <a:r>
                        <a:rPr lang="en-US" sz="1600" b="1" kern="1200">
                          <a:solidFill>
                            <a:schemeClr val="lt1"/>
                          </a:solidFill>
                          <a:effectLst/>
                          <a:latin typeface="+mn-lt"/>
                          <a:ea typeface="+mn-ea"/>
                          <a:cs typeface="+mn-cs"/>
                        </a:rPr>
                        <a:t>红筹</a:t>
                      </a:r>
                      <a:endParaRPr lang="zh-CN" altLang="en-US" sz="1600" b="1" kern="1200">
                        <a:solidFill>
                          <a:schemeClr val="lt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0.855476</a:t>
                      </a:r>
                      <a:endParaRPr lang="zh-CN" altLang="en-US" sz="16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0.004555</a:t>
                      </a:r>
                      <a:endParaRPr lang="zh-CN" altLang="en-US" sz="16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110.0</a:t>
                      </a:r>
                      <a:endParaRPr lang="zh-CN" altLang="en-US" sz="16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dirty="0" err="1">
                          <a:solidFill>
                            <a:schemeClr val="tx1"/>
                          </a:solidFill>
                          <a:effectLst/>
                          <a:latin typeface="+mn-lt"/>
                          <a:ea typeface="+mn-ea"/>
                          <a:cs typeface="+mn-cs"/>
                        </a:rPr>
                        <a:t>深圳</a:t>
                      </a:r>
                      <a:endParaRPr lang="zh-CN" altLang="en-US" sz="1600" b="1" kern="1200" dirty="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dirty="0">
                          <a:solidFill>
                            <a:schemeClr val="tx1"/>
                          </a:solidFill>
                          <a:effectLst/>
                          <a:latin typeface="+mn-lt"/>
                          <a:ea typeface="+mn-ea"/>
                          <a:cs typeface="+mn-cs"/>
                        </a:rPr>
                        <a:t>50-100亿元</a:t>
                      </a:r>
                      <a:endParaRPr lang="zh-CN" altLang="en-US" sz="1600" b="1" kern="1200" dirty="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60.0</a:t>
                      </a:r>
                      <a:endParaRPr lang="zh-CN" altLang="en-US" sz="16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灵活配置</a:t>
                      </a:r>
                      <a:endParaRPr lang="zh-CN" altLang="en-US" sz="16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专户</a:t>
                      </a:r>
                      <a:endParaRPr lang="zh-CN" altLang="en-US" sz="1600" b="1" kern="1200">
                        <a:solidFill>
                          <a:schemeClr val="tx1"/>
                        </a:solidFill>
                        <a:effectLst/>
                        <a:latin typeface="+mn-lt"/>
                        <a:ea typeface="+mn-ea"/>
                        <a:cs typeface="+mn-cs"/>
                      </a:endParaRPr>
                    </a:p>
                  </a:txBody>
                  <a:tcPr marL="68580" marR="68580" marT="0" marB="0"/>
                </a:tc>
                <a:extLst>
                  <a:ext uri="{0D108BD9-81ED-4DB2-BD59-A6C34878D82A}">
                    <a16:rowId xmlns:a16="http://schemas.microsoft.com/office/drawing/2014/main" val="3711354548"/>
                  </a:ext>
                </a:extLst>
              </a:tr>
              <a:tr h="320741">
                <a:tc>
                  <a:txBody>
                    <a:bodyPr/>
                    <a:lstStyle/>
                    <a:p>
                      <a:pPr marL="0" algn="ctr" defTabSz="914400" rtl="0" eaLnBrk="1" latinLnBrk="0" hangingPunct="1">
                        <a:lnSpc>
                          <a:spcPct val="115000"/>
                        </a:lnSpc>
                        <a:spcAft>
                          <a:spcPts val="1000"/>
                        </a:spcAft>
                      </a:pPr>
                      <a:r>
                        <a:rPr lang="en-US" sz="1600" b="1" kern="1200">
                          <a:solidFill>
                            <a:schemeClr val="lt1"/>
                          </a:solidFill>
                          <a:effectLst/>
                          <a:latin typeface="+mn-lt"/>
                          <a:ea typeface="+mn-ea"/>
                          <a:cs typeface="+mn-cs"/>
                        </a:rPr>
                        <a:t>易同</a:t>
                      </a:r>
                      <a:endParaRPr lang="zh-CN" altLang="en-US" sz="1600" b="1" kern="1200">
                        <a:solidFill>
                          <a:schemeClr val="lt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0.835202</a:t>
                      </a:r>
                      <a:endParaRPr lang="zh-CN" altLang="en-US" sz="16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0.006006</a:t>
                      </a:r>
                      <a:endParaRPr lang="zh-CN" altLang="en-US" sz="16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150.0</a:t>
                      </a:r>
                      <a:endParaRPr lang="zh-CN" altLang="en-US" sz="16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种子</a:t>
                      </a:r>
                      <a:endParaRPr lang="zh-CN" altLang="en-US" sz="16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10-20亿元</a:t>
                      </a:r>
                      <a:endParaRPr lang="zh-CN" altLang="en-US" sz="16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dirty="0">
                          <a:solidFill>
                            <a:schemeClr val="tx1"/>
                          </a:solidFill>
                          <a:effectLst/>
                          <a:latin typeface="+mn-lt"/>
                          <a:ea typeface="+mn-ea"/>
                          <a:cs typeface="+mn-cs"/>
                        </a:rPr>
                        <a:t>60.0</a:t>
                      </a:r>
                      <a:endParaRPr lang="zh-CN" altLang="en-US" sz="1600" b="1" kern="1200" dirty="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灵活配置</a:t>
                      </a:r>
                      <a:endParaRPr lang="zh-CN" altLang="en-US" sz="16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专户</a:t>
                      </a:r>
                      <a:endParaRPr lang="zh-CN" altLang="en-US" sz="1600" b="1" kern="1200">
                        <a:solidFill>
                          <a:schemeClr val="tx1"/>
                        </a:solidFill>
                        <a:effectLst/>
                        <a:latin typeface="+mn-lt"/>
                        <a:ea typeface="+mn-ea"/>
                        <a:cs typeface="+mn-cs"/>
                      </a:endParaRPr>
                    </a:p>
                  </a:txBody>
                  <a:tcPr marL="68580" marR="68580" marT="0" marB="0"/>
                </a:tc>
                <a:extLst>
                  <a:ext uri="{0D108BD9-81ED-4DB2-BD59-A6C34878D82A}">
                    <a16:rowId xmlns:a16="http://schemas.microsoft.com/office/drawing/2014/main" val="476142662"/>
                  </a:ext>
                </a:extLst>
              </a:tr>
              <a:tr h="320741">
                <a:tc>
                  <a:txBody>
                    <a:bodyPr/>
                    <a:lstStyle/>
                    <a:p>
                      <a:pPr marL="0" algn="ctr" defTabSz="914400" rtl="0" eaLnBrk="1" latinLnBrk="0" hangingPunct="1">
                        <a:lnSpc>
                          <a:spcPct val="115000"/>
                        </a:lnSpc>
                        <a:spcAft>
                          <a:spcPts val="1000"/>
                        </a:spcAft>
                      </a:pPr>
                      <a:r>
                        <a:rPr lang="en-US" sz="1600" b="1" kern="1200">
                          <a:solidFill>
                            <a:schemeClr val="lt1"/>
                          </a:solidFill>
                          <a:effectLst/>
                          <a:latin typeface="+mn-lt"/>
                          <a:ea typeface="+mn-ea"/>
                          <a:cs typeface="+mn-cs"/>
                        </a:rPr>
                        <a:t>平方和</a:t>
                      </a:r>
                      <a:endParaRPr lang="zh-CN" altLang="en-US" sz="1600" b="1" kern="1200">
                        <a:solidFill>
                          <a:schemeClr val="lt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0.835157</a:t>
                      </a:r>
                      <a:endParaRPr lang="zh-CN" altLang="en-US" sz="16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0.025154</a:t>
                      </a:r>
                      <a:endParaRPr lang="zh-CN" altLang="en-US" sz="16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25.57</a:t>
                      </a:r>
                      <a:endParaRPr lang="zh-CN" altLang="en-US" sz="16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零售</a:t>
                      </a:r>
                      <a:endParaRPr lang="zh-CN" altLang="en-US" sz="16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dirty="0">
                          <a:solidFill>
                            <a:schemeClr val="tx1"/>
                          </a:solidFill>
                          <a:effectLst/>
                          <a:latin typeface="+mn-lt"/>
                          <a:ea typeface="+mn-ea"/>
                          <a:cs typeface="+mn-cs"/>
                        </a:rPr>
                        <a:t>20-50亿元</a:t>
                      </a:r>
                      <a:endParaRPr lang="zh-CN" altLang="en-US" sz="1600" b="1" kern="1200" dirty="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0.0</a:t>
                      </a:r>
                      <a:endParaRPr lang="zh-CN" altLang="en-US" sz="16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股票中性</a:t>
                      </a:r>
                      <a:endParaRPr lang="zh-CN" altLang="en-US" sz="16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拼盘</a:t>
                      </a:r>
                      <a:endParaRPr lang="zh-CN" altLang="en-US" sz="1600" b="1" kern="1200">
                        <a:solidFill>
                          <a:schemeClr val="tx1"/>
                        </a:solidFill>
                        <a:effectLst/>
                        <a:latin typeface="+mn-lt"/>
                        <a:ea typeface="+mn-ea"/>
                        <a:cs typeface="+mn-cs"/>
                      </a:endParaRPr>
                    </a:p>
                  </a:txBody>
                  <a:tcPr marL="68580" marR="68580" marT="0" marB="0"/>
                </a:tc>
                <a:extLst>
                  <a:ext uri="{0D108BD9-81ED-4DB2-BD59-A6C34878D82A}">
                    <a16:rowId xmlns:a16="http://schemas.microsoft.com/office/drawing/2014/main" val="3744059431"/>
                  </a:ext>
                </a:extLst>
              </a:tr>
              <a:tr h="320741">
                <a:tc>
                  <a:txBody>
                    <a:bodyPr/>
                    <a:lstStyle/>
                    <a:p>
                      <a:pPr marL="0" algn="ctr" defTabSz="914400" rtl="0" eaLnBrk="1" latinLnBrk="0" hangingPunct="1">
                        <a:lnSpc>
                          <a:spcPct val="115000"/>
                        </a:lnSpc>
                        <a:spcAft>
                          <a:spcPts val="1000"/>
                        </a:spcAft>
                      </a:pPr>
                      <a:r>
                        <a:rPr lang="en-US" sz="1600" b="1" kern="1200">
                          <a:solidFill>
                            <a:schemeClr val="lt1"/>
                          </a:solidFill>
                          <a:effectLst/>
                          <a:latin typeface="+mn-lt"/>
                          <a:ea typeface="+mn-ea"/>
                          <a:cs typeface="+mn-cs"/>
                        </a:rPr>
                        <a:t>源和</a:t>
                      </a:r>
                      <a:endParaRPr lang="zh-CN" altLang="en-US" sz="1600" b="1" kern="1200">
                        <a:solidFill>
                          <a:schemeClr val="lt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0.822252</a:t>
                      </a:r>
                      <a:endParaRPr lang="zh-CN" altLang="en-US" sz="16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0.003275</a:t>
                      </a:r>
                      <a:endParaRPr lang="zh-CN" altLang="en-US" sz="16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124.43</a:t>
                      </a:r>
                      <a:endParaRPr lang="zh-CN" altLang="en-US" sz="16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深圳</a:t>
                      </a:r>
                      <a:endParaRPr lang="zh-CN" altLang="en-US" sz="16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dirty="0">
                          <a:solidFill>
                            <a:schemeClr val="tx1"/>
                          </a:solidFill>
                          <a:effectLst/>
                          <a:latin typeface="+mn-lt"/>
                          <a:ea typeface="+mn-ea"/>
                          <a:cs typeface="+mn-cs"/>
                        </a:rPr>
                        <a:t>0-5亿元</a:t>
                      </a:r>
                      <a:endParaRPr lang="zh-CN" altLang="en-US" sz="1600" b="1" kern="1200" dirty="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80.0</a:t>
                      </a:r>
                      <a:endParaRPr lang="zh-CN" altLang="en-US" sz="16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dirty="0" err="1">
                          <a:solidFill>
                            <a:schemeClr val="tx1"/>
                          </a:solidFill>
                          <a:effectLst/>
                          <a:latin typeface="+mn-lt"/>
                          <a:ea typeface="+mn-ea"/>
                          <a:cs typeface="+mn-cs"/>
                        </a:rPr>
                        <a:t>价值</a:t>
                      </a:r>
                      <a:endParaRPr lang="zh-CN" altLang="en-US" sz="1600" b="1" kern="1200" dirty="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拼盘</a:t>
                      </a:r>
                      <a:endParaRPr lang="zh-CN" altLang="en-US" sz="1600" b="1" kern="1200">
                        <a:solidFill>
                          <a:schemeClr val="tx1"/>
                        </a:solidFill>
                        <a:effectLst/>
                        <a:latin typeface="+mn-lt"/>
                        <a:ea typeface="+mn-ea"/>
                        <a:cs typeface="+mn-cs"/>
                      </a:endParaRPr>
                    </a:p>
                  </a:txBody>
                  <a:tcPr marL="68580" marR="68580" marT="0" marB="0"/>
                </a:tc>
                <a:extLst>
                  <a:ext uri="{0D108BD9-81ED-4DB2-BD59-A6C34878D82A}">
                    <a16:rowId xmlns:a16="http://schemas.microsoft.com/office/drawing/2014/main" val="685384996"/>
                  </a:ext>
                </a:extLst>
              </a:tr>
              <a:tr h="320741">
                <a:tc>
                  <a:txBody>
                    <a:bodyPr/>
                    <a:lstStyle/>
                    <a:p>
                      <a:pPr marL="0" algn="ctr" defTabSz="914400" rtl="0" eaLnBrk="1" latinLnBrk="0" hangingPunct="1">
                        <a:lnSpc>
                          <a:spcPct val="115000"/>
                        </a:lnSpc>
                        <a:spcAft>
                          <a:spcPts val="1000"/>
                        </a:spcAft>
                      </a:pPr>
                      <a:r>
                        <a:rPr lang="en-US" sz="1600" b="1" kern="1200">
                          <a:solidFill>
                            <a:schemeClr val="lt1"/>
                          </a:solidFill>
                          <a:effectLst/>
                          <a:latin typeface="+mn-lt"/>
                          <a:ea typeface="+mn-ea"/>
                          <a:cs typeface="+mn-cs"/>
                        </a:rPr>
                        <a:t>易股</a:t>
                      </a:r>
                      <a:endParaRPr lang="zh-CN" altLang="en-US" sz="1600" b="1" kern="1200">
                        <a:solidFill>
                          <a:schemeClr val="lt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0.794518</a:t>
                      </a:r>
                      <a:endParaRPr lang="zh-CN" altLang="en-US" sz="16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0.002093</a:t>
                      </a:r>
                      <a:endParaRPr lang="zh-CN" altLang="en-US" sz="16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35.0</a:t>
                      </a:r>
                      <a:endParaRPr lang="zh-CN" altLang="en-US" sz="16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上海</a:t>
                      </a:r>
                      <a:endParaRPr lang="zh-CN" altLang="en-US" sz="16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20-50亿元</a:t>
                      </a:r>
                      <a:endParaRPr lang="zh-CN" altLang="en-US" sz="16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0.0</a:t>
                      </a:r>
                      <a:endParaRPr lang="zh-CN" altLang="en-US" sz="16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dirty="0" err="1">
                          <a:solidFill>
                            <a:schemeClr val="tx1"/>
                          </a:solidFill>
                          <a:effectLst/>
                          <a:latin typeface="+mn-lt"/>
                          <a:ea typeface="+mn-ea"/>
                          <a:cs typeface="+mn-cs"/>
                        </a:rPr>
                        <a:t>股票中性</a:t>
                      </a:r>
                      <a:endParaRPr lang="zh-CN" altLang="en-US" sz="1600" b="1" kern="1200" dirty="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专户</a:t>
                      </a:r>
                      <a:endParaRPr lang="zh-CN" altLang="en-US" sz="1600" b="1" kern="1200">
                        <a:solidFill>
                          <a:schemeClr val="tx1"/>
                        </a:solidFill>
                        <a:effectLst/>
                        <a:latin typeface="+mn-lt"/>
                        <a:ea typeface="+mn-ea"/>
                        <a:cs typeface="+mn-cs"/>
                      </a:endParaRPr>
                    </a:p>
                  </a:txBody>
                  <a:tcPr marL="68580" marR="68580" marT="0" marB="0"/>
                </a:tc>
                <a:extLst>
                  <a:ext uri="{0D108BD9-81ED-4DB2-BD59-A6C34878D82A}">
                    <a16:rowId xmlns:a16="http://schemas.microsoft.com/office/drawing/2014/main" val="3110653260"/>
                  </a:ext>
                </a:extLst>
              </a:tr>
              <a:tr h="320741">
                <a:tc>
                  <a:txBody>
                    <a:bodyPr/>
                    <a:lstStyle/>
                    <a:p>
                      <a:pPr marL="0" algn="ctr" defTabSz="914400" rtl="0" eaLnBrk="1" latinLnBrk="0" hangingPunct="1">
                        <a:lnSpc>
                          <a:spcPct val="115000"/>
                        </a:lnSpc>
                        <a:spcAft>
                          <a:spcPts val="1000"/>
                        </a:spcAft>
                      </a:pPr>
                      <a:r>
                        <a:rPr lang="en-US" sz="1600" b="1" kern="1200">
                          <a:solidFill>
                            <a:schemeClr val="lt1"/>
                          </a:solidFill>
                          <a:effectLst/>
                          <a:latin typeface="+mn-lt"/>
                          <a:ea typeface="+mn-ea"/>
                          <a:cs typeface="+mn-cs"/>
                        </a:rPr>
                        <a:t>泰旸</a:t>
                      </a:r>
                      <a:endParaRPr lang="zh-CN" altLang="en-US" sz="1600" b="1" kern="1200">
                        <a:solidFill>
                          <a:schemeClr val="lt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0.790547</a:t>
                      </a:r>
                      <a:endParaRPr lang="zh-CN" altLang="en-US" sz="16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0.003043</a:t>
                      </a:r>
                      <a:endParaRPr lang="zh-CN" altLang="en-US" sz="16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137.57</a:t>
                      </a:r>
                      <a:endParaRPr lang="zh-CN" altLang="en-US" sz="16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北京</a:t>
                      </a:r>
                      <a:endParaRPr lang="zh-CN" altLang="en-US" sz="16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100亿元以上</a:t>
                      </a:r>
                      <a:endParaRPr lang="zh-CN" altLang="en-US" sz="16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dirty="0">
                          <a:solidFill>
                            <a:schemeClr val="tx1"/>
                          </a:solidFill>
                          <a:effectLst/>
                          <a:latin typeface="+mn-lt"/>
                          <a:ea typeface="+mn-ea"/>
                          <a:cs typeface="+mn-cs"/>
                        </a:rPr>
                        <a:t>80.0</a:t>
                      </a:r>
                      <a:endParaRPr lang="zh-CN" altLang="en-US" sz="1600" b="1" kern="1200" dirty="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dirty="0" err="1">
                          <a:solidFill>
                            <a:schemeClr val="tx1"/>
                          </a:solidFill>
                          <a:effectLst/>
                          <a:latin typeface="+mn-lt"/>
                          <a:ea typeface="+mn-ea"/>
                          <a:cs typeface="+mn-cs"/>
                        </a:rPr>
                        <a:t>价值</a:t>
                      </a:r>
                      <a:endParaRPr lang="zh-CN" altLang="en-US" sz="1600" b="1" kern="1200" dirty="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专户</a:t>
                      </a:r>
                      <a:endParaRPr lang="zh-CN" altLang="en-US" sz="1600" b="1" kern="1200">
                        <a:solidFill>
                          <a:schemeClr val="tx1"/>
                        </a:solidFill>
                        <a:effectLst/>
                        <a:latin typeface="+mn-lt"/>
                        <a:ea typeface="+mn-ea"/>
                        <a:cs typeface="+mn-cs"/>
                      </a:endParaRPr>
                    </a:p>
                  </a:txBody>
                  <a:tcPr marL="68580" marR="68580" marT="0" marB="0"/>
                </a:tc>
                <a:extLst>
                  <a:ext uri="{0D108BD9-81ED-4DB2-BD59-A6C34878D82A}">
                    <a16:rowId xmlns:a16="http://schemas.microsoft.com/office/drawing/2014/main" val="418466638"/>
                  </a:ext>
                </a:extLst>
              </a:tr>
              <a:tr h="320741">
                <a:tc>
                  <a:txBody>
                    <a:bodyPr/>
                    <a:lstStyle/>
                    <a:p>
                      <a:pPr marL="0" algn="ctr" defTabSz="914400" rtl="0" eaLnBrk="1" latinLnBrk="0" hangingPunct="1">
                        <a:lnSpc>
                          <a:spcPct val="115000"/>
                        </a:lnSpc>
                        <a:spcAft>
                          <a:spcPts val="1000"/>
                        </a:spcAft>
                      </a:pPr>
                      <a:r>
                        <a:rPr lang="en-US" sz="1600" b="1" kern="1200">
                          <a:solidFill>
                            <a:schemeClr val="lt1"/>
                          </a:solidFill>
                          <a:effectLst/>
                          <a:latin typeface="+mn-lt"/>
                          <a:ea typeface="+mn-ea"/>
                          <a:cs typeface="+mn-cs"/>
                        </a:rPr>
                        <a:t>榕树</a:t>
                      </a:r>
                      <a:endParaRPr lang="zh-CN" altLang="en-US" sz="1600" b="1" kern="1200">
                        <a:solidFill>
                          <a:schemeClr val="lt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0.789954</a:t>
                      </a:r>
                      <a:endParaRPr lang="zh-CN" altLang="en-US" sz="16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0.004212</a:t>
                      </a:r>
                      <a:endParaRPr lang="zh-CN" altLang="en-US" sz="16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146.0</a:t>
                      </a:r>
                      <a:endParaRPr lang="zh-CN" altLang="en-US" sz="16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种子</a:t>
                      </a:r>
                      <a:endParaRPr lang="zh-CN" altLang="en-US" sz="16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dirty="0">
                          <a:solidFill>
                            <a:schemeClr val="tx1"/>
                          </a:solidFill>
                          <a:effectLst/>
                          <a:latin typeface="+mn-lt"/>
                          <a:ea typeface="+mn-ea"/>
                          <a:cs typeface="+mn-cs"/>
                        </a:rPr>
                        <a:t>20-50亿元</a:t>
                      </a:r>
                      <a:endParaRPr lang="zh-CN" altLang="en-US" sz="1600" b="1" kern="1200" dirty="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80.0</a:t>
                      </a:r>
                      <a:endParaRPr lang="zh-CN" altLang="en-US" sz="16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dirty="0" err="1">
                          <a:solidFill>
                            <a:schemeClr val="tx1"/>
                          </a:solidFill>
                          <a:effectLst/>
                          <a:latin typeface="+mn-lt"/>
                          <a:ea typeface="+mn-ea"/>
                          <a:cs typeface="+mn-cs"/>
                        </a:rPr>
                        <a:t>商业模式</a:t>
                      </a:r>
                      <a:endParaRPr lang="zh-CN" altLang="en-US" sz="1600" b="1" kern="1200" dirty="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拼盘</a:t>
                      </a:r>
                      <a:endParaRPr lang="zh-CN" altLang="en-US" sz="1600" b="1" kern="1200">
                        <a:solidFill>
                          <a:schemeClr val="tx1"/>
                        </a:solidFill>
                        <a:effectLst/>
                        <a:latin typeface="+mn-lt"/>
                        <a:ea typeface="+mn-ea"/>
                        <a:cs typeface="+mn-cs"/>
                      </a:endParaRPr>
                    </a:p>
                  </a:txBody>
                  <a:tcPr marL="68580" marR="68580" marT="0" marB="0"/>
                </a:tc>
                <a:extLst>
                  <a:ext uri="{0D108BD9-81ED-4DB2-BD59-A6C34878D82A}">
                    <a16:rowId xmlns:a16="http://schemas.microsoft.com/office/drawing/2014/main" val="717175641"/>
                  </a:ext>
                </a:extLst>
              </a:tr>
              <a:tr h="320741">
                <a:tc>
                  <a:txBody>
                    <a:bodyPr/>
                    <a:lstStyle/>
                    <a:p>
                      <a:pPr marL="0" algn="ctr" defTabSz="914400" rtl="0" eaLnBrk="1" latinLnBrk="0" hangingPunct="1">
                        <a:lnSpc>
                          <a:spcPct val="115000"/>
                        </a:lnSpc>
                        <a:spcAft>
                          <a:spcPts val="1000"/>
                        </a:spcAft>
                      </a:pPr>
                      <a:r>
                        <a:rPr lang="en-US" sz="1600" b="1" kern="1200">
                          <a:solidFill>
                            <a:schemeClr val="lt1"/>
                          </a:solidFill>
                          <a:effectLst/>
                          <a:latin typeface="+mn-lt"/>
                          <a:ea typeface="+mn-ea"/>
                          <a:cs typeface="+mn-cs"/>
                        </a:rPr>
                        <a:t>道谊</a:t>
                      </a:r>
                      <a:endParaRPr lang="zh-CN" altLang="en-US" sz="1600" b="1" kern="1200">
                        <a:solidFill>
                          <a:schemeClr val="lt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0.785977</a:t>
                      </a:r>
                      <a:endParaRPr lang="zh-CN" altLang="en-US" sz="16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0.003462</a:t>
                      </a:r>
                      <a:endParaRPr lang="zh-CN" altLang="en-US" sz="16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101.0</a:t>
                      </a:r>
                      <a:endParaRPr lang="zh-CN" altLang="en-US" sz="16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广州</a:t>
                      </a:r>
                      <a:endParaRPr lang="zh-CN" altLang="en-US" sz="16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10-20亿元</a:t>
                      </a:r>
                      <a:endParaRPr lang="zh-CN" altLang="en-US" sz="16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80.0</a:t>
                      </a:r>
                      <a:endParaRPr lang="zh-CN" altLang="en-US" sz="16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dirty="0" err="1">
                          <a:solidFill>
                            <a:schemeClr val="tx1"/>
                          </a:solidFill>
                          <a:effectLst/>
                          <a:latin typeface="+mn-lt"/>
                          <a:ea typeface="+mn-ea"/>
                          <a:cs typeface="+mn-cs"/>
                        </a:rPr>
                        <a:t>价值</a:t>
                      </a:r>
                      <a:endParaRPr lang="zh-CN" altLang="en-US" sz="1600" b="1" kern="1200" dirty="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dirty="0" err="1">
                          <a:solidFill>
                            <a:schemeClr val="tx1"/>
                          </a:solidFill>
                          <a:effectLst/>
                          <a:latin typeface="+mn-lt"/>
                          <a:ea typeface="+mn-ea"/>
                          <a:cs typeface="+mn-cs"/>
                        </a:rPr>
                        <a:t>专户</a:t>
                      </a:r>
                      <a:endParaRPr lang="zh-CN" altLang="en-US" sz="1600" b="1" kern="1200" dirty="0">
                        <a:solidFill>
                          <a:schemeClr val="tx1"/>
                        </a:solidFill>
                        <a:effectLst/>
                        <a:latin typeface="+mn-lt"/>
                        <a:ea typeface="+mn-ea"/>
                        <a:cs typeface="+mn-cs"/>
                      </a:endParaRPr>
                    </a:p>
                  </a:txBody>
                  <a:tcPr marL="68580" marR="68580" marT="0" marB="0"/>
                </a:tc>
                <a:extLst>
                  <a:ext uri="{0D108BD9-81ED-4DB2-BD59-A6C34878D82A}">
                    <a16:rowId xmlns:a16="http://schemas.microsoft.com/office/drawing/2014/main" val="3081448245"/>
                  </a:ext>
                </a:extLst>
              </a:tr>
              <a:tr h="320741">
                <a:tc>
                  <a:txBody>
                    <a:bodyPr/>
                    <a:lstStyle/>
                    <a:p>
                      <a:pPr marL="0" algn="ctr" defTabSz="914400" rtl="0" eaLnBrk="1" latinLnBrk="0" hangingPunct="1">
                        <a:lnSpc>
                          <a:spcPct val="115000"/>
                        </a:lnSpc>
                        <a:spcAft>
                          <a:spcPts val="1000"/>
                        </a:spcAft>
                      </a:pPr>
                      <a:r>
                        <a:rPr lang="en-US" sz="1600" b="1" kern="1200">
                          <a:solidFill>
                            <a:schemeClr val="lt1"/>
                          </a:solidFill>
                          <a:effectLst/>
                          <a:latin typeface="+mn-lt"/>
                          <a:ea typeface="+mn-ea"/>
                          <a:cs typeface="+mn-cs"/>
                        </a:rPr>
                        <a:t>中信资本</a:t>
                      </a:r>
                      <a:endParaRPr lang="zh-CN" altLang="en-US" sz="1600" b="1" kern="1200">
                        <a:solidFill>
                          <a:schemeClr val="lt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0.778374</a:t>
                      </a:r>
                      <a:endParaRPr lang="zh-CN" altLang="en-US" sz="16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0.001816</a:t>
                      </a:r>
                      <a:endParaRPr lang="zh-CN" altLang="en-US" sz="16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96.0</a:t>
                      </a:r>
                      <a:endParaRPr lang="zh-CN" altLang="en-US" sz="16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种子</a:t>
                      </a:r>
                      <a:endParaRPr lang="zh-CN" altLang="en-US" sz="16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20-50亿元</a:t>
                      </a:r>
                      <a:endParaRPr lang="zh-CN" altLang="en-US" sz="16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80.0</a:t>
                      </a:r>
                      <a:endParaRPr lang="zh-CN" altLang="en-US" sz="16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价值</a:t>
                      </a:r>
                      <a:endParaRPr lang="zh-CN" altLang="en-US" sz="16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dirty="0" err="1">
                          <a:solidFill>
                            <a:schemeClr val="tx1"/>
                          </a:solidFill>
                          <a:effectLst/>
                          <a:latin typeface="+mn-lt"/>
                          <a:ea typeface="+mn-ea"/>
                          <a:cs typeface="+mn-cs"/>
                        </a:rPr>
                        <a:t>专户</a:t>
                      </a:r>
                      <a:endParaRPr lang="zh-CN" altLang="en-US" sz="1600" b="1" kern="1200" dirty="0">
                        <a:solidFill>
                          <a:schemeClr val="tx1"/>
                        </a:solidFill>
                        <a:effectLst/>
                        <a:latin typeface="+mn-lt"/>
                        <a:ea typeface="+mn-ea"/>
                        <a:cs typeface="+mn-cs"/>
                      </a:endParaRPr>
                    </a:p>
                  </a:txBody>
                  <a:tcPr marL="68580" marR="68580" marT="0" marB="0"/>
                </a:tc>
                <a:extLst>
                  <a:ext uri="{0D108BD9-81ED-4DB2-BD59-A6C34878D82A}">
                    <a16:rowId xmlns:a16="http://schemas.microsoft.com/office/drawing/2014/main" val="2710893545"/>
                  </a:ext>
                </a:extLst>
              </a:tr>
              <a:tr h="320741">
                <a:tc>
                  <a:txBody>
                    <a:bodyPr/>
                    <a:lstStyle/>
                    <a:p>
                      <a:pPr marL="0" algn="ctr" defTabSz="914400" rtl="0" eaLnBrk="1" latinLnBrk="0" hangingPunct="1">
                        <a:lnSpc>
                          <a:spcPct val="115000"/>
                        </a:lnSpc>
                        <a:spcAft>
                          <a:spcPts val="1000"/>
                        </a:spcAft>
                      </a:pPr>
                      <a:r>
                        <a:rPr lang="en-US" sz="1600" b="1" kern="1200">
                          <a:solidFill>
                            <a:schemeClr val="lt1"/>
                          </a:solidFill>
                          <a:effectLst/>
                          <a:latin typeface="+mn-lt"/>
                          <a:ea typeface="+mn-ea"/>
                          <a:cs typeface="+mn-cs"/>
                        </a:rPr>
                        <a:t>汐泰</a:t>
                      </a:r>
                      <a:endParaRPr lang="zh-CN" altLang="en-US" sz="1600" b="1" kern="1200">
                        <a:solidFill>
                          <a:schemeClr val="lt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0.72524</a:t>
                      </a:r>
                      <a:endParaRPr lang="zh-CN" altLang="en-US" sz="16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0.003598</a:t>
                      </a:r>
                      <a:endParaRPr lang="zh-CN" altLang="en-US" sz="16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112.0</a:t>
                      </a:r>
                      <a:endParaRPr lang="zh-CN" altLang="en-US" sz="16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广州</a:t>
                      </a:r>
                      <a:endParaRPr lang="zh-CN" altLang="en-US" sz="16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100亿元以上</a:t>
                      </a:r>
                      <a:endParaRPr lang="zh-CN" altLang="en-US" sz="16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80.0</a:t>
                      </a:r>
                      <a:endParaRPr lang="zh-CN" altLang="en-US" sz="16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成长</a:t>
                      </a:r>
                      <a:endParaRPr lang="zh-CN" altLang="en-US" sz="16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dirty="0" err="1">
                          <a:solidFill>
                            <a:schemeClr val="tx1"/>
                          </a:solidFill>
                          <a:effectLst/>
                          <a:latin typeface="+mn-lt"/>
                          <a:ea typeface="+mn-ea"/>
                          <a:cs typeface="+mn-cs"/>
                        </a:rPr>
                        <a:t>专户</a:t>
                      </a:r>
                      <a:endParaRPr lang="zh-CN" altLang="en-US" sz="1600" b="1" kern="1200" dirty="0">
                        <a:solidFill>
                          <a:schemeClr val="tx1"/>
                        </a:solidFill>
                        <a:effectLst/>
                        <a:latin typeface="+mn-lt"/>
                        <a:ea typeface="+mn-ea"/>
                        <a:cs typeface="+mn-cs"/>
                      </a:endParaRPr>
                    </a:p>
                  </a:txBody>
                  <a:tcPr marL="68580" marR="68580" marT="0" marB="0"/>
                </a:tc>
                <a:extLst>
                  <a:ext uri="{0D108BD9-81ED-4DB2-BD59-A6C34878D82A}">
                    <a16:rowId xmlns:a16="http://schemas.microsoft.com/office/drawing/2014/main" val="2429818442"/>
                  </a:ext>
                </a:extLst>
              </a:tr>
              <a:tr h="320741">
                <a:tc>
                  <a:txBody>
                    <a:bodyPr/>
                    <a:lstStyle/>
                    <a:p>
                      <a:pPr marL="0" algn="ctr" defTabSz="914400" rtl="0" eaLnBrk="1" latinLnBrk="0" hangingPunct="1">
                        <a:lnSpc>
                          <a:spcPct val="115000"/>
                        </a:lnSpc>
                        <a:spcAft>
                          <a:spcPts val="1000"/>
                        </a:spcAft>
                      </a:pPr>
                      <a:r>
                        <a:rPr lang="en-US" sz="1600" b="1" kern="1200">
                          <a:solidFill>
                            <a:schemeClr val="lt1"/>
                          </a:solidFill>
                          <a:effectLst/>
                          <a:latin typeface="+mn-lt"/>
                          <a:ea typeface="+mn-ea"/>
                          <a:cs typeface="+mn-cs"/>
                        </a:rPr>
                        <a:t>银叶</a:t>
                      </a:r>
                      <a:endParaRPr lang="zh-CN" altLang="en-US" sz="1600" b="1" kern="1200">
                        <a:solidFill>
                          <a:schemeClr val="lt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0.71169</a:t>
                      </a:r>
                      <a:endParaRPr lang="zh-CN" altLang="en-US" sz="16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0.000427</a:t>
                      </a:r>
                      <a:endParaRPr lang="zh-CN" altLang="en-US" sz="16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81.0</a:t>
                      </a:r>
                      <a:endParaRPr lang="zh-CN" altLang="en-US" sz="16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零售</a:t>
                      </a:r>
                      <a:endParaRPr lang="zh-CN" altLang="en-US" sz="16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100亿元以上</a:t>
                      </a:r>
                      <a:endParaRPr lang="zh-CN" altLang="en-US" sz="16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0.0</a:t>
                      </a:r>
                      <a:endParaRPr lang="zh-CN" altLang="en-US" sz="16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股票中性</a:t>
                      </a:r>
                      <a:endParaRPr lang="zh-CN" altLang="en-US" sz="16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dirty="0" err="1">
                          <a:solidFill>
                            <a:schemeClr val="tx1"/>
                          </a:solidFill>
                          <a:effectLst/>
                          <a:latin typeface="+mn-lt"/>
                          <a:ea typeface="+mn-ea"/>
                          <a:cs typeface="+mn-cs"/>
                        </a:rPr>
                        <a:t>拼盘</a:t>
                      </a:r>
                      <a:endParaRPr lang="zh-CN" altLang="en-US" sz="1600" b="1" kern="1200" dirty="0">
                        <a:solidFill>
                          <a:schemeClr val="tx1"/>
                        </a:solidFill>
                        <a:effectLst/>
                        <a:latin typeface="+mn-lt"/>
                        <a:ea typeface="+mn-ea"/>
                        <a:cs typeface="+mn-cs"/>
                      </a:endParaRPr>
                    </a:p>
                  </a:txBody>
                  <a:tcPr marL="68580" marR="68580" marT="0" marB="0"/>
                </a:tc>
                <a:extLst>
                  <a:ext uri="{0D108BD9-81ED-4DB2-BD59-A6C34878D82A}">
                    <a16:rowId xmlns:a16="http://schemas.microsoft.com/office/drawing/2014/main" val="2222654374"/>
                  </a:ext>
                </a:extLst>
              </a:tr>
            </a:tbl>
          </a:graphicData>
        </a:graphic>
      </p:graphicFrame>
      <p:pic>
        <p:nvPicPr>
          <p:cNvPr id="3" name="图片 2">
            <a:extLst>
              <a:ext uri="{FF2B5EF4-FFF2-40B4-BE49-F238E27FC236}">
                <a16:creationId xmlns:a16="http://schemas.microsoft.com/office/drawing/2014/main" id="{2F7B2B6B-CCBB-417D-B866-C9045FB2EB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26364" y="0"/>
            <a:ext cx="4965636" cy="3724227"/>
          </a:xfrm>
          <a:prstGeom prst="rect">
            <a:avLst/>
          </a:prstGeom>
        </p:spPr>
      </p:pic>
      <p:pic>
        <p:nvPicPr>
          <p:cNvPr id="9" name="图片 8">
            <a:extLst>
              <a:ext uri="{FF2B5EF4-FFF2-40B4-BE49-F238E27FC236}">
                <a16:creationId xmlns:a16="http://schemas.microsoft.com/office/drawing/2014/main" id="{CFB1EEEB-84AB-42B0-8CB7-F789991C8C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71191" y="3176284"/>
            <a:ext cx="5237583" cy="3928187"/>
          </a:xfrm>
          <a:prstGeom prst="rect">
            <a:avLst/>
          </a:prstGeom>
        </p:spPr>
      </p:pic>
    </p:spTree>
    <p:extLst>
      <p:ext uri="{BB962C8B-B14F-4D97-AF65-F5344CB8AC3E}">
        <p14:creationId xmlns:p14="http://schemas.microsoft.com/office/powerpoint/2010/main" val="149828587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B98576CF-CF59-4EB7-A635-9B56D8C3EC8F}"/>
              </a:ext>
            </a:extLst>
          </p:cNvPr>
          <p:cNvSpPr>
            <a:spLocks noGrp="1"/>
          </p:cNvSpPr>
          <p:nvPr>
            <p:ph type="title"/>
          </p:nvPr>
        </p:nvSpPr>
        <p:spPr>
          <a:xfrm>
            <a:off x="421041" y="485702"/>
            <a:ext cx="9720155" cy="432000"/>
          </a:xfrm>
        </p:spPr>
        <p:txBody>
          <a:bodyPr/>
          <a:lstStyle/>
          <a:p>
            <a:pPr>
              <a:lnSpc>
                <a:spcPct val="100000"/>
              </a:lnSpc>
              <a:defRPr/>
            </a:pPr>
            <a:r>
              <a:rPr lang="zh-CN" altLang="en-US" sz="3200" spc="300" dirty="0">
                <a:solidFill>
                  <a:schemeClr val="bg1"/>
                </a:solidFill>
                <a:latin typeface="Arial" panose="020B0604020202020204" pitchFamily="34" charset="0"/>
                <a:cs typeface="+mj-cs"/>
              </a:rPr>
              <a:t>三、线性回归拟合估计</a:t>
            </a:r>
            <a:br>
              <a:rPr lang="zh-CN" altLang="en-US" sz="3200" spc="300" dirty="0">
                <a:solidFill>
                  <a:schemeClr val="bg1"/>
                </a:solidFill>
                <a:latin typeface="Arial" panose="020B0604020202020204" pitchFamily="34" charset="0"/>
                <a:cs typeface="+mj-cs"/>
              </a:rPr>
            </a:br>
            <a:endParaRPr lang="zh-CN" altLang="en-US" sz="3200" spc="300" dirty="0">
              <a:solidFill>
                <a:schemeClr val="bg1"/>
              </a:solidFill>
              <a:latin typeface="Arial" panose="020B0604020202020204" pitchFamily="34" charset="0"/>
              <a:cs typeface="+mj-cs"/>
            </a:endParaRPr>
          </a:p>
        </p:txBody>
      </p:sp>
      <p:sp>
        <p:nvSpPr>
          <p:cNvPr id="8" name="文本框 7">
            <a:extLst>
              <a:ext uri="{FF2B5EF4-FFF2-40B4-BE49-F238E27FC236}">
                <a16:creationId xmlns:a16="http://schemas.microsoft.com/office/drawing/2014/main" id="{9C77E7D7-BDEB-4762-AE9F-B0C1728167AD}"/>
              </a:ext>
            </a:extLst>
          </p:cNvPr>
          <p:cNvSpPr txBox="1"/>
          <p:nvPr/>
        </p:nvSpPr>
        <p:spPr>
          <a:xfrm>
            <a:off x="2507603" y="2084871"/>
            <a:ext cx="6097554" cy="392928"/>
          </a:xfrm>
          <a:prstGeom prst="rect">
            <a:avLst/>
          </a:prstGeom>
          <a:noFill/>
        </p:spPr>
        <p:txBody>
          <a:bodyPr wrap="square">
            <a:spAutoFit/>
          </a:bodyPr>
          <a:lstStyle/>
          <a:p>
            <a:pPr indent="266700" algn="ctr">
              <a:lnSpc>
                <a:spcPct val="120000"/>
              </a:lnSpc>
              <a:spcAft>
                <a:spcPts val="1000"/>
              </a:spcAft>
            </a:pPr>
            <a:r>
              <a:rPr lang="en-US" altLang="zh-CN" sz="1800" dirty="0">
                <a:effectLst/>
                <a:latin typeface="楷体" panose="02010609060101010101" pitchFamily="49" charset="-122"/>
                <a:ea typeface="楷体" panose="02010609060101010101" pitchFamily="49" charset="-122"/>
                <a:cs typeface="Times New Roman" panose="02020603050405020304" pitchFamily="18" charset="0"/>
              </a:rPr>
              <a:t>（</a:t>
            </a:r>
            <a:r>
              <a:rPr lang="en-US" altLang="zh-CN" sz="1800" dirty="0" err="1">
                <a:effectLst/>
                <a:latin typeface="楷体" panose="02010609060101010101" pitchFamily="49" charset="-122"/>
                <a:ea typeface="楷体" panose="02010609060101010101" pitchFamily="49" charset="-122"/>
                <a:cs typeface="Times New Roman" panose="02020603050405020304" pitchFamily="18" charset="0"/>
              </a:rPr>
              <a:t>一）系数为正</a:t>
            </a:r>
            <a:endPar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endParaRPr>
          </a:p>
        </p:txBody>
      </p:sp>
      <p:graphicFrame>
        <p:nvGraphicFramePr>
          <p:cNvPr id="4" name="表格 3">
            <a:extLst>
              <a:ext uri="{FF2B5EF4-FFF2-40B4-BE49-F238E27FC236}">
                <a16:creationId xmlns:a16="http://schemas.microsoft.com/office/drawing/2014/main" id="{2BE08F57-EDBA-4470-A22E-6B43EBD2ED2B}"/>
              </a:ext>
            </a:extLst>
          </p:cNvPr>
          <p:cNvGraphicFramePr>
            <a:graphicFrameLocks noGrp="1"/>
          </p:cNvGraphicFramePr>
          <p:nvPr>
            <p:extLst>
              <p:ext uri="{D42A27DB-BD31-4B8C-83A1-F6EECF244321}">
                <p14:modId xmlns:p14="http://schemas.microsoft.com/office/powerpoint/2010/main" val="4257007275"/>
              </p:ext>
            </p:extLst>
          </p:nvPr>
        </p:nvGraphicFramePr>
        <p:xfrm>
          <a:off x="147391" y="948638"/>
          <a:ext cx="11897217" cy="5794794"/>
        </p:xfrm>
        <a:graphic>
          <a:graphicData uri="http://schemas.openxmlformats.org/drawingml/2006/table">
            <a:tbl>
              <a:tblPr firstRow="1" firstCol="1" bandRow="1">
                <a:tableStyleId>{5C22544A-7EE6-4342-B048-85BDC9FD1C3A}</a:tableStyleId>
              </a:tblPr>
              <a:tblGrid>
                <a:gridCol w="1321913">
                  <a:extLst>
                    <a:ext uri="{9D8B030D-6E8A-4147-A177-3AD203B41FA5}">
                      <a16:colId xmlns:a16="http://schemas.microsoft.com/office/drawing/2014/main" val="1769578001"/>
                    </a:ext>
                  </a:extLst>
                </a:gridCol>
                <a:gridCol w="1321913">
                  <a:extLst>
                    <a:ext uri="{9D8B030D-6E8A-4147-A177-3AD203B41FA5}">
                      <a16:colId xmlns:a16="http://schemas.microsoft.com/office/drawing/2014/main" val="739173867"/>
                    </a:ext>
                  </a:extLst>
                </a:gridCol>
                <a:gridCol w="1321913">
                  <a:extLst>
                    <a:ext uri="{9D8B030D-6E8A-4147-A177-3AD203B41FA5}">
                      <a16:colId xmlns:a16="http://schemas.microsoft.com/office/drawing/2014/main" val="3366507315"/>
                    </a:ext>
                  </a:extLst>
                </a:gridCol>
                <a:gridCol w="1321913">
                  <a:extLst>
                    <a:ext uri="{9D8B030D-6E8A-4147-A177-3AD203B41FA5}">
                      <a16:colId xmlns:a16="http://schemas.microsoft.com/office/drawing/2014/main" val="466159580"/>
                    </a:ext>
                  </a:extLst>
                </a:gridCol>
                <a:gridCol w="1321913">
                  <a:extLst>
                    <a:ext uri="{9D8B030D-6E8A-4147-A177-3AD203B41FA5}">
                      <a16:colId xmlns:a16="http://schemas.microsoft.com/office/drawing/2014/main" val="995468938"/>
                    </a:ext>
                  </a:extLst>
                </a:gridCol>
                <a:gridCol w="1321913">
                  <a:extLst>
                    <a:ext uri="{9D8B030D-6E8A-4147-A177-3AD203B41FA5}">
                      <a16:colId xmlns:a16="http://schemas.microsoft.com/office/drawing/2014/main" val="711511003"/>
                    </a:ext>
                  </a:extLst>
                </a:gridCol>
                <a:gridCol w="1321913">
                  <a:extLst>
                    <a:ext uri="{9D8B030D-6E8A-4147-A177-3AD203B41FA5}">
                      <a16:colId xmlns:a16="http://schemas.microsoft.com/office/drawing/2014/main" val="862365734"/>
                    </a:ext>
                  </a:extLst>
                </a:gridCol>
                <a:gridCol w="1321913">
                  <a:extLst>
                    <a:ext uri="{9D8B030D-6E8A-4147-A177-3AD203B41FA5}">
                      <a16:colId xmlns:a16="http://schemas.microsoft.com/office/drawing/2014/main" val="612096461"/>
                    </a:ext>
                  </a:extLst>
                </a:gridCol>
                <a:gridCol w="1321913">
                  <a:extLst>
                    <a:ext uri="{9D8B030D-6E8A-4147-A177-3AD203B41FA5}">
                      <a16:colId xmlns:a16="http://schemas.microsoft.com/office/drawing/2014/main" val="2983645637"/>
                    </a:ext>
                  </a:extLst>
                </a:gridCol>
              </a:tblGrid>
              <a:tr h="662938">
                <a:tc>
                  <a:txBody>
                    <a:bodyPr/>
                    <a:lstStyle/>
                    <a:p>
                      <a:pPr algn="ctr">
                        <a:lnSpc>
                          <a:spcPct val="115000"/>
                        </a:lnSpc>
                        <a:spcAft>
                          <a:spcPts val="1000"/>
                        </a:spcAft>
                      </a:pPr>
                      <a:r>
                        <a:rPr lang="en-US" sz="1600">
                          <a:effectLst/>
                        </a:rPr>
                        <a:t>FundName</a:t>
                      </a:r>
                      <a:endParaRPr lang="zh-CN" sz="1400">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600" dirty="0" err="1">
                          <a:effectLst/>
                        </a:rPr>
                        <a:t>拟合优度</a:t>
                      </a:r>
                      <a:endParaRPr lang="zh-CN" sz="1400" dirty="0">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600">
                          <a:effectLst/>
                        </a:rPr>
                        <a:t>系数</a:t>
                      </a:r>
                      <a:endParaRPr lang="zh-CN" sz="1400">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600">
                          <a:effectLst/>
                        </a:rPr>
                        <a:t>运行期数</a:t>
                      </a:r>
                      <a:endParaRPr lang="zh-CN" sz="1400">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600">
                          <a:effectLst/>
                        </a:rPr>
                        <a:t>推荐部门</a:t>
                      </a:r>
                      <a:endParaRPr lang="zh-CN" sz="1400">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600">
                          <a:effectLst/>
                        </a:rPr>
                        <a:t>管理规模</a:t>
                      </a:r>
                      <a:endParaRPr lang="zh-CN" sz="1400">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600">
                          <a:effectLst/>
                        </a:rPr>
                        <a:t>基准权益风险敞口</a:t>
                      </a:r>
                      <a:endParaRPr lang="zh-CN" sz="1400">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600">
                          <a:effectLst/>
                        </a:rPr>
                        <a:t>Category</a:t>
                      </a:r>
                      <a:endParaRPr lang="zh-CN" sz="1400">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600">
                          <a:effectLst/>
                        </a:rPr>
                        <a:t>拼盘类型</a:t>
                      </a:r>
                      <a:endParaRPr lang="zh-CN" sz="1400">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2807380609"/>
                  </a:ext>
                </a:extLst>
              </a:tr>
              <a:tr h="320741">
                <a:tc>
                  <a:txBody>
                    <a:bodyPr/>
                    <a:lstStyle/>
                    <a:p>
                      <a:pPr marL="0" algn="ctr" defTabSz="914400" rtl="0" eaLnBrk="1" latinLnBrk="0" hangingPunct="1">
                        <a:lnSpc>
                          <a:spcPct val="115000"/>
                        </a:lnSpc>
                        <a:spcAft>
                          <a:spcPts val="1000"/>
                        </a:spcAft>
                      </a:pPr>
                      <a:r>
                        <a:rPr lang="en-US" sz="1600" b="1" kern="1200" dirty="0" err="1">
                          <a:solidFill>
                            <a:schemeClr val="lt1"/>
                          </a:solidFill>
                          <a:effectLst/>
                          <a:latin typeface="+mn-lt"/>
                          <a:ea typeface="+mn-ea"/>
                          <a:cs typeface="+mn-cs"/>
                        </a:rPr>
                        <a:t>箐安</a:t>
                      </a:r>
                      <a:endParaRPr lang="zh-CN" altLang="en-US" sz="1600" b="1" kern="1200" dirty="0">
                        <a:solidFill>
                          <a:schemeClr val="lt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dirty="0">
                          <a:solidFill>
                            <a:schemeClr val="tx1"/>
                          </a:solidFill>
                          <a:effectLst/>
                          <a:latin typeface="+mn-lt"/>
                          <a:ea typeface="+mn-ea"/>
                          <a:cs typeface="+mn-cs"/>
                        </a:rPr>
                        <a:t>0.694955</a:t>
                      </a:r>
                      <a:endParaRPr lang="zh-CN" altLang="en-US" sz="1600" b="1" kern="1200" dirty="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0.000956</a:t>
                      </a:r>
                      <a:endParaRPr lang="zh-CN" altLang="en-US" sz="16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74.0</a:t>
                      </a:r>
                      <a:endParaRPr lang="zh-CN" altLang="en-US" sz="16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上海</a:t>
                      </a:r>
                      <a:endParaRPr lang="zh-CN" altLang="en-US" sz="16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0-5亿元</a:t>
                      </a:r>
                      <a:endParaRPr lang="zh-CN" altLang="en-US" sz="16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0.0</a:t>
                      </a:r>
                      <a:endParaRPr lang="zh-CN" altLang="en-US" sz="16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股票中性</a:t>
                      </a:r>
                      <a:endParaRPr lang="zh-CN" altLang="en-US" sz="16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拼盘</a:t>
                      </a:r>
                      <a:endParaRPr lang="zh-CN" altLang="en-US" sz="1600" b="1" kern="1200">
                        <a:solidFill>
                          <a:schemeClr val="tx1"/>
                        </a:solidFill>
                        <a:effectLst/>
                        <a:latin typeface="+mn-lt"/>
                        <a:ea typeface="+mn-ea"/>
                        <a:cs typeface="+mn-cs"/>
                      </a:endParaRPr>
                    </a:p>
                  </a:txBody>
                  <a:tcPr marL="68580" marR="68580" marT="0" marB="0"/>
                </a:tc>
                <a:extLst>
                  <a:ext uri="{0D108BD9-81ED-4DB2-BD59-A6C34878D82A}">
                    <a16:rowId xmlns:a16="http://schemas.microsoft.com/office/drawing/2014/main" val="3485305523"/>
                  </a:ext>
                </a:extLst>
              </a:tr>
              <a:tr h="320741">
                <a:tc>
                  <a:txBody>
                    <a:bodyPr/>
                    <a:lstStyle/>
                    <a:p>
                      <a:pPr marL="0" algn="ctr" defTabSz="914400" rtl="0" eaLnBrk="1" latinLnBrk="0" hangingPunct="1">
                        <a:lnSpc>
                          <a:spcPct val="115000"/>
                        </a:lnSpc>
                        <a:spcAft>
                          <a:spcPts val="1000"/>
                        </a:spcAft>
                      </a:pPr>
                      <a:r>
                        <a:rPr lang="en-US" sz="1600" b="1" kern="1200">
                          <a:solidFill>
                            <a:schemeClr val="lt1"/>
                          </a:solidFill>
                          <a:effectLst/>
                          <a:latin typeface="+mn-lt"/>
                          <a:ea typeface="+mn-ea"/>
                          <a:cs typeface="+mn-cs"/>
                        </a:rPr>
                        <a:t>利檀</a:t>
                      </a:r>
                      <a:endParaRPr lang="zh-CN" altLang="en-US" sz="1600" b="1" kern="1200">
                        <a:solidFill>
                          <a:schemeClr val="lt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dirty="0">
                          <a:solidFill>
                            <a:schemeClr val="tx1"/>
                          </a:solidFill>
                          <a:effectLst/>
                          <a:latin typeface="+mn-lt"/>
                          <a:ea typeface="+mn-ea"/>
                          <a:cs typeface="+mn-cs"/>
                        </a:rPr>
                        <a:t>0.685364</a:t>
                      </a:r>
                      <a:endParaRPr lang="zh-CN" altLang="en-US" sz="1600" b="1" kern="1200" dirty="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dirty="0">
                          <a:solidFill>
                            <a:schemeClr val="tx1"/>
                          </a:solidFill>
                          <a:effectLst/>
                          <a:latin typeface="+mn-lt"/>
                          <a:ea typeface="+mn-ea"/>
                          <a:cs typeface="+mn-cs"/>
                        </a:rPr>
                        <a:t>0.003348</a:t>
                      </a:r>
                      <a:endParaRPr lang="zh-CN" altLang="en-US" sz="1600" b="1" kern="1200" dirty="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104.0</a:t>
                      </a:r>
                      <a:endParaRPr lang="zh-CN" altLang="en-US" sz="16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零售</a:t>
                      </a:r>
                      <a:endParaRPr lang="zh-CN" altLang="en-US" sz="16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5-10亿元</a:t>
                      </a:r>
                      <a:endParaRPr lang="zh-CN" altLang="en-US" sz="16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80.0</a:t>
                      </a:r>
                      <a:endParaRPr lang="zh-CN" altLang="en-US" sz="16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价值</a:t>
                      </a:r>
                      <a:endParaRPr lang="zh-CN" altLang="en-US" sz="16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专户</a:t>
                      </a:r>
                      <a:endParaRPr lang="zh-CN" altLang="en-US" sz="1600" b="1" kern="1200">
                        <a:solidFill>
                          <a:schemeClr val="tx1"/>
                        </a:solidFill>
                        <a:effectLst/>
                        <a:latin typeface="+mn-lt"/>
                        <a:ea typeface="+mn-ea"/>
                        <a:cs typeface="+mn-cs"/>
                      </a:endParaRPr>
                    </a:p>
                  </a:txBody>
                  <a:tcPr marL="68580" marR="68580" marT="0" marB="0"/>
                </a:tc>
                <a:extLst>
                  <a:ext uri="{0D108BD9-81ED-4DB2-BD59-A6C34878D82A}">
                    <a16:rowId xmlns:a16="http://schemas.microsoft.com/office/drawing/2014/main" val="942376754"/>
                  </a:ext>
                </a:extLst>
              </a:tr>
              <a:tr h="320741">
                <a:tc>
                  <a:txBody>
                    <a:bodyPr/>
                    <a:lstStyle/>
                    <a:p>
                      <a:pPr marL="0" algn="ctr" defTabSz="914400" rtl="0" eaLnBrk="1" latinLnBrk="0" hangingPunct="1">
                        <a:lnSpc>
                          <a:spcPct val="115000"/>
                        </a:lnSpc>
                        <a:spcAft>
                          <a:spcPts val="1000"/>
                        </a:spcAft>
                      </a:pPr>
                      <a:r>
                        <a:rPr lang="en-US" sz="1600" b="1" kern="1200">
                          <a:solidFill>
                            <a:schemeClr val="lt1"/>
                          </a:solidFill>
                          <a:effectLst/>
                          <a:latin typeface="+mn-lt"/>
                          <a:ea typeface="+mn-ea"/>
                          <a:cs typeface="+mn-cs"/>
                        </a:rPr>
                        <a:t>富果2</a:t>
                      </a:r>
                      <a:endParaRPr lang="zh-CN" altLang="en-US" sz="1600" b="1" kern="1200">
                        <a:solidFill>
                          <a:schemeClr val="lt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0.684478</a:t>
                      </a:r>
                      <a:endParaRPr lang="zh-CN" altLang="en-US" sz="16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0.003532</a:t>
                      </a:r>
                      <a:endParaRPr lang="zh-CN" altLang="en-US" sz="16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117.0</a:t>
                      </a:r>
                      <a:endParaRPr lang="zh-CN" altLang="en-US" sz="16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零售</a:t>
                      </a:r>
                      <a:endParaRPr lang="zh-CN" altLang="en-US" sz="16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0-5亿元</a:t>
                      </a:r>
                      <a:endParaRPr lang="zh-CN" altLang="en-US" sz="16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80.0</a:t>
                      </a:r>
                      <a:endParaRPr lang="zh-CN" altLang="en-US" sz="16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价值</a:t>
                      </a:r>
                      <a:endParaRPr lang="zh-CN" altLang="en-US" sz="16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专户</a:t>
                      </a:r>
                      <a:endParaRPr lang="zh-CN" altLang="en-US" sz="1600" b="1" kern="1200">
                        <a:solidFill>
                          <a:schemeClr val="tx1"/>
                        </a:solidFill>
                        <a:effectLst/>
                        <a:latin typeface="+mn-lt"/>
                        <a:ea typeface="+mn-ea"/>
                        <a:cs typeface="+mn-cs"/>
                      </a:endParaRPr>
                    </a:p>
                  </a:txBody>
                  <a:tcPr marL="68580" marR="68580" marT="0" marB="0"/>
                </a:tc>
                <a:extLst>
                  <a:ext uri="{0D108BD9-81ED-4DB2-BD59-A6C34878D82A}">
                    <a16:rowId xmlns:a16="http://schemas.microsoft.com/office/drawing/2014/main" val="1154401140"/>
                  </a:ext>
                </a:extLst>
              </a:tr>
              <a:tr h="320741">
                <a:tc>
                  <a:txBody>
                    <a:bodyPr/>
                    <a:lstStyle/>
                    <a:p>
                      <a:pPr marL="0" algn="ctr" defTabSz="914400" rtl="0" eaLnBrk="1" latinLnBrk="0" hangingPunct="1">
                        <a:lnSpc>
                          <a:spcPct val="115000"/>
                        </a:lnSpc>
                        <a:spcAft>
                          <a:spcPts val="1000"/>
                        </a:spcAft>
                      </a:pPr>
                      <a:r>
                        <a:rPr lang="en-US" sz="1600" b="1" kern="1200">
                          <a:solidFill>
                            <a:schemeClr val="lt1"/>
                          </a:solidFill>
                          <a:effectLst/>
                          <a:latin typeface="+mn-lt"/>
                          <a:ea typeface="+mn-ea"/>
                          <a:cs typeface="+mn-cs"/>
                        </a:rPr>
                        <a:t>旭鑫</a:t>
                      </a:r>
                      <a:endParaRPr lang="zh-CN" altLang="en-US" sz="1600" b="1" kern="1200">
                        <a:solidFill>
                          <a:schemeClr val="lt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0.682568</a:t>
                      </a:r>
                      <a:endParaRPr lang="zh-CN" altLang="en-US" sz="16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dirty="0">
                          <a:solidFill>
                            <a:schemeClr val="tx1"/>
                          </a:solidFill>
                          <a:effectLst/>
                          <a:latin typeface="+mn-lt"/>
                          <a:ea typeface="+mn-ea"/>
                          <a:cs typeface="+mn-cs"/>
                        </a:rPr>
                        <a:t>0.00124</a:t>
                      </a:r>
                      <a:endParaRPr lang="zh-CN" altLang="en-US" sz="1600" b="1" kern="1200" dirty="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52.0</a:t>
                      </a:r>
                      <a:endParaRPr lang="zh-CN" altLang="en-US" sz="16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零售</a:t>
                      </a:r>
                      <a:endParaRPr lang="zh-CN" altLang="en-US" sz="16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0-5亿元</a:t>
                      </a:r>
                      <a:endParaRPr lang="zh-CN" altLang="en-US" sz="16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60.0</a:t>
                      </a:r>
                      <a:endParaRPr lang="zh-CN" altLang="en-US" sz="16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灵活配置</a:t>
                      </a:r>
                      <a:endParaRPr lang="zh-CN" altLang="en-US" sz="16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拼盘</a:t>
                      </a:r>
                      <a:endParaRPr lang="zh-CN" altLang="en-US" sz="1600" b="1" kern="1200">
                        <a:solidFill>
                          <a:schemeClr val="tx1"/>
                        </a:solidFill>
                        <a:effectLst/>
                        <a:latin typeface="+mn-lt"/>
                        <a:ea typeface="+mn-ea"/>
                        <a:cs typeface="+mn-cs"/>
                      </a:endParaRPr>
                    </a:p>
                  </a:txBody>
                  <a:tcPr marL="68580" marR="68580" marT="0" marB="0"/>
                </a:tc>
                <a:extLst>
                  <a:ext uri="{0D108BD9-81ED-4DB2-BD59-A6C34878D82A}">
                    <a16:rowId xmlns:a16="http://schemas.microsoft.com/office/drawing/2014/main" val="1921096741"/>
                  </a:ext>
                </a:extLst>
              </a:tr>
              <a:tr h="320741">
                <a:tc>
                  <a:txBody>
                    <a:bodyPr/>
                    <a:lstStyle/>
                    <a:p>
                      <a:pPr marL="0" algn="ctr" defTabSz="914400" rtl="0" eaLnBrk="1" latinLnBrk="0" hangingPunct="1">
                        <a:lnSpc>
                          <a:spcPct val="115000"/>
                        </a:lnSpc>
                        <a:spcAft>
                          <a:spcPts val="1000"/>
                        </a:spcAft>
                      </a:pPr>
                      <a:r>
                        <a:rPr lang="en-US" sz="1600" b="1" kern="1200">
                          <a:solidFill>
                            <a:schemeClr val="lt1"/>
                          </a:solidFill>
                          <a:effectLst/>
                          <a:latin typeface="+mn-lt"/>
                          <a:ea typeface="+mn-ea"/>
                          <a:cs typeface="+mn-cs"/>
                        </a:rPr>
                        <a:t>金广</a:t>
                      </a:r>
                      <a:endParaRPr lang="zh-CN" altLang="en-US" sz="1600" b="1" kern="1200">
                        <a:solidFill>
                          <a:schemeClr val="lt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0.67847</a:t>
                      </a:r>
                      <a:endParaRPr lang="zh-CN" altLang="en-US" sz="16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0.002326</a:t>
                      </a:r>
                      <a:endParaRPr lang="zh-CN" altLang="en-US" sz="16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140.14</a:t>
                      </a:r>
                      <a:endParaRPr lang="zh-CN" altLang="en-US" sz="16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零售</a:t>
                      </a:r>
                      <a:endParaRPr lang="zh-CN" altLang="en-US" sz="16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0-5亿元</a:t>
                      </a:r>
                      <a:endParaRPr lang="zh-CN" altLang="en-US" sz="16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80.0</a:t>
                      </a:r>
                      <a:endParaRPr lang="zh-CN" altLang="en-US" sz="16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价值</a:t>
                      </a:r>
                      <a:endParaRPr lang="zh-CN" altLang="en-US" sz="16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专户</a:t>
                      </a:r>
                      <a:endParaRPr lang="zh-CN" altLang="en-US" sz="1600" b="1" kern="1200">
                        <a:solidFill>
                          <a:schemeClr val="tx1"/>
                        </a:solidFill>
                        <a:effectLst/>
                        <a:latin typeface="+mn-lt"/>
                        <a:ea typeface="+mn-ea"/>
                        <a:cs typeface="+mn-cs"/>
                      </a:endParaRPr>
                    </a:p>
                  </a:txBody>
                  <a:tcPr marL="68580" marR="68580" marT="0" marB="0"/>
                </a:tc>
                <a:extLst>
                  <a:ext uri="{0D108BD9-81ED-4DB2-BD59-A6C34878D82A}">
                    <a16:rowId xmlns:a16="http://schemas.microsoft.com/office/drawing/2014/main" val="854083869"/>
                  </a:ext>
                </a:extLst>
              </a:tr>
              <a:tr h="320741">
                <a:tc>
                  <a:txBody>
                    <a:bodyPr/>
                    <a:lstStyle/>
                    <a:p>
                      <a:pPr marL="0" algn="ctr" defTabSz="914400" rtl="0" eaLnBrk="1" latinLnBrk="0" hangingPunct="1">
                        <a:lnSpc>
                          <a:spcPct val="115000"/>
                        </a:lnSpc>
                        <a:spcAft>
                          <a:spcPts val="1000"/>
                        </a:spcAft>
                      </a:pPr>
                      <a:r>
                        <a:rPr lang="en-US" sz="1600" b="1" kern="1200">
                          <a:solidFill>
                            <a:schemeClr val="lt1"/>
                          </a:solidFill>
                          <a:effectLst/>
                          <a:latin typeface="+mn-lt"/>
                          <a:ea typeface="+mn-ea"/>
                          <a:cs typeface="+mn-cs"/>
                        </a:rPr>
                        <a:t>丹羿</a:t>
                      </a:r>
                      <a:endParaRPr lang="zh-CN" altLang="en-US" sz="1600" b="1" kern="1200">
                        <a:solidFill>
                          <a:schemeClr val="lt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0.677644</a:t>
                      </a:r>
                      <a:endParaRPr lang="zh-CN" altLang="en-US" sz="16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0.003438</a:t>
                      </a:r>
                      <a:endParaRPr lang="zh-CN" altLang="en-US" sz="16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104.0</a:t>
                      </a:r>
                      <a:endParaRPr lang="zh-CN" altLang="en-US" sz="16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dirty="0" err="1">
                          <a:solidFill>
                            <a:schemeClr val="tx1"/>
                          </a:solidFill>
                          <a:effectLst/>
                          <a:latin typeface="+mn-lt"/>
                          <a:ea typeface="+mn-ea"/>
                          <a:cs typeface="+mn-cs"/>
                        </a:rPr>
                        <a:t>广州</a:t>
                      </a:r>
                      <a:endParaRPr lang="zh-CN" altLang="en-US" sz="1600" b="1" kern="1200" dirty="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50-100亿元</a:t>
                      </a:r>
                      <a:endParaRPr lang="zh-CN" altLang="en-US" sz="16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80.0</a:t>
                      </a:r>
                      <a:endParaRPr lang="zh-CN" altLang="en-US" sz="16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成长</a:t>
                      </a:r>
                      <a:endParaRPr lang="zh-CN" altLang="en-US" sz="16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专户</a:t>
                      </a:r>
                      <a:endParaRPr lang="zh-CN" altLang="en-US" sz="1600" b="1" kern="1200">
                        <a:solidFill>
                          <a:schemeClr val="tx1"/>
                        </a:solidFill>
                        <a:effectLst/>
                        <a:latin typeface="+mn-lt"/>
                        <a:ea typeface="+mn-ea"/>
                        <a:cs typeface="+mn-cs"/>
                      </a:endParaRPr>
                    </a:p>
                  </a:txBody>
                  <a:tcPr marL="68580" marR="68580" marT="0" marB="0"/>
                </a:tc>
                <a:extLst>
                  <a:ext uri="{0D108BD9-81ED-4DB2-BD59-A6C34878D82A}">
                    <a16:rowId xmlns:a16="http://schemas.microsoft.com/office/drawing/2014/main" val="2951352119"/>
                  </a:ext>
                </a:extLst>
              </a:tr>
              <a:tr h="320741">
                <a:tc>
                  <a:txBody>
                    <a:bodyPr/>
                    <a:lstStyle/>
                    <a:p>
                      <a:pPr marL="0" algn="ctr" defTabSz="914400" rtl="0" eaLnBrk="1" latinLnBrk="0" hangingPunct="1">
                        <a:lnSpc>
                          <a:spcPct val="115000"/>
                        </a:lnSpc>
                        <a:spcAft>
                          <a:spcPts val="1000"/>
                        </a:spcAft>
                      </a:pPr>
                      <a:r>
                        <a:rPr lang="en-US" sz="1600" b="1" kern="1200">
                          <a:solidFill>
                            <a:schemeClr val="lt1"/>
                          </a:solidFill>
                          <a:effectLst/>
                          <a:latin typeface="+mn-lt"/>
                          <a:ea typeface="+mn-ea"/>
                          <a:cs typeface="+mn-cs"/>
                        </a:rPr>
                        <a:t>久期</a:t>
                      </a:r>
                      <a:endParaRPr lang="zh-CN" altLang="en-US" sz="1600" b="1" kern="1200">
                        <a:solidFill>
                          <a:schemeClr val="lt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0.662648</a:t>
                      </a:r>
                      <a:endParaRPr lang="zh-CN" altLang="en-US" sz="16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0.000864</a:t>
                      </a:r>
                      <a:endParaRPr lang="zh-CN" altLang="en-US" sz="16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dirty="0">
                          <a:solidFill>
                            <a:schemeClr val="tx1"/>
                          </a:solidFill>
                          <a:effectLst/>
                          <a:latin typeface="+mn-lt"/>
                          <a:ea typeface="+mn-ea"/>
                          <a:cs typeface="+mn-cs"/>
                        </a:rPr>
                        <a:t>75.0</a:t>
                      </a:r>
                      <a:endParaRPr lang="zh-CN" altLang="en-US" sz="1600" b="1" kern="1200" dirty="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上海</a:t>
                      </a:r>
                      <a:endParaRPr lang="zh-CN" altLang="en-US" sz="16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5-10亿元</a:t>
                      </a:r>
                      <a:endParaRPr lang="zh-CN" altLang="en-US" sz="16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40.0</a:t>
                      </a:r>
                      <a:endParaRPr lang="zh-CN" altLang="en-US" sz="16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股票中性</a:t>
                      </a:r>
                      <a:endParaRPr lang="zh-CN" altLang="en-US" sz="16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专户</a:t>
                      </a:r>
                      <a:endParaRPr lang="zh-CN" altLang="en-US" sz="1600" b="1" kern="1200">
                        <a:solidFill>
                          <a:schemeClr val="tx1"/>
                        </a:solidFill>
                        <a:effectLst/>
                        <a:latin typeface="+mn-lt"/>
                        <a:ea typeface="+mn-ea"/>
                        <a:cs typeface="+mn-cs"/>
                      </a:endParaRPr>
                    </a:p>
                  </a:txBody>
                  <a:tcPr marL="68580" marR="68580" marT="0" marB="0"/>
                </a:tc>
                <a:extLst>
                  <a:ext uri="{0D108BD9-81ED-4DB2-BD59-A6C34878D82A}">
                    <a16:rowId xmlns:a16="http://schemas.microsoft.com/office/drawing/2014/main" val="2893106822"/>
                  </a:ext>
                </a:extLst>
              </a:tr>
              <a:tr h="320741">
                <a:tc>
                  <a:txBody>
                    <a:bodyPr/>
                    <a:lstStyle/>
                    <a:p>
                      <a:pPr marL="0" algn="ctr" defTabSz="914400" rtl="0" eaLnBrk="1" latinLnBrk="0" hangingPunct="1">
                        <a:lnSpc>
                          <a:spcPct val="115000"/>
                        </a:lnSpc>
                        <a:spcAft>
                          <a:spcPts val="1000"/>
                        </a:spcAft>
                      </a:pPr>
                      <a:r>
                        <a:rPr lang="en-US" sz="1600" b="1" kern="1200">
                          <a:solidFill>
                            <a:schemeClr val="lt1"/>
                          </a:solidFill>
                          <a:effectLst/>
                          <a:latin typeface="+mn-lt"/>
                          <a:ea typeface="+mn-ea"/>
                          <a:cs typeface="+mn-cs"/>
                        </a:rPr>
                        <a:t>浦来德</a:t>
                      </a:r>
                      <a:endParaRPr lang="zh-CN" altLang="en-US" sz="1600" b="1" kern="1200">
                        <a:solidFill>
                          <a:schemeClr val="lt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0.654587</a:t>
                      </a:r>
                      <a:endParaRPr lang="zh-CN" altLang="en-US" sz="16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0.002569</a:t>
                      </a:r>
                      <a:endParaRPr lang="zh-CN" altLang="en-US" sz="16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119.0</a:t>
                      </a:r>
                      <a:endParaRPr lang="zh-CN" altLang="en-US" sz="16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种子</a:t>
                      </a:r>
                      <a:endParaRPr lang="zh-CN" altLang="en-US" sz="16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10-20亿元</a:t>
                      </a:r>
                      <a:endParaRPr lang="zh-CN" altLang="en-US" sz="16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40.0</a:t>
                      </a:r>
                      <a:endParaRPr lang="zh-CN" altLang="en-US" sz="16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商业模式</a:t>
                      </a:r>
                      <a:endParaRPr lang="zh-CN" altLang="en-US" sz="16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专户</a:t>
                      </a:r>
                      <a:endParaRPr lang="zh-CN" altLang="en-US" sz="1600" b="1" kern="1200">
                        <a:solidFill>
                          <a:schemeClr val="tx1"/>
                        </a:solidFill>
                        <a:effectLst/>
                        <a:latin typeface="+mn-lt"/>
                        <a:ea typeface="+mn-ea"/>
                        <a:cs typeface="+mn-cs"/>
                      </a:endParaRPr>
                    </a:p>
                  </a:txBody>
                  <a:tcPr marL="68580" marR="68580" marT="0" marB="0"/>
                </a:tc>
                <a:extLst>
                  <a:ext uri="{0D108BD9-81ED-4DB2-BD59-A6C34878D82A}">
                    <a16:rowId xmlns:a16="http://schemas.microsoft.com/office/drawing/2014/main" val="1868035262"/>
                  </a:ext>
                </a:extLst>
              </a:tr>
              <a:tr h="320741">
                <a:tc>
                  <a:txBody>
                    <a:bodyPr/>
                    <a:lstStyle/>
                    <a:p>
                      <a:pPr marL="0" algn="ctr" defTabSz="914400" rtl="0" eaLnBrk="1" latinLnBrk="0" hangingPunct="1">
                        <a:lnSpc>
                          <a:spcPct val="115000"/>
                        </a:lnSpc>
                        <a:spcAft>
                          <a:spcPts val="1000"/>
                        </a:spcAft>
                      </a:pPr>
                      <a:r>
                        <a:rPr lang="en-US" sz="1600" b="1" kern="1200">
                          <a:solidFill>
                            <a:schemeClr val="lt1"/>
                          </a:solidFill>
                          <a:effectLst/>
                          <a:latin typeface="+mn-lt"/>
                          <a:ea typeface="+mn-ea"/>
                          <a:cs typeface="+mn-cs"/>
                        </a:rPr>
                        <a:t>恒德</a:t>
                      </a:r>
                      <a:endParaRPr lang="zh-CN" altLang="en-US" sz="1600" b="1" kern="1200">
                        <a:solidFill>
                          <a:schemeClr val="lt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0.638781</a:t>
                      </a:r>
                      <a:endParaRPr lang="zh-CN" altLang="en-US" sz="16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0.002775</a:t>
                      </a:r>
                      <a:endParaRPr lang="zh-CN" altLang="en-US" sz="16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117.0</a:t>
                      </a:r>
                      <a:endParaRPr lang="zh-CN" altLang="en-US" sz="16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深圳</a:t>
                      </a:r>
                      <a:endParaRPr lang="zh-CN" altLang="en-US" sz="16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dirty="0">
                          <a:solidFill>
                            <a:schemeClr val="tx1"/>
                          </a:solidFill>
                          <a:effectLst/>
                          <a:latin typeface="+mn-lt"/>
                          <a:ea typeface="+mn-ea"/>
                          <a:cs typeface="+mn-cs"/>
                        </a:rPr>
                        <a:t>0-5亿元</a:t>
                      </a:r>
                      <a:endParaRPr lang="zh-CN" altLang="en-US" sz="1600" b="1" kern="1200" dirty="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80.0</a:t>
                      </a:r>
                      <a:endParaRPr lang="zh-CN" altLang="en-US" sz="16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价值</a:t>
                      </a:r>
                      <a:endParaRPr lang="zh-CN" altLang="en-US" sz="16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专户</a:t>
                      </a:r>
                      <a:endParaRPr lang="zh-CN" altLang="en-US" sz="1600" b="1" kern="1200">
                        <a:solidFill>
                          <a:schemeClr val="tx1"/>
                        </a:solidFill>
                        <a:effectLst/>
                        <a:latin typeface="+mn-lt"/>
                        <a:ea typeface="+mn-ea"/>
                        <a:cs typeface="+mn-cs"/>
                      </a:endParaRPr>
                    </a:p>
                  </a:txBody>
                  <a:tcPr marL="68580" marR="68580" marT="0" marB="0"/>
                </a:tc>
                <a:extLst>
                  <a:ext uri="{0D108BD9-81ED-4DB2-BD59-A6C34878D82A}">
                    <a16:rowId xmlns:a16="http://schemas.microsoft.com/office/drawing/2014/main" val="2683890553"/>
                  </a:ext>
                </a:extLst>
              </a:tr>
              <a:tr h="320741">
                <a:tc>
                  <a:txBody>
                    <a:bodyPr/>
                    <a:lstStyle/>
                    <a:p>
                      <a:pPr marL="0" algn="ctr" defTabSz="914400" rtl="0" eaLnBrk="1" latinLnBrk="0" hangingPunct="1">
                        <a:lnSpc>
                          <a:spcPct val="115000"/>
                        </a:lnSpc>
                        <a:spcAft>
                          <a:spcPts val="1000"/>
                        </a:spcAft>
                      </a:pPr>
                      <a:r>
                        <a:rPr lang="en-US" sz="1600" b="1" kern="1200">
                          <a:solidFill>
                            <a:schemeClr val="lt1"/>
                          </a:solidFill>
                          <a:effectLst/>
                          <a:latin typeface="+mn-lt"/>
                          <a:ea typeface="+mn-ea"/>
                          <a:cs typeface="+mn-cs"/>
                        </a:rPr>
                        <a:t>万方</a:t>
                      </a:r>
                      <a:endParaRPr lang="zh-CN" altLang="en-US" sz="1600" b="1" kern="1200">
                        <a:solidFill>
                          <a:schemeClr val="lt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0.625714</a:t>
                      </a:r>
                      <a:endParaRPr lang="zh-CN" altLang="en-US" sz="16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0.002133</a:t>
                      </a:r>
                      <a:endParaRPr lang="zh-CN" altLang="en-US" sz="16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104.0</a:t>
                      </a:r>
                      <a:endParaRPr lang="zh-CN" altLang="en-US" sz="16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上海</a:t>
                      </a:r>
                      <a:endParaRPr lang="zh-CN" altLang="en-US" sz="16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dirty="0">
                          <a:solidFill>
                            <a:schemeClr val="tx1"/>
                          </a:solidFill>
                          <a:effectLst/>
                          <a:latin typeface="+mn-lt"/>
                          <a:ea typeface="+mn-ea"/>
                          <a:cs typeface="+mn-cs"/>
                        </a:rPr>
                        <a:t>100亿元以上</a:t>
                      </a:r>
                      <a:endParaRPr lang="zh-CN" altLang="en-US" sz="1600" b="1" kern="1200" dirty="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dirty="0">
                          <a:solidFill>
                            <a:schemeClr val="tx1"/>
                          </a:solidFill>
                          <a:effectLst/>
                          <a:latin typeface="+mn-lt"/>
                          <a:ea typeface="+mn-ea"/>
                          <a:cs typeface="+mn-cs"/>
                        </a:rPr>
                        <a:t>80.0</a:t>
                      </a:r>
                      <a:endParaRPr lang="zh-CN" altLang="en-US" sz="1600" b="1" kern="1200" dirty="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商业模式</a:t>
                      </a:r>
                      <a:endParaRPr lang="zh-CN" altLang="en-US" sz="16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专户</a:t>
                      </a:r>
                      <a:endParaRPr lang="zh-CN" altLang="en-US" sz="1600" b="1" kern="1200">
                        <a:solidFill>
                          <a:schemeClr val="tx1"/>
                        </a:solidFill>
                        <a:effectLst/>
                        <a:latin typeface="+mn-lt"/>
                        <a:ea typeface="+mn-ea"/>
                        <a:cs typeface="+mn-cs"/>
                      </a:endParaRPr>
                    </a:p>
                  </a:txBody>
                  <a:tcPr marL="68580" marR="68580" marT="0" marB="0"/>
                </a:tc>
                <a:extLst>
                  <a:ext uri="{0D108BD9-81ED-4DB2-BD59-A6C34878D82A}">
                    <a16:rowId xmlns:a16="http://schemas.microsoft.com/office/drawing/2014/main" val="1668785926"/>
                  </a:ext>
                </a:extLst>
              </a:tr>
              <a:tr h="320741">
                <a:tc>
                  <a:txBody>
                    <a:bodyPr/>
                    <a:lstStyle/>
                    <a:p>
                      <a:pPr marL="0" algn="ctr" defTabSz="914400" rtl="0" eaLnBrk="1" latinLnBrk="0" hangingPunct="1">
                        <a:lnSpc>
                          <a:spcPct val="115000"/>
                        </a:lnSpc>
                        <a:spcAft>
                          <a:spcPts val="1000"/>
                        </a:spcAft>
                      </a:pPr>
                      <a:r>
                        <a:rPr lang="en-US" sz="1600" b="1" kern="1200">
                          <a:solidFill>
                            <a:schemeClr val="lt1"/>
                          </a:solidFill>
                          <a:effectLst/>
                          <a:latin typeface="+mn-lt"/>
                          <a:ea typeface="+mn-ea"/>
                          <a:cs typeface="+mn-cs"/>
                        </a:rPr>
                        <a:t>承泽</a:t>
                      </a:r>
                      <a:endParaRPr lang="zh-CN" altLang="en-US" sz="1600" b="1" kern="1200">
                        <a:solidFill>
                          <a:schemeClr val="lt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0.625659</a:t>
                      </a:r>
                      <a:endParaRPr lang="zh-CN" altLang="en-US" sz="16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0.00133</a:t>
                      </a:r>
                      <a:endParaRPr lang="zh-CN" altLang="en-US" sz="16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148.0</a:t>
                      </a:r>
                      <a:endParaRPr lang="zh-CN" altLang="en-US" sz="16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种子</a:t>
                      </a:r>
                      <a:endParaRPr lang="zh-CN" altLang="en-US" sz="16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0-5亿元</a:t>
                      </a:r>
                      <a:endParaRPr lang="zh-CN" altLang="en-US" sz="16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dirty="0">
                          <a:solidFill>
                            <a:schemeClr val="tx1"/>
                          </a:solidFill>
                          <a:effectLst/>
                          <a:latin typeface="+mn-lt"/>
                          <a:ea typeface="+mn-ea"/>
                          <a:cs typeface="+mn-cs"/>
                        </a:rPr>
                        <a:t>60.0</a:t>
                      </a:r>
                      <a:endParaRPr lang="zh-CN" altLang="en-US" sz="1600" b="1" kern="1200" dirty="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dirty="0" err="1">
                          <a:solidFill>
                            <a:schemeClr val="tx1"/>
                          </a:solidFill>
                          <a:effectLst/>
                          <a:latin typeface="+mn-lt"/>
                          <a:ea typeface="+mn-ea"/>
                          <a:cs typeface="+mn-cs"/>
                        </a:rPr>
                        <a:t>灵活配置</a:t>
                      </a:r>
                      <a:endParaRPr lang="zh-CN" altLang="en-US" sz="1600" b="1" kern="1200" dirty="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专户</a:t>
                      </a:r>
                      <a:endParaRPr lang="zh-CN" altLang="en-US" sz="1600" b="1" kern="1200">
                        <a:solidFill>
                          <a:schemeClr val="tx1"/>
                        </a:solidFill>
                        <a:effectLst/>
                        <a:latin typeface="+mn-lt"/>
                        <a:ea typeface="+mn-ea"/>
                        <a:cs typeface="+mn-cs"/>
                      </a:endParaRPr>
                    </a:p>
                  </a:txBody>
                  <a:tcPr marL="68580" marR="68580" marT="0" marB="0"/>
                </a:tc>
                <a:extLst>
                  <a:ext uri="{0D108BD9-81ED-4DB2-BD59-A6C34878D82A}">
                    <a16:rowId xmlns:a16="http://schemas.microsoft.com/office/drawing/2014/main" val="619985846"/>
                  </a:ext>
                </a:extLst>
              </a:tr>
              <a:tr h="320741">
                <a:tc>
                  <a:txBody>
                    <a:bodyPr/>
                    <a:lstStyle/>
                    <a:p>
                      <a:pPr marL="0" algn="ctr" defTabSz="914400" rtl="0" eaLnBrk="1" latinLnBrk="0" hangingPunct="1">
                        <a:lnSpc>
                          <a:spcPct val="115000"/>
                        </a:lnSpc>
                        <a:spcAft>
                          <a:spcPts val="1000"/>
                        </a:spcAft>
                      </a:pPr>
                      <a:r>
                        <a:rPr lang="en-US" sz="1600" b="1" kern="1200">
                          <a:solidFill>
                            <a:schemeClr val="lt1"/>
                          </a:solidFill>
                          <a:effectLst/>
                          <a:latin typeface="+mn-lt"/>
                          <a:ea typeface="+mn-ea"/>
                          <a:cs typeface="+mn-cs"/>
                        </a:rPr>
                        <a:t>巴富罗</a:t>
                      </a:r>
                      <a:endParaRPr lang="zh-CN" altLang="en-US" sz="1600" b="1" kern="1200">
                        <a:solidFill>
                          <a:schemeClr val="lt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0.61703</a:t>
                      </a:r>
                      <a:endParaRPr lang="zh-CN" altLang="en-US" sz="16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0.003842</a:t>
                      </a:r>
                      <a:endParaRPr lang="zh-CN" altLang="en-US" sz="16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115.0</a:t>
                      </a:r>
                      <a:endParaRPr lang="zh-CN" altLang="en-US" sz="16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零售</a:t>
                      </a:r>
                      <a:endParaRPr lang="zh-CN" altLang="en-US" sz="16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5-10亿元</a:t>
                      </a:r>
                      <a:endParaRPr lang="zh-CN" altLang="en-US" sz="16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80.0</a:t>
                      </a:r>
                      <a:endParaRPr lang="zh-CN" altLang="en-US" sz="16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dirty="0" err="1">
                          <a:solidFill>
                            <a:schemeClr val="tx1"/>
                          </a:solidFill>
                          <a:effectLst/>
                          <a:latin typeface="+mn-lt"/>
                          <a:ea typeface="+mn-ea"/>
                          <a:cs typeface="+mn-cs"/>
                        </a:rPr>
                        <a:t>价值</a:t>
                      </a:r>
                      <a:endParaRPr lang="zh-CN" altLang="en-US" sz="1600" b="1" kern="1200" dirty="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专户</a:t>
                      </a:r>
                      <a:endParaRPr lang="zh-CN" altLang="en-US" sz="1600" b="1" kern="1200">
                        <a:solidFill>
                          <a:schemeClr val="tx1"/>
                        </a:solidFill>
                        <a:effectLst/>
                        <a:latin typeface="+mn-lt"/>
                        <a:ea typeface="+mn-ea"/>
                        <a:cs typeface="+mn-cs"/>
                      </a:endParaRPr>
                    </a:p>
                  </a:txBody>
                  <a:tcPr marL="68580" marR="68580" marT="0" marB="0"/>
                </a:tc>
                <a:extLst>
                  <a:ext uri="{0D108BD9-81ED-4DB2-BD59-A6C34878D82A}">
                    <a16:rowId xmlns:a16="http://schemas.microsoft.com/office/drawing/2014/main" val="2056432645"/>
                  </a:ext>
                </a:extLst>
              </a:tr>
              <a:tr h="320741">
                <a:tc>
                  <a:txBody>
                    <a:bodyPr/>
                    <a:lstStyle/>
                    <a:p>
                      <a:pPr marL="0" algn="ctr" defTabSz="914400" rtl="0" eaLnBrk="1" latinLnBrk="0" hangingPunct="1">
                        <a:lnSpc>
                          <a:spcPct val="115000"/>
                        </a:lnSpc>
                        <a:spcAft>
                          <a:spcPts val="1000"/>
                        </a:spcAft>
                      </a:pPr>
                      <a:r>
                        <a:rPr lang="en-US" sz="1600" b="1" kern="1200">
                          <a:solidFill>
                            <a:schemeClr val="lt1"/>
                          </a:solidFill>
                          <a:effectLst/>
                          <a:latin typeface="+mn-lt"/>
                          <a:ea typeface="+mn-ea"/>
                          <a:cs typeface="+mn-cs"/>
                        </a:rPr>
                        <a:t>果实</a:t>
                      </a:r>
                      <a:endParaRPr lang="zh-CN" altLang="en-US" sz="1600" b="1" kern="1200">
                        <a:solidFill>
                          <a:schemeClr val="lt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0.598322</a:t>
                      </a:r>
                      <a:endParaRPr lang="zh-CN" altLang="en-US" sz="16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0.002265</a:t>
                      </a:r>
                      <a:endParaRPr lang="zh-CN" altLang="en-US" sz="16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124.43</a:t>
                      </a:r>
                      <a:endParaRPr lang="zh-CN" altLang="en-US" sz="16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北京</a:t>
                      </a:r>
                      <a:endParaRPr lang="zh-CN" altLang="en-US" sz="16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20-50亿元</a:t>
                      </a:r>
                      <a:endParaRPr lang="zh-CN" altLang="en-US" sz="16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80.0</a:t>
                      </a:r>
                      <a:endParaRPr lang="zh-CN" altLang="en-US" sz="16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dirty="0" err="1">
                          <a:solidFill>
                            <a:schemeClr val="tx1"/>
                          </a:solidFill>
                          <a:effectLst/>
                          <a:latin typeface="+mn-lt"/>
                          <a:ea typeface="+mn-ea"/>
                          <a:cs typeface="+mn-cs"/>
                        </a:rPr>
                        <a:t>商业模式</a:t>
                      </a:r>
                      <a:endParaRPr lang="zh-CN" altLang="en-US" sz="1600" b="1" kern="1200" dirty="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专户</a:t>
                      </a:r>
                      <a:endParaRPr lang="zh-CN" altLang="en-US" sz="1600" b="1" kern="1200">
                        <a:solidFill>
                          <a:schemeClr val="tx1"/>
                        </a:solidFill>
                        <a:effectLst/>
                        <a:latin typeface="+mn-lt"/>
                        <a:ea typeface="+mn-ea"/>
                        <a:cs typeface="+mn-cs"/>
                      </a:endParaRPr>
                    </a:p>
                  </a:txBody>
                  <a:tcPr marL="68580" marR="68580" marT="0" marB="0"/>
                </a:tc>
                <a:extLst>
                  <a:ext uri="{0D108BD9-81ED-4DB2-BD59-A6C34878D82A}">
                    <a16:rowId xmlns:a16="http://schemas.microsoft.com/office/drawing/2014/main" val="2120553356"/>
                  </a:ext>
                </a:extLst>
              </a:tr>
              <a:tr h="320741">
                <a:tc>
                  <a:txBody>
                    <a:bodyPr/>
                    <a:lstStyle/>
                    <a:p>
                      <a:pPr marL="0" algn="ctr" defTabSz="914400" rtl="0" eaLnBrk="1" latinLnBrk="0" hangingPunct="1">
                        <a:lnSpc>
                          <a:spcPct val="115000"/>
                        </a:lnSpc>
                        <a:spcAft>
                          <a:spcPts val="1000"/>
                        </a:spcAft>
                      </a:pPr>
                      <a:r>
                        <a:rPr lang="en-US" sz="1600" b="1" kern="1200">
                          <a:solidFill>
                            <a:schemeClr val="lt1"/>
                          </a:solidFill>
                          <a:effectLst/>
                          <a:latin typeface="+mn-lt"/>
                          <a:ea typeface="+mn-ea"/>
                          <a:cs typeface="+mn-cs"/>
                        </a:rPr>
                        <a:t>长见</a:t>
                      </a:r>
                      <a:endParaRPr lang="zh-CN" altLang="en-US" sz="1600" b="1" kern="1200">
                        <a:solidFill>
                          <a:schemeClr val="lt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0.596719</a:t>
                      </a:r>
                      <a:endParaRPr lang="zh-CN" altLang="en-US" sz="16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0.00106</a:t>
                      </a:r>
                      <a:endParaRPr lang="zh-CN" altLang="en-US" sz="16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124.43</a:t>
                      </a:r>
                      <a:endParaRPr lang="zh-CN" altLang="en-US" sz="16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种子</a:t>
                      </a:r>
                      <a:endParaRPr lang="zh-CN" altLang="en-US" sz="16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5-10亿元</a:t>
                      </a:r>
                      <a:endParaRPr lang="zh-CN" altLang="en-US" sz="16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80.0</a:t>
                      </a:r>
                      <a:endParaRPr lang="zh-CN" altLang="en-US" sz="16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价值</a:t>
                      </a:r>
                      <a:endParaRPr lang="zh-CN" altLang="en-US" sz="16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dirty="0" err="1">
                          <a:solidFill>
                            <a:schemeClr val="tx1"/>
                          </a:solidFill>
                          <a:effectLst/>
                          <a:latin typeface="+mn-lt"/>
                          <a:ea typeface="+mn-ea"/>
                          <a:cs typeface="+mn-cs"/>
                        </a:rPr>
                        <a:t>专户</a:t>
                      </a:r>
                      <a:endParaRPr lang="zh-CN" altLang="en-US" sz="1600" b="1" kern="1200" dirty="0">
                        <a:solidFill>
                          <a:schemeClr val="tx1"/>
                        </a:solidFill>
                        <a:effectLst/>
                        <a:latin typeface="+mn-lt"/>
                        <a:ea typeface="+mn-ea"/>
                        <a:cs typeface="+mn-cs"/>
                      </a:endParaRPr>
                    </a:p>
                  </a:txBody>
                  <a:tcPr marL="68580" marR="68580" marT="0" marB="0"/>
                </a:tc>
                <a:extLst>
                  <a:ext uri="{0D108BD9-81ED-4DB2-BD59-A6C34878D82A}">
                    <a16:rowId xmlns:a16="http://schemas.microsoft.com/office/drawing/2014/main" val="920385185"/>
                  </a:ext>
                </a:extLst>
              </a:tr>
              <a:tr h="320741">
                <a:tc>
                  <a:txBody>
                    <a:bodyPr/>
                    <a:lstStyle/>
                    <a:p>
                      <a:pPr marL="0" algn="ctr" defTabSz="914400" rtl="0" eaLnBrk="1" latinLnBrk="0" hangingPunct="1">
                        <a:lnSpc>
                          <a:spcPct val="115000"/>
                        </a:lnSpc>
                        <a:spcAft>
                          <a:spcPts val="1000"/>
                        </a:spcAft>
                      </a:pPr>
                      <a:r>
                        <a:rPr lang="en-US" sz="1600" b="1" kern="1200">
                          <a:solidFill>
                            <a:schemeClr val="lt1"/>
                          </a:solidFill>
                          <a:effectLst/>
                          <a:latin typeface="+mn-lt"/>
                          <a:ea typeface="+mn-ea"/>
                          <a:cs typeface="+mn-cs"/>
                        </a:rPr>
                        <a:t>金田龙盛</a:t>
                      </a:r>
                      <a:endParaRPr lang="zh-CN" altLang="en-US" sz="1600" b="1" kern="1200">
                        <a:solidFill>
                          <a:schemeClr val="lt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0.585726</a:t>
                      </a:r>
                      <a:endParaRPr lang="zh-CN" altLang="en-US" sz="16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0.001645</a:t>
                      </a:r>
                      <a:endParaRPr lang="zh-CN" altLang="en-US" sz="16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55.0</a:t>
                      </a:r>
                      <a:endParaRPr lang="zh-CN" altLang="en-US" sz="16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零售</a:t>
                      </a:r>
                      <a:endParaRPr lang="zh-CN" altLang="en-US" sz="16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0-5亿元</a:t>
                      </a:r>
                      <a:endParaRPr lang="zh-CN" altLang="en-US" sz="16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80.0</a:t>
                      </a:r>
                      <a:endParaRPr lang="zh-CN" altLang="en-US" sz="16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价值</a:t>
                      </a:r>
                      <a:endParaRPr lang="zh-CN" altLang="en-US" sz="16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dirty="0" err="1">
                          <a:solidFill>
                            <a:schemeClr val="tx1"/>
                          </a:solidFill>
                          <a:effectLst/>
                          <a:latin typeface="+mn-lt"/>
                          <a:ea typeface="+mn-ea"/>
                          <a:cs typeface="+mn-cs"/>
                        </a:rPr>
                        <a:t>拼盘</a:t>
                      </a:r>
                      <a:endParaRPr lang="zh-CN" altLang="en-US" sz="1600" b="1" kern="1200" dirty="0">
                        <a:solidFill>
                          <a:schemeClr val="tx1"/>
                        </a:solidFill>
                        <a:effectLst/>
                        <a:latin typeface="+mn-lt"/>
                        <a:ea typeface="+mn-ea"/>
                        <a:cs typeface="+mn-cs"/>
                      </a:endParaRPr>
                    </a:p>
                  </a:txBody>
                  <a:tcPr marL="68580" marR="68580" marT="0" marB="0"/>
                </a:tc>
                <a:extLst>
                  <a:ext uri="{0D108BD9-81ED-4DB2-BD59-A6C34878D82A}">
                    <a16:rowId xmlns:a16="http://schemas.microsoft.com/office/drawing/2014/main" val="320815646"/>
                  </a:ext>
                </a:extLst>
              </a:tr>
              <a:tr h="320741">
                <a:tc>
                  <a:txBody>
                    <a:bodyPr/>
                    <a:lstStyle/>
                    <a:p>
                      <a:pPr marL="0" algn="ctr" defTabSz="914400" rtl="0" eaLnBrk="1" latinLnBrk="0" hangingPunct="1">
                        <a:lnSpc>
                          <a:spcPct val="115000"/>
                        </a:lnSpc>
                        <a:spcAft>
                          <a:spcPts val="1000"/>
                        </a:spcAft>
                      </a:pPr>
                      <a:r>
                        <a:rPr lang="en-US" sz="1600" b="1" kern="1200">
                          <a:solidFill>
                            <a:schemeClr val="lt1"/>
                          </a:solidFill>
                          <a:effectLst/>
                          <a:latin typeface="+mn-lt"/>
                          <a:ea typeface="+mn-ea"/>
                          <a:cs typeface="+mn-cs"/>
                        </a:rPr>
                        <a:t>同威</a:t>
                      </a:r>
                      <a:endParaRPr lang="zh-CN" altLang="en-US" sz="1600" b="1" kern="1200">
                        <a:solidFill>
                          <a:schemeClr val="lt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0.57984</a:t>
                      </a:r>
                      <a:endParaRPr lang="zh-CN" altLang="en-US" sz="16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0.002825</a:t>
                      </a:r>
                      <a:endParaRPr lang="zh-CN" altLang="en-US" sz="16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95.0</a:t>
                      </a:r>
                      <a:endParaRPr lang="zh-CN" altLang="en-US" sz="16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零售</a:t>
                      </a:r>
                      <a:endParaRPr lang="zh-CN" altLang="en-US" sz="16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0-5亿元</a:t>
                      </a:r>
                      <a:endParaRPr lang="zh-CN" altLang="en-US" sz="16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80.0</a:t>
                      </a:r>
                      <a:endParaRPr lang="zh-CN" altLang="en-US" sz="16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价值</a:t>
                      </a:r>
                      <a:endParaRPr lang="zh-CN" altLang="en-US" sz="16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dirty="0" err="1">
                          <a:solidFill>
                            <a:schemeClr val="tx1"/>
                          </a:solidFill>
                          <a:effectLst/>
                          <a:latin typeface="+mn-lt"/>
                          <a:ea typeface="+mn-ea"/>
                          <a:cs typeface="+mn-cs"/>
                        </a:rPr>
                        <a:t>专户</a:t>
                      </a:r>
                      <a:endParaRPr lang="zh-CN" altLang="en-US" sz="1600" b="1" kern="1200" dirty="0">
                        <a:solidFill>
                          <a:schemeClr val="tx1"/>
                        </a:solidFill>
                        <a:effectLst/>
                        <a:latin typeface="+mn-lt"/>
                        <a:ea typeface="+mn-ea"/>
                        <a:cs typeface="+mn-cs"/>
                      </a:endParaRPr>
                    </a:p>
                  </a:txBody>
                  <a:tcPr marL="68580" marR="68580" marT="0" marB="0"/>
                </a:tc>
                <a:extLst>
                  <a:ext uri="{0D108BD9-81ED-4DB2-BD59-A6C34878D82A}">
                    <a16:rowId xmlns:a16="http://schemas.microsoft.com/office/drawing/2014/main" val="1234419609"/>
                  </a:ext>
                </a:extLst>
              </a:tr>
            </a:tbl>
          </a:graphicData>
        </a:graphic>
      </p:graphicFrame>
      <p:pic>
        <p:nvPicPr>
          <p:cNvPr id="3" name="图片 2">
            <a:extLst>
              <a:ext uri="{FF2B5EF4-FFF2-40B4-BE49-F238E27FC236}">
                <a16:creationId xmlns:a16="http://schemas.microsoft.com/office/drawing/2014/main" id="{27DF30F1-C801-46CE-A8C3-C5DBC26A30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15183" y="0"/>
            <a:ext cx="5076818" cy="3807614"/>
          </a:xfrm>
          <a:prstGeom prst="rect">
            <a:avLst/>
          </a:prstGeom>
        </p:spPr>
      </p:pic>
      <p:pic>
        <p:nvPicPr>
          <p:cNvPr id="9" name="图片 8">
            <a:extLst>
              <a:ext uri="{FF2B5EF4-FFF2-40B4-BE49-F238E27FC236}">
                <a16:creationId xmlns:a16="http://schemas.microsoft.com/office/drawing/2014/main" id="{90BC670A-3116-4326-9F4E-EF2F755C8E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42709" y="3402035"/>
            <a:ext cx="5253626" cy="3940219"/>
          </a:xfrm>
          <a:prstGeom prst="rect">
            <a:avLst/>
          </a:prstGeom>
        </p:spPr>
      </p:pic>
    </p:spTree>
    <p:extLst>
      <p:ext uri="{BB962C8B-B14F-4D97-AF65-F5344CB8AC3E}">
        <p14:creationId xmlns:p14="http://schemas.microsoft.com/office/powerpoint/2010/main" val="1368261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B98576CF-CF59-4EB7-A635-9B56D8C3EC8F}"/>
              </a:ext>
            </a:extLst>
          </p:cNvPr>
          <p:cNvSpPr>
            <a:spLocks noGrp="1"/>
          </p:cNvSpPr>
          <p:nvPr>
            <p:ph type="title"/>
          </p:nvPr>
        </p:nvSpPr>
        <p:spPr>
          <a:xfrm>
            <a:off x="421041" y="485702"/>
            <a:ext cx="9720155" cy="432000"/>
          </a:xfrm>
        </p:spPr>
        <p:txBody>
          <a:bodyPr/>
          <a:lstStyle/>
          <a:p>
            <a:pPr>
              <a:lnSpc>
                <a:spcPct val="100000"/>
              </a:lnSpc>
              <a:defRPr/>
            </a:pPr>
            <a:r>
              <a:rPr lang="zh-CN" altLang="en-US" sz="3200" spc="300" dirty="0">
                <a:solidFill>
                  <a:schemeClr val="bg1"/>
                </a:solidFill>
                <a:latin typeface="Arial" panose="020B0604020202020204" pitchFamily="34" charset="0"/>
                <a:cs typeface="+mj-cs"/>
              </a:rPr>
              <a:t>三、线性回归拟合估计</a:t>
            </a:r>
            <a:br>
              <a:rPr lang="zh-CN" altLang="en-US" sz="3200" spc="300" dirty="0">
                <a:solidFill>
                  <a:schemeClr val="bg1"/>
                </a:solidFill>
                <a:latin typeface="Arial" panose="020B0604020202020204" pitchFamily="34" charset="0"/>
                <a:cs typeface="+mj-cs"/>
              </a:rPr>
            </a:br>
            <a:endParaRPr lang="zh-CN" altLang="en-US" sz="3200" spc="300" dirty="0">
              <a:solidFill>
                <a:schemeClr val="bg1"/>
              </a:solidFill>
              <a:latin typeface="Arial" panose="020B0604020202020204" pitchFamily="34" charset="0"/>
              <a:cs typeface="+mj-cs"/>
            </a:endParaRPr>
          </a:p>
        </p:txBody>
      </p:sp>
      <p:sp>
        <p:nvSpPr>
          <p:cNvPr id="8" name="文本框 7">
            <a:extLst>
              <a:ext uri="{FF2B5EF4-FFF2-40B4-BE49-F238E27FC236}">
                <a16:creationId xmlns:a16="http://schemas.microsoft.com/office/drawing/2014/main" id="{9C77E7D7-BDEB-4762-AE9F-B0C1728167AD}"/>
              </a:ext>
            </a:extLst>
          </p:cNvPr>
          <p:cNvSpPr txBox="1"/>
          <p:nvPr/>
        </p:nvSpPr>
        <p:spPr>
          <a:xfrm>
            <a:off x="2507603" y="2084871"/>
            <a:ext cx="6097554" cy="392928"/>
          </a:xfrm>
          <a:prstGeom prst="rect">
            <a:avLst/>
          </a:prstGeom>
          <a:noFill/>
        </p:spPr>
        <p:txBody>
          <a:bodyPr wrap="square">
            <a:spAutoFit/>
          </a:bodyPr>
          <a:lstStyle/>
          <a:p>
            <a:pPr indent="266700" algn="ctr">
              <a:lnSpc>
                <a:spcPct val="120000"/>
              </a:lnSpc>
              <a:spcAft>
                <a:spcPts val="1000"/>
              </a:spcAft>
            </a:pPr>
            <a:r>
              <a:rPr lang="en-US" altLang="zh-CN" sz="1800" dirty="0">
                <a:effectLst/>
                <a:latin typeface="楷体" panose="02010609060101010101" pitchFamily="49" charset="-122"/>
                <a:ea typeface="楷体" panose="02010609060101010101" pitchFamily="49" charset="-122"/>
                <a:cs typeface="Times New Roman" panose="02020603050405020304" pitchFamily="18" charset="0"/>
              </a:rPr>
              <a:t>（</a:t>
            </a:r>
            <a:r>
              <a:rPr lang="en-US" altLang="zh-CN" sz="1800" dirty="0" err="1">
                <a:effectLst/>
                <a:latin typeface="楷体" panose="02010609060101010101" pitchFamily="49" charset="-122"/>
                <a:ea typeface="楷体" panose="02010609060101010101" pitchFamily="49" charset="-122"/>
                <a:cs typeface="Times New Roman" panose="02020603050405020304" pitchFamily="18" charset="0"/>
              </a:rPr>
              <a:t>一）系数为正</a:t>
            </a:r>
            <a:endPar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endParaRPr>
          </a:p>
        </p:txBody>
      </p:sp>
      <p:graphicFrame>
        <p:nvGraphicFramePr>
          <p:cNvPr id="4" name="表格 3">
            <a:extLst>
              <a:ext uri="{FF2B5EF4-FFF2-40B4-BE49-F238E27FC236}">
                <a16:creationId xmlns:a16="http://schemas.microsoft.com/office/drawing/2014/main" id="{2BE08F57-EDBA-4470-A22E-6B43EBD2ED2B}"/>
              </a:ext>
            </a:extLst>
          </p:cNvPr>
          <p:cNvGraphicFramePr>
            <a:graphicFrameLocks noGrp="1"/>
          </p:cNvGraphicFramePr>
          <p:nvPr>
            <p:extLst>
              <p:ext uri="{D42A27DB-BD31-4B8C-83A1-F6EECF244321}">
                <p14:modId xmlns:p14="http://schemas.microsoft.com/office/powerpoint/2010/main" val="4012009578"/>
              </p:ext>
            </p:extLst>
          </p:nvPr>
        </p:nvGraphicFramePr>
        <p:xfrm>
          <a:off x="147391" y="948638"/>
          <a:ext cx="11897217" cy="5474053"/>
        </p:xfrm>
        <a:graphic>
          <a:graphicData uri="http://schemas.openxmlformats.org/drawingml/2006/table">
            <a:tbl>
              <a:tblPr firstRow="1" firstCol="1" bandRow="1">
                <a:tableStyleId>{5C22544A-7EE6-4342-B048-85BDC9FD1C3A}</a:tableStyleId>
              </a:tblPr>
              <a:tblGrid>
                <a:gridCol w="1321913">
                  <a:extLst>
                    <a:ext uri="{9D8B030D-6E8A-4147-A177-3AD203B41FA5}">
                      <a16:colId xmlns:a16="http://schemas.microsoft.com/office/drawing/2014/main" val="1769578001"/>
                    </a:ext>
                  </a:extLst>
                </a:gridCol>
                <a:gridCol w="1321913">
                  <a:extLst>
                    <a:ext uri="{9D8B030D-6E8A-4147-A177-3AD203B41FA5}">
                      <a16:colId xmlns:a16="http://schemas.microsoft.com/office/drawing/2014/main" val="739173867"/>
                    </a:ext>
                  </a:extLst>
                </a:gridCol>
                <a:gridCol w="1321913">
                  <a:extLst>
                    <a:ext uri="{9D8B030D-6E8A-4147-A177-3AD203B41FA5}">
                      <a16:colId xmlns:a16="http://schemas.microsoft.com/office/drawing/2014/main" val="3366507315"/>
                    </a:ext>
                  </a:extLst>
                </a:gridCol>
                <a:gridCol w="1321913">
                  <a:extLst>
                    <a:ext uri="{9D8B030D-6E8A-4147-A177-3AD203B41FA5}">
                      <a16:colId xmlns:a16="http://schemas.microsoft.com/office/drawing/2014/main" val="466159580"/>
                    </a:ext>
                  </a:extLst>
                </a:gridCol>
                <a:gridCol w="1321913">
                  <a:extLst>
                    <a:ext uri="{9D8B030D-6E8A-4147-A177-3AD203B41FA5}">
                      <a16:colId xmlns:a16="http://schemas.microsoft.com/office/drawing/2014/main" val="995468938"/>
                    </a:ext>
                  </a:extLst>
                </a:gridCol>
                <a:gridCol w="1321913">
                  <a:extLst>
                    <a:ext uri="{9D8B030D-6E8A-4147-A177-3AD203B41FA5}">
                      <a16:colId xmlns:a16="http://schemas.microsoft.com/office/drawing/2014/main" val="711511003"/>
                    </a:ext>
                  </a:extLst>
                </a:gridCol>
                <a:gridCol w="1321913">
                  <a:extLst>
                    <a:ext uri="{9D8B030D-6E8A-4147-A177-3AD203B41FA5}">
                      <a16:colId xmlns:a16="http://schemas.microsoft.com/office/drawing/2014/main" val="862365734"/>
                    </a:ext>
                  </a:extLst>
                </a:gridCol>
                <a:gridCol w="1321913">
                  <a:extLst>
                    <a:ext uri="{9D8B030D-6E8A-4147-A177-3AD203B41FA5}">
                      <a16:colId xmlns:a16="http://schemas.microsoft.com/office/drawing/2014/main" val="612096461"/>
                    </a:ext>
                  </a:extLst>
                </a:gridCol>
                <a:gridCol w="1321913">
                  <a:extLst>
                    <a:ext uri="{9D8B030D-6E8A-4147-A177-3AD203B41FA5}">
                      <a16:colId xmlns:a16="http://schemas.microsoft.com/office/drawing/2014/main" val="2983645637"/>
                    </a:ext>
                  </a:extLst>
                </a:gridCol>
              </a:tblGrid>
              <a:tr h="662938">
                <a:tc>
                  <a:txBody>
                    <a:bodyPr/>
                    <a:lstStyle/>
                    <a:p>
                      <a:pPr algn="ctr">
                        <a:lnSpc>
                          <a:spcPct val="115000"/>
                        </a:lnSpc>
                        <a:spcAft>
                          <a:spcPts val="1000"/>
                        </a:spcAft>
                      </a:pPr>
                      <a:r>
                        <a:rPr lang="en-US" sz="1600">
                          <a:effectLst/>
                        </a:rPr>
                        <a:t>FundName</a:t>
                      </a:r>
                      <a:endParaRPr lang="zh-CN" sz="1400">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600" dirty="0" err="1">
                          <a:effectLst/>
                        </a:rPr>
                        <a:t>拟合优度</a:t>
                      </a:r>
                      <a:endParaRPr lang="zh-CN" sz="1400" dirty="0">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600">
                          <a:effectLst/>
                        </a:rPr>
                        <a:t>系数</a:t>
                      </a:r>
                      <a:endParaRPr lang="zh-CN" sz="1400">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600">
                          <a:effectLst/>
                        </a:rPr>
                        <a:t>运行期数</a:t>
                      </a:r>
                      <a:endParaRPr lang="zh-CN" sz="1400">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600">
                          <a:effectLst/>
                        </a:rPr>
                        <a:t>推荐部门</a:t>
                      </a:r>
                      <a:endParaRPr lang="zh-CN" sz="1400">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600">
                          <a:effectLst/>
                        </a:rPr>
                        <a:t>管理规模</a:t>
                      </a:r>
                      <a:endParaRPr lang="zh-CN" sz="1400">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600">
                          <a:effectLst/>
                        </a:rPr>
                        <a:t>基准权益风险敞口</a:t>
                      </a:r>
                      <a:endParaRPr lang="zh-CN" sz="1400">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600">
                          <a:effectLst/>
                        </a:rPr>
                        <a:t>Category</a:t>
                      </a:r>
                      <a:endParaRPr lang="zh-CN" sz="1400">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600">
                          <a:effectLst/>
                        </a:rPr>
                        <a:t>拼盘类型</a:t>
                      </a:r>
                      <a:endParaRPr lang="zh-CN" sz="1400">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2807380609"/>
                  </a:ext>
                </a:extLst>
              </a:tr>
              <a:tr h="320741">
                <a:tc>
                  <a:txBody>
                    <a:bodyPr/>
                    <a:lstStyle/>
                    <a:p>
                      <a:pPr marL="0" algn="ctr" defTabSz="914400" rtl="0" eaLnBrk="1" latinLnBrk="0" hangingPunct="1">
                        <a:lnSpc>
                          <a:spcPct val="115000"/>
                        </a:lnSpc>
                        <a:spcAft>
                          <a:spcPts val="1000"/>
                        </a:spcAft>
                      </a:pPr>
                      <a:r>
                        <a:rPr lang="en-US" sz="1600" b="1" kern="1200" dirty="0" err="1">
                          <a:solidFill>
                            <a:schemeClr val="lt1"/>
                          </a:solidFill>
                          <a:effectLst/>
                          <a:latin typeface="+mn-lt"/>
                          <a:ea typeface="+mn-ea"/>
                          <a:cs typeface="+mn-cs"/>
                        </a:rPr>
                        <a:t>裕晋</a:t>
                      </a:r>
                      <a:endParaRPr lang="zh-CN" altLang="en-US" sz="1600" b="1" kern="1200" dirty="0">
                        <a:solidFill>
                          <a:schemeClr val="lt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dirty="0">
                          <a:solidFill>
                            <a:schemeClr val="tx1"/>
                          </a:solidFill>
                          <a:effectLst/>
                          <a:latin typeface="+mn-lt"/>
                          <a:ea typeface="+mn-ea"/>
                          <a:cs typeface="+mn-cs"/>
                        </a:rPr>
                        <a:t>0.569277</a:t>
                      </a:r>
                      <a:endParaRPr lang="zh-CN" altLang="en-US" sz="1600" b="1" kern="1200" dirty="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0.002218</a:t>
                      </a:r>
                      <a:endParaRPr lang="zh-CN" altLang="en-US" sz="16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101.0</a:t>
                      </a:r>
                      <a:endParaRPr lang="zh-CN" altLang="en-US" sz="16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零售</a:t>
                      </a:r>
                      <a:endParaRPr lang="zh-CN" altLang="en-US" sz="16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10-20亿元</a:t>
                      </a:r>
                      <a:endParaRPr lang="zh-CN" altLang="en-US" sz="16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80.0</a:t>
                      </a:r>
                      <a:endParaRPr lang="zh-CN" altLang="en-US" sz="16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价值</a:t>
                      </a:r>
                      <a:endParaRPr lang="zh-CN" altLang="en-US" sz="16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拼盘</a:t>
                      </a:r>
                      <a:endParaRPr lang="zh-CN" altLang="en-US" sz="1600" b="1" kern="1200">
                        <a:solidFill>
                          <a:schemeClr val="tx1"/>
                        </a:solidFill>
                        <a:effectLst/>
                        <a:latin typeface="+mn-lt"/>
                        <a:ea typeface="+mn-ea"/>
                        <a:cs typeface="+mn-cs"/>
                      </a:endParaRPr>
                    </a:p>
                  </a:txBody>
                  <a:tcPr marL="68580" marR="68580" marT="0" marB="0"/>
                </a:tc>
                <a:extLst>
                  <a:ext uri="{0D108BD9-81ED-4DB2-BD59-A6C34878D82A}">
                    <a16:rowId xmlns:a16="http://schemas.microsoft.com/office/drawing/2014/main" val="3485305523"/>
                  </a:ext>
                </a:extLst>
              </a:tr>
              <a:tr h="320741">
                <a:tc>
                  <a:txBody>
                    <a:bodyPr/>
                    <a:lstStyle/>
                    <a:p>
                      <a:pPr marL="0" algn="ctr" defTabSz="914400" rtl="0" eaLnBrk="1" latinLnBrk="0" hangingPunct="1">
                        <a:lnSpc>
                          <a:spcPct val="115000"/>
                        </a:lnSpc>
                        <a:spcAft>
                          <a:spcPts val="1000"/>
                        </a:spcAft>
                      </a:pPr>
                      <a:r>
                        <a:rPr lang="en-US" sz="1600" b="1" kern="1200">
                          <a:solidFill>
                            <a:schemeClr val="lt1"/>
                          </a:solidFill>
                          <a:effectLst/>
                          <a:latin typeface="+mn-lt"/>
                          <a:ea typeface="+mn-ea"/>
                          <a:cs typeface="+mn-cs"/>
                        </a:rPr>
                        <a:t>林园</a:t>
                      </a:r>
                      <a:endParaRPr lang="zh-CN" altLang="en-US" sz="1600" b="1" kern="1200">
                        <a:solidFill>
                          <a:schemeClr val="lt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0.561682</a:t>
                      </a:r>
                      <a:endParaRPr lang="zh-CN" altLang="en-US" sz="16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0.001475</a:t>
                      </a:r>
                      <a:endParaRPr lang="zh-CN" altLang="en-US" sz="16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98.0</a:t>
                      </a:r>
                      <a:endParaRPr lang="zh-CN" altLang="en-US" sz="16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零售</a:t>
                      </a:r>
                      <a:endParaRPr lang="zh-CN" altLang="en-US" sz="16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100亿元以上</a:t>
                      </a:r>
                      <a:endParaRPr lang="zh-CN" altLang="en-US" sz="16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80.0</a:t>
                      </a:r>
                      <a:endParaRPr lang="zh-CN" altLang="en-US" sz="16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商业模式</a:t>
                      </a:r>
                      <a:endParaRPr lang="zh-CN" altLang="en-US" sz="16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专户</a:t>
                      </a:r>
                      <a:endParaRPr lang="zh-CN" altLang="en-US" sz="1600" b="1" kern="1200">
                        <a:solidFill>
                          <a:schemeClr val="tx1"/>
                        </a:solidFill>
                        <a:effectLst/>
                        <a:latin typeface="+mn-lt"/>
                        <a:ea typeface="+mn-ea"/>
                        <a:cs typeface="+mn-cs"/>
                      </a:endParaRPr>
                    </a:p>
                  </a:txBody>
                  <a:tcPr marL="68580" marR="68580" marT="0" marB="0"/>
                </a:tc>
                <a:extLst>
                  <a:ext uri="{0D108BD9-81ED-4DB2-BD59-A6C34878D82A}">
                    <a16:rowId xmlns:a16="http://schemas.microsoft.com/office/drawing/2014/main" val="1842467605"/>
                  </a:ext>
                </a:extLst>
              </a:tr>
              <a:tr h="320741">
                <a:tc>
                  <a:txBody>
                    <a:bodyPr/>
                    <a:lstStyle/>
                    <a:p>
                      <a:pPr marL="0" algn="ctr" defTabSz="914400" rtl="0" eaLnBrk="1" latinLnBrk="0" hangingPunct="1">
                        <a:lnSpc>
                          <a:spcPct val="115000"/>
                        </a:lnSpc>
                        <a:spcAft>
                          <a:spcPts val="1000"/>
                        </a:spcAft>
                      </a:pPr>
                      <a:r>
                        <a:rPr lang="en-US" sz="1600" b="1" kern="1200">
                          <a:solidFill>
                            <a:schemeClr val="lt1"/>
                          </a:solidFill>
                          <a:effectLst/>
                          <a:latin typeface="+mn-lt"/>
                          <a:ea typeface="+mn-ea"/>
                          <a:cs typeface="+mn-cs"/>
                        </a:rPr>
                        <a:t>悟空</a:t>
                      </a:r>
                      <a:endParaRPr lang="zh-CN" altLang="en-US" sz="1600" b="1" kern="1200">
                        <a:solidFill>
                          <a:schemeClr val="lt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dirty="0">
                          <a:solidFill>
                            <a:schemeClr val="tx1"/>
                          </a:solidFill>
                          <a:effectLst/>
                          <a:latin typeface="+mn-lt"/>
                          <a:ea typeface="+mn-ea"/>
                          <a:cs typeface="+mn-cs"/>
                        </a:rPr>
                        <a:t>0.547335</a:t>
                      </a:r>
                      <a:endParaRPr lang="zh-CN" altLang="en-US" sz="1600" b="1" kern="1200" dirty="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0.001864</a:t>
                      </a:r>
                      <a:endParaRPr lang="zh-CN" altLang="en-US" sz="16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96.0</a:t>
                      </a:r>
                      <a:endParaRPr lang="zh-CN" altLang="en-US" sz="16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深圳</a:t>
                      </a:r>
                      <a:endParaRPr lang="zh-CN" altLang="en-US" sz="16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50-100亿元</a:t>
                      </a:r>
                      <a:endParaRPr lang="zh-CN" altLang="en-US" sz="16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60.0</a:t>
                      </a:r>
                      <a:endParaRPr lang="zh-CN" altLang="en-US" sz="16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灵活配置</a:t>
                      </a:r>
                      <a:endParaRPr lang="zh-CN" altLang="en-US" sz="16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专户</a:t>
                      </a:r>
                      <a:endParaRPr lang="zh-CN" altLang="en-US" sz="1600" b="1" kern="1200">
                        <a:solidFill>
                          <a:schemeClr val="tx1"/>
                        </a:solidFill>
                        <a:effectLst/>
                        <a:latin typeface="+mn-lt"/>
                        <a:ea typeface="+mn-ea"/>
                        <a:cs typeface="+mn-cs"/>
                      </a:endParaRPr>
                    </a:p>
                  </a:txBody>
                  <a:tcPr marL="68580" marR="68580" marT="0" marB="0"/>
                </a:tc>
                <a:extLst>
                  <a:ext uri="{0D108BD9-81ED-4DB2-BD59-A6C34878D82A}">
                    <a16:rowId xmlns:a16="http://schemas.microsoft.com/office/drawing/2014/main" val="2147654389"/>
                  </a:ext>
                </a:extLst>
              </a:tr>
              <a:tr h="320741">
                <a:tc>
                  <a:txBody>
                    <a:bodyPr/>
                    <a:lstStyle/>
                    <a:p>
                      <a:pPr marL="0" algn="ctr" defTabSz="914400" rtl="0" eaLnBrk="1" latinLnBrk="0" hangingPunct="1">
                        <a:lnSpc>
                          <a:spcPct val="115000"/>
                        </a:lnSpc>
                        <a:spcAft>
                          <a:spcPts val="1000"/>
                        </a:spcAft>
                      </a:pPr>
                      <a:r>
                        <a:rPr lang="en-US" sz="1600" b="1" kern="1200">
                          <a:solidFill>
                            <a:schemeClr val="lt1"/>
                          </a:solidFill>
                          <a:effectLst/>
                          <a:latin typeface="+mn-lt"/>
                          <a:ea typeface="+mn-ea"/>
                          <a:cs typeface="+mn-cs"/>
                        </a:rPr>
                        <a:t>翙鹏</a:t>
                      </a:r>
                      <a:endParaRPr lang="zh-CN" altLang="en-US" sz="1600" b="1" kern="1200">
                        <a:solidFill>
                          <a:schemeClr val="lt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0.543832</a:t>
                      </a:r>
                      <a:endParaRPr lang="zh-CN" altLang="en-US" sz="16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0.001721</a:t>
                      </a:r>
                      <a:endParaRPr lang="zh-CN" altLang="en-US" sz="16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dirty="0">
                          <a:solidFill>
                            <a:schemeClr val="tx1"/>
                          </a:solidFill>
                          <a:effectLst/>
                          <a:latin typeface="+mn-lt"/>
                          <a:ea typeface="+mn-ea"/>
                          <a:cs typeface="+mn-cs"/>
                        </a:rPr>
                        <a:t>126.0</a:t>
                      </a:r>
                      <a:endParaRPr lang="zh-CN" altLang="en-US" sz="1600" b="1" kern="1200" dirty="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上海</a:t>
                      </a:r>
                      <a:endParaRPr lang="zh-CN" altLang="en-US" sz="16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0-5亿元</a:t>
                      </a:r>
                      <a:endParaRPr lang="zh-CN" altLang="en-US" sz="16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80.0</a:t>
                      </a:r>
                      <a:endParaRPr lang="zh-CN" altLang="en-US" sz="16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价值</a:t>
                      </a:r>
                      <a:endParaRPr lang="zh-CN" altLang="en-US" sz="16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拼盘</a:t>
                      </a:r>
                      <a:endParaRPr lang="zh-CN" altLang="en-US" sz="1600" b="1" kern="1200">
                        <a:solidFill>
                          <a:schemeClr val="tx1"/>
                        </a:solidFill>
                        <a:effectLst/>
                        <a:latin typeface="+mn-lt"/>
                        <a:ea typeface="+mn-ea"/>
                        <a:cs typeface="+mn-cs"/>
                      </a:endParaRPr>
                    </a:p>
                  </a:txBody>
                  <a:tcPr marL="68580" marR="68580" marT="0" marB="0"/>
                </a:tc>
                <a:extLst>
                  <a:ext uri="{0D108BD9-81ED-4DB2-BD59-A6C34878D82A}">
                    <a16:rowId xmlns:a16="http://schemas.microsoft.com/office/drawing/2014/main" val="3989659034"/>
                  </a:ext>
                </a:extLst>
              </a:tr>
              <a:tr h="320741">
                <a:tc>
                  <a:txBody>
                    <a:bodyPr/>
                    <a:lstStyle/>
                    <a:p>
                      <a:pPr marL="0" algn="ctr" defTabSz="914400" rtl="0" eaLnBrk="1" latinLnBrk="0" hangingPunct="1">
                        <a:lnSpc>
                          <a:spcPct val="115000"/>
                        </a:lnSpc>
                        <a:spcAft>
                          <a:spcPts val="1000"/>
                        </a:spcAft>
                      </a:pPr>
                      <a:r>
                        <a:rPr lang="en-US" sz="1600" b="1" kern="1200">
                          <a:solidFill>
                            <a:schemeClr val="lt1"/>
                          </a:solidFill>
                          <a:effectLst/>
                          <a:latin typeface="+mn-lt"/>
                          <a:ea typeface="+mn-ea"/>
                          <a:cs typeface="+mn-cs"/>
                        </a:rPr>
                        <a:t>名禹</a:t>
                      </a:r>
                      <a:endParaRPr lang="zh-CN" altLang="en-US" sz="1600" b="1" kern="1200">
                        <a:solidFill>
                          <a:schemeClr val="lt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0.543524</a:t>
                      </a:r>
                      <a:endParaRPr lang="zh-CN" altLang="en-US" sz="16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0.001961</a:t>
                      </a:r>
                      <a:endParaRPr lang="zh-CN" altLang="en-US" sz="16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dirty="0">
                          <a:solidFill>
                            <a:schemeClr val="tx1"/>
                          </a:solidFill>
                          <a:effectLst/>
                          <a:latin typeface="+mn-lt"/>
                          <a:ea typeface="+mn-ea"/>
                          <a:cs typeface="+mn-cs"/>
                        </a:rPr>
                        <a:t>104.0</a:t>
                      </a:r>
                      <a:endParaRPr lang="zh-CN" altLang="en-US" sz="1600" b="1" kern="1200" dirty="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上海</a:t>
                      </a:r>
                      <a:endParaRPr lang="zh-CN" altLang="en-US" sz="16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20-50亿元</a:t>
                      </a:r>
                      <a:endParaRPr lang="zh-CN" altLang="en-US" sz="16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60.0</a:t>
                      </a:r>
                      <a:endParaRPr lang="zh-CN" altLang="en-US" sz="16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灵活配置</a:t>
                      </a:r>
                      <a:endParaRPr lang="zh-CN" altLang="en-US" sz="16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专户</a:t>
                      </a:r>
                      <a:endParaRPr lang="zh-CN" altLang="en-US" sz="1600" b="1" kern="1200">
                        <a:solidFill>
                          <a:schemeClr val="tx1"/>
                        </a:solidFill>
                        <a:effectLst/>
                        <a:latin typeface="+mn-lt"/>
                        <a:ea typeface="+mn-ea"/>
                        <a:cs typeface="+mn-cs"/>
                      </a:endParaRPr>
                    </a:p>
                  </a:txBody>
                  <a:tcPr marL="68580" marR="68580" marT="0" marB="0"/>
                </a:tc>
                <a:extLst>
                  <a:ext uri="{0D108BD9-81ED-4DB2-BD59-A6C34878D82A}">
                    <a16:rowId xmlns:a16="http://schemas.microsoft.com/office/drawing/2014/main" val="2379629184"/>
                  </a:ext>
                </a:extLst>
              </a:tr>
              <a:tr h="320741">
                <a:tc>
                  <a:txBody>
                    <a:bodyPr/>
                    <a:lstStyle/>
                    <a:p>
                      <a:pPr marL="0" algn="ctr" defTabSz="914400" rtl="0" eaLnBrk="1" latinLnBrk="0" hangingPunct="1">
                        <a:lnSpc>
                          <a:spcPct val="115000"/>
                        </a:lnSpc>
                        <a:spcAft>
                          <a:spcPts val="1000"/>
                        </a:spcAft>
                      </a:pPr>
                      <a:r>
                        <a:rPr lang="en-US" sz="1600" b="1" kern="1200">
                          <a:solidFill>
                            <a:schemeClr val="lt1"/>
                          </a:solidFill>
                          <a:effectLst/>
                          <a:latin typeface="+mn-lt"/>
                          <a:ea typeface="+mn-ea"/>
                          <a:cs typeface="+mn-cs"/>
                        </a:rPr>
                        <a:t>勤远</a:t>
                      </a:r>
                      <a:endParaRPr lang="zh-CN" altLang="en-US" sz="1600" b="1" kern="1200">
                        <a:solidFill>
                          <a:schemeClr val="lt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0.470456</a:t>
                      </a:r>
                      <a:endParaRPr lang="zh-CN" altLang="en-US" sz="16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0.001919</a:t>
                      </a:r>
                      <a:endParaRPr lang="zh-CN" altLang="en-US" sz="16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77.0</a:t>
                      </a:r>
                      <a:endParaRPr lang="zh-CN" altLang="en-US" sz="16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种子</a:t>
                      </a:r>
                      <a:endParaRPr lang="zh-CN" altLang="en-US" sz="16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20-50亿元</a:t>
                      </a:r>
                      <a:endParaRPr lang="zh-CN" altLang="en-US" sz="16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80.0</a:t>
                      </a:r>
                      <a:endParaRPr lang="zh-CN" altLang="en-US" sz="16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价值</a:t>
                      </a:r>
                      <a:endParaRPr lang="zh-CN" altLang="en-US" sz="16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拼盘</a:t>
                      </a:r>
                      <a:endParaRPr lang="zh-CN" altLang="en-US" sz="1600" b="1" kern="1200">
                        <a:solidFill>
                          <a:schemeClr val="tx1"/>
                        </a:solidFill>
                        <a:effectLst/>
                        <a:latin typeface="+mn-lt"/>
                        <a:ea typeface="+mn-ea"/>
                        <a:cs typeface="+mn-cs"/>
                      </a:endParaRPr>
                    </a:p>
                  </a:txBody>
                  <a:tcPr marL="68580" marR="68580" marT="0" marB="0"/>
                </a:tc>
                <a:extLst>
                  <a:ext uri="{0D108BD9-81ED-4DB2-BD59-A6C34878D82A}">
                    <a16:rowId xmlns:a16="http://schemas.microsoft.com/office/drawing/2014/main" val="1940714010"/>
                  </a:ext>
                </a:extLst>
              </a:tr>
              <a:tr h="320741">
                <a:tc>
                  <a:txBody>
                    <a:bodyPr/>
                    <a:lstStyle/>
                    <a:p>
                      <a:pPr marL="0" algn="ctr" defTabSz="914400" rtl="0" eaLnBrk="1" latinLnBrk="0" hangingPunct="1">
                        <a:lnSpc>
                          <a:spcPct val="115000"/>
                        </a:lnSpc>
                        <a:spcAft>
                          <a:spcPts val="1000"/>
                        </a:spcAft>
                      </a:pPr>
                      <a:r>
                        <a:rPr lang="en-US" sz="1600" b="1" kern="1200">
                          <a:solidFill>
                            <a:schemeClr val="lt1"/>
                          </a:solidFill>
                          <a:effectLst/>
                          <a:latin typeface="+mn-lt"/>
                          <a:ea typeface="+mn-ea"/>
                          <a:cs typeface="+mn-cs"/>
                        </a:rPr>
                        <a:t>万利富达</a:t>
                      </a:r>
                      <a:endParaRPr lang="zh-CN" altLang="en-US" sz="1600" b="1" kern="1200">
                        <a:solidFill>
                          <a:schemeClr val="lt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0.468766</a:t>
                      </a:r>
                      <a:endParaRPr lang="zh-CN" altLang="en-US" sz="16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0.002639</a:t>
                      </a:r>
                      <a:endParaRPr lang="zh-CN" altLang="en-US" sz="16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101.0</a:t>
                      </a:r>
                      <a:endParaRPr lang="zh-CN" altLang="en-US" sz="16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dirty="0" err="1">
                          <a:solidFill>
                            <a:schemeClr val="tx1"/>
                          </a:solidFill>
                          <a:effectLst/>
                          <a:latin typeface="+mn-lt"/>
                          <a:ea typeface="+mn-ea"/>
                          <a:cs typeface="+mn-cs"/>
                        </a:rPr>
                        <a:t>零售</a:t>
                      </a:r>
                      <a:endParaRPr lang="zh-CN" altLang="en-US" sz="1600" b="1" kern="1200" dirty="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dirty="0">
                          <a:solidFill>
                            <a:schemeClr val="tx1"/>
                          </a:solidFill>
                          <a:effectLst/>
                          <a:latin typeface="+mn-lt"/>
                          <a:ea typeface="+mn-ea"/>
                          <a:cs typeface="+mn-cs"/>
                        </a:rPr>
                        <a:t>20-50亿元</a:t>
                      </a:r>
                      <a:endParaRPr lang="zh-CN" altLang="en-US" sz="1600" b="1" kern="1200" dirty="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80.0</a:t>
                      </a:r>
                      <a:endParaRPr lang="zh-CN" altLang="en-US" sz="16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价值</a:t>
                      </a:r>
                      <a:endParaRPr lang="zh-CN" altLang="en-US" sz="16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专户</a:t>
                      </a:r>
                      <a:endParaRPr lang="zh-CN" altLang="en-US" sz="1600" b="1" kern="1200">
                        <a:solidFill>
                          <a:schemeClr val="tx1"/>
                        </a:solidFill>
                        <a:effectLst/>
                        <a:latin typeface="+mn-lt"/>
                        <a:ea typeface="+mn-ea"/>
                        <a:cs typeface="+mn-cs"/>
                      </a:endParaRPr>
                    </a:p>
                  </a:txBody>
                  <a:tcPr marL="68580" marR="68580" marT="0" marB="0"/>
                </a:tc>
                <a:extLst>
                  <a:ext uri="{0D108BD9-81ED-4DB2-BD59-A6C34878D82A}">
                    <a16:rowId xmlns:a16="http://schemas.microsoft.com/office/drawing/2014/main" val="2166953806"/>
                  </a:ext>
                </a:extLst>
              </a:tr>
              <a:tr h="320741">
                <a:tc>
                  <a:txBody>
                    <a:bodyPr/>
                    <a:lstStyle/>
                    <a:p>
                      <a:pPr marL="0" algn="ctr" defTabSz="914400" rtl="0" eaLnBrk="1" latinLnBrk="0" hangingPunct="1">
                        <a:lnSpc>
                          <a:spcPct val="115000"/>
                        </a:lnSpc>
                        <a:spcAft>
                          <a:spcPts val="1000"/>
                        </a:spcAft>
                      </a:pPr>
                      <a:r>
                        <a:rPr lang="en-US" sz="1600" b="1" kern="1200">
                          <a:solidFill>
                            <a:schemeClr val="lt1"/>
                          </a:solidFill>
                          <a:effectLst/>
                          <a:latin typeface="+mn-lt"/>
                          <a:ea typeface="+mn-ea"/>
                          <a:cs typeface="+mn-cs"/>
                        </a:rPr>
                        <a:t>丰岭</a:t>
                      </a:r>
                      <a:endParaRPr lang="zh-CN" altLang="en-US" sz="1600" b="1" kern="1200">
                        <a:solidFill>
                          <a:schemeClr val="lt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0.451938</a:t>
                      </a:r>
                      <a:endParaRPr lang="zh-CN" altLang="en-US" sz="16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0.001047</a:t>
                      </a:r>
                      <a:endParaRPr lang="zh-CN" altLang="en-US" sz="16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123.14</a:t>
                      </a:r>
                      <a:endParaRPr lang="zh-CN" altLang="en-US" sz="16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种子</a:t>
                      </a:r>
                      <a:endParaRPr lang="zh-CN" altLang="en-US" sz="16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10-20亿元</a:t>
                      </a:r>
                      <a:endParaRPr lang="zh-CN" altLang="en-US" sz="16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80.0</a:t>
                      </a:r>
                      <a:endParaRPr lang="zh-CN" altLang="en-US" sz="16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价值</a:t>
                      </a:r>
                      <a:endParaRPr lang="zh-CN" altLang="en-US" sz="16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专户</a:t>
                      </a:r>
                      <a:endParaRPr lang="zh-CN" altLang="en-US" sz="1600" b="1" kern="1200">
                        <a:solidFill>
                          <a:schemeClr val="tx1"/>
                        </a:solidFill>
                        <a:effectLst/>
                        <a:latin typeface="+mn-lt"/>
                        <a:ea typeface="+mn-ea"/>
                        <a:cs typeface="+mn-cs"/>
                      </a:endParaRPr>
                    </a:p>
                  </a:txBody>
                  <a:tcPr marL="68580" marR="68580" marT="0" marB="0"/>
                </a:tc>
                <a:extLst>
                  <a:ext uri="{0D108BD9-81ED-4DB2-BD59-A6C34878D82A}">
                    <a16:rowId xmlns:a16="http://schemas.microsoft.com/office/drawing/2014/main" val="3154040622"/>
                  </a:ext>
                </a:extLst>
              </a:tr>
              <a:tr h="320741">
                <a:tc>
                  <a:txBody>
                    <a:bodyPr/>
                    <a:lstStyle/>
                    <a:p>
                      <a:pPr marL="0" algn="ctr" defTabSz="914400" rtl="0" eaLnBrk="1" latinLnBrk="0" hangingPunct="1">
                        <a:lnSpc>
                          <a:spcPct val="115000"/>
                        </a:lnSpc>
                        <a:spcAft>
                          <a:spcPts val="1000"/>
                        </a:spcAft>
                      </a:pPr>
                      <a:r>
                        <a:rPr lang="en-US" sz="1600" b="1" kern="1200">
                          <a:solidFill>
                            <a:schemeClr val="lt1"/>
                          </a:solidFill>
                          <a:effectLst/>
                          <a:latin typeface="+mn-lt"/>
                          <a:ea typeface="+mn-ea"/>
                          <a:cs typeface="+mn-cs"/>
                        </a:rPr>
                        <a:t>蜂雀</a:t>
                      </a:r>
                      <a:endParaRPr lang="zh-CN" altLang="en-US" sz="1600" b="1" kern="1200">
                        <a:solidFill>
                          <a:schemeClr val="lt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0.434274</a:t>
                      </a:r>
                      <a:endParaRPr lang="zh-CN" altLang="en-US" sz="16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0.000825</a:t>
                      </a:r>
                      <a:endParaRPr lang="zh-CN" altLang="en-US" sz="16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30.0</a:t>
                      </a:r>
                      <a:endParaRPr lang="zh-CN" altLang="en-US" sz="16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种子</a:t>
                      </a:r>
                      <a:endParaRPr lang="zh-CN" altLang="en-US" sz="16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0-5亿元</a:t>
                      </a:r>
                      <a:endParaRPr lang="zh-CN" altLang="en-US" sz="16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dirty="0">
                          <a:solidFill>
                            <a:schemeClr val="tx1"/>
                          </a:solidFill>
                          <a:effectLst/>
                          <a:latin typeface="+mn-lt"/>
                          <a:ea typeface="+mn-ea"/>
                          <a:cs typeface="+mn-cs"/>
                        </a:rPr>
                        <a:t>0.0</a:t>
                      </a:r>
                      <a:endParaRPr lang="zh-CN" altLang="en-US" sz="1600" b="1" kern="1200" dirty="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股票中性</a:t>
                      </a:r>
                      <a:endParaRPr lang="zh-CN" altLang="en-US" sz="16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专户</a:t>
                      </a:r>
                      <a:endParaRPr lang="zh-CN" altLang="en-US" sz="1600" b="1" kern="1200">
                        <a:solidFill>
                          <a:schemeClr val="tx1"/>
                        </a:solidFill>
                        <a:effectLst/>
                        <a:latin typeface="+mn-lt"/>
                        <a:ea typeface="+mn-ea"/>
                        <a:cs typeface="+mn-cs"/>
                      </a:endParaRPr>
                    </a:p>
                  </a:txBody>
                  <a:tcPr marL="68580" marR="68580" marT="0" marB="0"/>
                </a:tc>
                <a:extLst>
                  <a:ext uri="{0D108BD9-81ED-4DB2-BD59-A6C34878D82A}">
                    <a16:rowId xmlns:a16="http://schemas.microsoft.com/office/drawing/2014/main" val="3276708659"/>
                  </a:ext>
                </a:extLst>
              </a:tr>
              <a:tr h="320741">
                <a:tc>
                  <a:txBody>
                    <a:bodyPr/>
                    <a:lstStyle/>
                    <a:p>
                      <a:pPr marL="0" algn="ctr" defTabSz="914400" rtl="0" eaLnBrk="1" latinLnBrk="0" hangingPunct="1">
                        <a:lnSpc>
                          <a:spcPct val="115000"/>
                        </a:lnSpc>
                        <a:spcAft>
                          <a:spcPts val="1000"/>
                        </a:spcAft>
                      </a:pPr>
                      <a:r>
                        <a:rPr lang="en-US" sz="1600" b="1" kern="1200">
                          <a:solidFill>
                            <a:schemeClr val="lt1"/>
                          </a:solidFill>
                          <a:effectLst/>
                          <a:latin typeface="+mn-lt"/>
                          <a:ea typeface="+mn-ea"/>
                          <a:cs typeface="+mn-cs"/>
                        </a:rPr>
                        <a:t>锐天2</a:t>
                      </a:r>
                      <a:endParaRPr lang="zh-CN" altLang="en-US" sz="1600" b="1" kern="1200">
                        <a:solidFill>
                          <a:schemeClr val="lt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0.399146</a:t>
                      </a:r>
                      <a:endParaRPr lang="zh-CN" altLang="en-US" sz="16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0.000548</a:t>
                      </a:r>
                      <a:endParaRPr lang="zh-CN" altLang="en-US" sz="16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95.0</a:t>
                      </a:r>
                      <a:endParaRPr lang="zh-CN" altLang="en-US" sz="16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上海</a:t>
                      </a:r>
                      <a:endParaRPr lang="zh-CN" altLang="en-US" sz="16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20-50亿元</a:t>
                      </a:r>
                      <a:endParaRPr lang="zh-CN" altLang="en-US" sz="16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dirty="0">
                          <a:solidFill>
                            <a:schemeClr val="tx1"/>
                          </a:solidFill>
                          <a:effectLst/>
                          <a:latin typeface="+mn-lt"/>
                          <a:ea typeface="+mn-ea"/>
                          <a:cs typeface="+mn-cs"/>
                        </a:rPr>
                        <a:t>0.0</a:t>
                      </a:r>
                      <a:endParaRPr lang="zh-CN" altLang="en-US" sz="1600" b="1" kern="1200" dirty="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dirty="0" err="1">
                          <a:solidFill>
                            <a:schemeClr val="tx1"/>
                          </a:solidFill>
                          <a:effectLst/>
                          <a:latin typeface="+mn-lt"/>
                          <a:ea typeface="+mn-ea"/>
                          <a:cs typeface="+mn-cs"/>
                        </a:rPr>
                        <a:t>股票中性</a:t>
                      </a:r>
                      <a:endParaRPr lang="zh-CN" altLang="en-US" sz="1600" b="1" kern="1200" dirty="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专户</a:t>
                      </a:r>
                      <a:endParaRPr lang="zh-CN" altLang="en-US" sz="1600" b="1" kern="1200">
                        <a:solidFill>
                          <a:schemeClr val="tx1"/>
                        </a:solidFill>
                        <a:effectLst/>
                        <a:latin typeface="+mn-lt"/>
                        <a:ea typeface="+mn-ea"/>
                        <a:cs typeface="+mn-cs"/>
                      </a:endParaRPr>
                    </a:p>
                  </a:txBody>
                  <a:tcPr marL="68580" marR="68580" marT="0" marB="0"/>
                </a:tc>
                <a:extLst>
                  <a:ext uri="{0D108BD9-81ED-4DB2-BD59-A6C34878D82A}">
                    <a16:rowId xmlns:a16="http://schemas.microsoft.com/office/drawing/2014/main" val="2443089867"/>
                  </a:ext>
                </a:extLst>
              </a:tr>
              <a:tr h="320741">
                <a:tc>
                  <a:txBody>
                    <a:bodyPr/>
                    <a:lstStyle/>
                    <a:p>
                      <a:pPr marL="0" algn="ctr" defTabSz="914400" rtl="0" eaLnBrk="1" latinLnBrk="0" hangingPunct="1">
                        <a:lnSpc>
                          <a:spcPct val="115000"/>
                        </a:lnSpc>
                        <a:spcAft>
                          <a:spcPts val="1000"/>
                        </a:spcAft>
                      </a:pPr>
                      <a:r>
                        <a:rPr lang="en-US" sz="1600" b="1" kern="1200">
                          <a:solidFill>
                            <a:schemeClr val="lt1"/>
                          </a:solidFill>
                          <a:effectLst/>
                          <a:latin typeface="+mn-lt"/>
                          <a:ea typeface="+mn-ea"/>
                          <a:cs typeface="+mn-cs"/>
                        </a:rPr>
                        <a:t>和元达</a:t>
                      </a:r>
                      <a:endParaRPr lang="zh-CN" altLang="en-US" sz="1600" b="1" kern="1200">
                        <a:solidFill>
                          <a:schemeClr val="lt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0.392858</a:t>
                      </a:r>
                      <a:endParaRPr lang="zh-CN" altLang="en-US" sz="16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0.000688</a:t>
                      </a:r>
                      <a:endParaRPr lang="zh-CN" altLang="en-US" sz="16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32.0</a:t>
                      </a:r>
                      <a:endParaRPr lang="zh-CN" altLang="en-US" sz="16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广州</a:t>
                      </a:r>
                      <a:endParaRPr lang="zh-CN" altLang="en-US" sz="16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5-10亿元</a:t>
                      </a:r>
                      <a:endParaRPr lang="zh-CN" altLang="en-US" sz="16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0.0</a:t>
                      </a:r>
                      <a:endParaRPr lang="zh-CN" altLang="en-US" sz="16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dirty="0" err="1">
                          <a:solidFill>
                            <a:schemeClr val="tx1"/>
                          </a:solidFill>
                          <a:effectLst/>
                          <a:latin typeface="+mn-lt"/>
                          <a:ea typeface="+mn-ea"/>
                          <a:cs typeface="+mn-cs"/>
                        </a:rPr>
                        <a:t>股票中性</a:t>
                      </a:r>
                      <a:endParaRPr lang="zh-CN" altLang="en-US" sz="1600" b="1" kern="1200" dirty="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专户</a:t>
                      </a:r>
                      <a:endParaRPr lang="zh-CN" altLang="en-US" sz="1600" b="1" kern="1200">
                        <a:solidFill>
                          <a:schemeClr val="tx1"/>
                        </a:solidFill>
                        <a:effectLst/>
                        <a:latin typeface="+mn-lt"/>
                        <a:ea typeface="+mn-ea"/>
                        <a:cs typeface="+mn-cs"/>
                      </a:endParaRPr>
                    </a:p>
                  </a:txBody>
                  <a:tcPr marL="68580" marR="68580" marT="0" marB="0"/>
                </a:tc>
                <a:extLst>
                  <a:ext uri="{0D108BD9-81ED-4DB2-BD59-A6C34878D82A}">
                    <a16:rowId xmlns:a16="http://schemas.microsoft.com/office/drawing/2014/main" val="1265454640"/>
                  </a:ext>
                </a:extLst>
              </a:tr>
              <a:tr h="320741">
                <a:tc>
                  <a:txBody>
                    <a:bodyPr/>
                    <a:lstStyle/>
                    <a:p>
                      <a:pPr marL="0" algn="ctr" defTabSz="914400" rtl="0" eaLnBrk="1" latinLnBrk="0" hangingPunct="1">
                        <a:lnSpc>
                          <a:spcPct val="115000"/>
                        </a:lnSpc>
                        <a:spcAft>
                          <a:spcPts val="1000"/>
                        </a:spcAft>
                      </a:pPr>
                      <a:r>
                        <a:rPr lang="en-US" sz="1600" b="1" kern="1200">
                          <a:solidFill>
                            <a:schemeClr val="lt1"/>
                          </a:solidFill>
                          <a:effectLst/>
                          <a:latin typeface="+mn-lt"/>
                          <a:ea typeface="+mn-ea"/>
                          <a:cs typeface="+mn-cs"/>
                        </a:rPr>
                        <a:t>睿泉毅信2</a:t>
                      </a:r>
                      <a:endParaRPr lang="zh-CN" altLang="en-US" sz="1600" b="1" kern="1200">
                        <a:solidFill>
                          <a:schemeClr val="lt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0.226454</a:t>
                      </a:r>
                      <a:endParaRPr lang="zh-CN" altLang="en-US" sz="16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0.00122</a:t>
                      </a:r>
                      <a:endParaRPr lang="zh-CN" altLang="en-US" sz="16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94.0</a:t>
                      </a:r>
                      <a:endParaRPr lang="zh-CN" altLang="en-US" sz="16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深圳</a:t>
                      </a:r>
                      <a:endParaRPr lang="zh-CN" altLang="en-US" sz="16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50-100亿元</a:t>
                      </a:r>
                      <a:endParaRPr lang="zh-CN" altLang="en-US" sz="16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80.0</a:t>
                      </a:r>
                      <a:endParaRPr lang="zh-CN" altLang="en-US" sz="16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dirty="0" err="1">
                          <a:solidFill>
                            <a:schemeClr val="tx1"/>
                          </a:solidFill>
                          <a:effectLst/>
                          <a:latin typeface="+mn-lt"/>
                          <a:ea typeface="+mn-ea"/>
                          <a:cs typeface="+mn-cs"/>
                        </a:rPr>
                        <a:t>成长</a:t>
                      </a:r>
                      <a:endParaRPr lang="zh-CN" altLang="en-US" sz="1600" b="1" kern="1200" dirty="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专户</a:t>
                      </a:r>
                      <a:endParaRPr lang="zh-CN" altLang="en-US" sz="1600" b="1" kern="1200">
                        <a:solidFill>
                          <a:schemeClr val="tx1"/>
                        </a:solidFill>
                        <a:effectLst/>
                        <a:latin typeface="+mn-lt"/>
                        <a:ea typeface="+mn-ea"/>
                        <a:cs typeface="+mn-cs"/>
                      </a:endParaRPr>
                    </a:p>
                  </a:txBody>
                  <a:tcPr marL="68580" marR="68580" marT="0" marB="0"/>
                </a:tc>
                <a:extLst>
                  <a:ext uri="{0D108BD9-81ED-4DB2-BD59-A6C34878D82A}">
                    <a16:rowId xmlns:a16="http://schemas.microsoft.com/office/drawing/2014/main" val="4127672170"/>
                  </a:ext>
                </a:extLst>
              </a:tr>
              <a:tr h="320741">
                <a:tc>
                  <a:txBody>
                    <a:bodyPr/>
                    <a:lstStyle/>
                    <a:p>
                      <a:pPr marL="0" algn="ctr" defTabSz="914400" rtl="0" eaLnBrk="1" latinLnBrk="0" hangingPunct="1">
                        <a:lnSpc>
                          <a:spcPct val="115000"/>
                        </a:lnSpc>
                        <a:spcAft>
                          <a:spcPts val="1000"/>
                        </a:spcAft>
                      </a:pPr>
                      <a:r>
                        <a:rPr lang="en-US" sz="1600" b="1" kern="1200">
                          <a:solidFill>
                            <a:schemeClr val="lt1"/>
                          </a:solidFill>
                          <a:effectLst/>
                          <a:latin typeface="+mn-lt"/>
                          <a:ea typeface="+mn-ea"/>
                          <a:cs typeface="+mn-cs"/>
                        </a:rPr>
                        <a:t>东方港湾</a:t>
                      </a:r>
                      <a:endParaRPr lang="zh-CN" altLang="en-US" sz="1600" b="1" kern="1200">
                        <a:solidFill>
                          <a:schemeClr val="lt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0.199771</a:t>
                      </a:r>
                      <a:endParaRPr lang="zh-CN" altLang="en-US" sz="16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0.001206</a:t>
                      </a:r>
                      <a:endParaRPr lang="zh-CN" altLang="en-US" sz="16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101.0</a:t>
                      </a:r>
                      <a:endParaRPr lang="zh-CN" altLang="en-US" sz="16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零售</a:t>
                      </a:r>
                      <a:endParaRPr lang="zh-CN" altLang="en-US" sz="16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100亿元以上</a:t>
                      </a:r>
                      <a:endParaRPr lang="zh-CN" altLang="en-US" sz="16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80.0</a:t>
                      </a:r>
                      <a:endParaRPr lang="zh-CN" altLang="en-US" sz="16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商业模式</a:t>
                      </a:r>
                      <a:endParaRPr lang="zh-CN" altLang="en-US" sz="16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dirty="0" err="1">
                          <a:solidFill>
                            <a:schemeClr val="tx1"/>
                          </a:solidFill>
                          <a:effectLst/>
                          <a:latin typeface="+mn-lt"/>
                          <a:ea typeface="+mn-ea"/>
                          <a:cs typeface="+mn-cs"/>
                        </a:rPr>
                        <a:t>专户</a:t>
                      </a:r>
                      <a:endParaRPr lang="zh-CN" altLang="en-US" sz="1600" b="1" kern="1200" dirty="0">
                        <a:solidFill>
                          <a:schemeClr val="tx1"/>
                        </a:solidFill>
                        <a:effectLst/>
                        <a:latin typeface="+mn-lt"/>
                        <a:ea typeface="+mn-ea"/>
                        <a:cs typeface="+mn-cs"/>
                      </a:endParaRPr>
                    </a:p>
                  </a:txBody>
                  <a:tcPr marL="68580" marR="68580" marT="0" marB="0"/>
                </a:tc>
                <a:extLst>
                  <a:ext uri="{0D108BD9-81ED-4DB2-BD59-A6C34878D82A}">
                    <a16:rowId xmlns:a16="http://schemas.microsoft.com/office/drawing/2014/main" val="662492450"/>
                  </a:ext>
                </a:extLst>
              </a:tr>
              <a:tr h="320741">
                <a:tc>
                  <a:txBody>
                    <a:bodyPr/>
                    <a:lstStyle/>
                    <a:p>
                      <a:pPr marL="0" algn="ctr" defTabSz="914400" rtl="0" eaLnBrk="1" latinLnBrk="0" hangingPunct="1">
                        <a:lnSpc>
                          <a:spcPct val="115000"/>
                        </a:lnSpc>
                        <a:spcAft>
                          <a:spcPts val="1000"/>
                        </a:spcAft>
                      </a:pPr>
                      <a:r>
                        <a:rPr lang="en-US" sz="1600" b="1" kern="1200">
                          <a:solidFill>
                            <a:schemeClr val="lt1"/>
                          </a:solidFill>
                          <a:effectLst/>
                          <a:latin typeface="+mn-lt"/>
                          <a:ea typeface="+mn-ea"/>
                          <a:cs typeface="+mn-cs"/>
                        </a:rPr>
                        <a:t>泾溪</a:t>
                      </a:r>
                      <a:endParaRPr lang="zh-CN" altLang="en-US" sz="1600" b="1" kern="1200">
                        <a:solidFill>
                          <a:schemeClr val="lt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0.176124</a:t>
                      </a:r>
                      <a:endParaRPr lang="zh-CN" altLang="en-US" sz="16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0.000613</a:t>
                      </a:r>
                      <a:endParaRPr lang="zh-CN" altLang="en-US" sz="16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97.0</a:t>
                      </a:r>
                      <a:endParaRPr lang="zh-CN" altLang="en-US" sz="16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种子</a:t>
                      </a:r>
                      <a:endParaRPr lang="zh-CN" altLang="en-US" sz="16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20-50亿元</a:t>
                      </a:r>
                      <a:endParaRPr lang="zh-CN" altLang="en-US" sz="16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80.0</a:t>
                      </a:r>
                      <a:endParaRPr lang="zh-CN" altLang="en-US" sz="16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成长</a:t>
                      </a:r>
                      <a:endParaRPr lang="zh-CN" altLang="en-US" sz="16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dirty="0" err="1">
                          <a:solidFill>
                            <a:schemeClr val="tx1"/>
                          </a:solidFill>
                          <a:effectLst/>
                          <a:latin typeface="+mn-lt"/>
                          <a:ea typeface="+mn-ea"/>
                          <a:cs typeface="+mn-cs"/>
                        </a:rPr>
                        <a:t>专户</a:t>
                      </a:r>
                      <a:endParaRPr lang="zh-CN" altLang="en-US" sz="1600" b="1" kern="1200" dirty="0">
                        <a:solidFill>
                          <a:schemeClr val="tx1"/>
                        </a:solidFill>
                        <a:effectLst/>
                        <a:latin typeface="+mn-lt"/>
                        <a:ea typeface="+mn-ea"/>
                        <a:cs typeface="+mn-cs"/>
                      </a:endParaRPr>
                    </a:p>
                  </a:txBody>
                  <a:tcPr marL="68580" marR="68580" marT="0" marB="0"/>
                </a:tc>
                <a:extLst>
                  <a:ext uri="{0D108BD9-81ED-4DB2-BD59-A6C34878D82A}">
                    <a16:rowId xmlns:a16="http://schemas.microsoft.com/office/drawing/2014/main" val="3366934520"/>
                  </a:ext>
                </a:extLst>
              </a:tr>
              <a:tr h="320741">
                <a:tc>
                  <a:txBody>
                    <a:bodyPr/>
                    <a:lstStyle/>
                    <a:p>
                      <a:pPr marL="0" algn="ctr" defTabSz="914400" rtl="0" eaLnBrk="1" latinLnBrk="0" hangingPunct="1">
                        <a:lnSpc>
                          <a:spcPct val="115000"/>
                        </a:lnSpc>
                        <a:spcAft>
                          <a:spcPts val="1000"/>
                        </a:spcAft>
                      </a:pPr>
                      <a:r>
                        <a:rPr lang="en-US" sz="1600" b="1" kern="1200">
                          <a:solidFill>
                            <a:schemeClr val="lt1"/>
                          </a:solidFill>
                          <a:effectLst/>
                          <a:latin typeface="+mn-lt"/>
                          <a:ea typeface="+mn-ea"/>
                          <a:cs typeface="+mn-cs"/>
                        </a:rPr>
                        <a:t>玖鹏</a:t>
                      </a:r>
                      <a:endParaRPr lang="zh-CN" altLang="en-US" sz="1600" b="1" kern="1200">
                        <a:solidFill>
                          <a:schemeClr val="lt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0.170626</a:t>
                      </a:r>
                      <a:endParaRPr lang="zh-CN" altLang="en-US" sz="16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0.000401</a:t>
                      </a:r>
                      <a:endParaRPr lang="zh-CN" altLang="en-US" sz="16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104.0</a:t>
                      </a:r>
                      <a:endParaRPr lang="zh-CN" altLang="en-US" sz="16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种子</a:t>
                      </a:r>
                      <a:endParaRPr lang="zh-CN" altLang="en-US" sz="16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20-50亿元</a:t>
                      </a:r>
                      <a:endParaRPr lang="zh-CN" altLang="en-US" sz="16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80.0</a:t>
                      </a:r>
                      <a:endParaRPr lang="zh-CN" altLang="en-US" sz="16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成长</a:t>
                      </a:r>
                      <a:endParaRPr lang="zh-CN" altLang="en-US" sz="16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dirty="0" err="1">
                          <a:solidFill>
                            <a:schemeClr val="tx1"/>
                          </a:solidFill>
                          <a:effectLst/>
                          <a:latin typeface="+mn-lt"/>
                          <a:ea typeface="+mn-ea"/>
                          <a:cs typeface="+mn-cs"/>
                        </a:rPr>
                        <a:t>专户</a:t>
                      </a:r>
                      <a:endParaRPr lang="zh-CN" altLang="en-US" sz="1600" b="1" kern="1200" dirty="0">
                        <a:solidFill>
                          <a:schemeClr val="tx1"/>
                        </a:solidFill>
                        <a:effectLst/>
                        <a:latin typeface="+mn-lt"/>
                        <a:ea typeface="+mn-ea"/>
                        <a:cs typeface="+mn-cs"/>
                      </a:endParaRPr>
                    </a:p>
                  </a:txBody>
                  <a:tcPr marL="68580" marR="68580" marT="0" marB="0"/>
                </a:tc>
                <a:extLst>
                  <a:ext uri="{0D108BD9-81ED-4DB2-BD59-A6C34878D82A}">
                    <a16:rowId xmlns:a16="http://schemas.microsoft.com/office/drawing/2014/main" val="134324130"/>
                  </a:ext>
                </a:extLst>
              </a:tr>
            </a:tbl>
          </a:graphicData>
        </a:graphic>
      </p:graphicFrame>
      <p:pic>
        <p:nvPicPr>
          <p:cNvPr id="3" name="图片 2">
            <a:extLst>
              <a:ext uri="{FF2B5EF4-FFF2-40B4-BE49-F238E27FC236}">
                <a16:creationId xmlns:a16="http://schemas.microsoft.com/office/drawing/2014/main" id="{DEC8DFEE-3950-4C2B-86E0-44754AC132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31971" y="0"/>
            <a:ext cx="6809735" cy="5107301"/>
          </a:xfrm>
          <a:prstGeom prst="rect">
            <a:avLst/>
          </a:prstGeom>
        </p:spPr>
      </p:pic>
    </p:spTree>
    <p:extLst>
      <p:ext uri="{BB962C8B-B14F-4D97-AF65-F5344CB8AC3E}">
        <p14:creationId xmlns:p14="http://schemas.microsoft.com/office/powerpoint/2010/main" val="4189455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B98576CF-CF59-4EB7-A635-9B56D8C3EC8F}"/>
              </a:ext>
            </a:extLst>
          </p:cNvPr>
          <p:cNvSpPr>
            <a:spLocks noGrp="1"/>
          </p:cNvSpPr>
          <p:nvPr>
            <p:ph type="title"/>
          </p:nvPr>
        </p:nvSpPr>
        <p:spPr>
          <a:xfrm>
            <a:off x="421041" y="485702"/>
            <a:ext cx="9720155" cy="432000"/>
          </a:xfrm>
        </p:spPr>
        <p:txBody>
          <a:bodyPr/>
          <a:lstStyle/>
          <a:p>
            <a:pPr>
              <a:lnSpc>
                <a:spcPct val="100000"/>
              </a:lnSpc>
              <a:defRPr/>
            </a:pPr>
            <a:r>
              <a:rPr lang="zh-CN" altLang="en-US" sz="3200" spc="300" dirty="0">
                <a:solidFill>
                  <a:schemeClr val="bg1"/>
                </a:solidFill>
                <a:latin typeface="Arial" panose="020B0604020202020204" pitchFamily="34" charset="0"/>
                <a:cs typeface="+mj-cs"/>
              </a:rPr>
              <a:t>三、线性回归拟合估计</a:t>
            </a:r>
            <a:br>
              <a:rPr lang="zh-CN" altLang="en-US" sz="3200" spc="300" dirty="0">
                <a:solidFill>
                  <a:schemeClr val="bg1"/>
                </a:solidFill>
                <a:latin typeface="Arial" panose="020B0604020202020204" pitchFamily="34" charset="0"/>
                <a:cs typeface="+mj-cs"/>
              </a:rPr>
            </a:br>
            <a:endParaRPr lang="zh-CN" altLang="en-US" sz="3200" spc="300" dirty="0">
              <a:solidFill>
                <a:schemeClr val="bg1"/>
              </a:solidFill>
              <a:latin typeface="Arial" panose="020B0604020202020204" pitchFamily="34" charset="0"/>
              <a:cs typeface="+mj-cs"/>
            </a:endParaRPr>
          </a:p>
        </p:txBody>
      </p:sp>
      <p:sp>
        <p:nvSpPr>
          <p:cNvPr id="8" name="文本框 7">
            <a:extLst>
              <a:ext uri="{FF2B5EF4-FFF2-40B4-BE49-F238E27FC236}">
                <a16:creationId xmlns:a16="http://schemas.microsoft.com/office/drawing/2014/main" id="{9C77E7D7-BDEB-4762-AE9F-B0C1728167AD}"/>
              </a:ext>
            </a:extLst>
          </p:cNvPr>
          <p:cNvSpPr txBox="1"/>
          <p:nvPr/>
        </p:nvSpPr>
        <p:spPr>
          <a:xfrm>
            <a:off x="2507603" y="2084871"/>
            <a:ext cx="6097554" cy="392928"/>
          </a:xfrm>
          <a:prstGeom prst="rect">
            <a:avLst/>
          </a:prstGeom>
          <a:noFill/>
        </p:spPr>
        <p:txBody>
          <a:bodyPr wrap="square">
            <a:spAutoFit/>
          </a:bodyPr>
          <a:lstStyle/>
          <a:p>
            <a:pPr indent="266700" algn="ctr">
              <a:lnSpc>
                <a:spcPct val="120000"/>
              </a:lnSpc>
              <a:spcAft>
                <a:spcPts val="1000"/>
              </a:spcAft>
            </a:pPr>
            <a:r>
              <a:rPr lang="en-US" altLang="zh-CN" sz="1800" dirty="0">
                <a:effectLst/>
                <a:latin typeface="楷体" panose="02010609060101010101" pitchFamily="49" charset="-122"/>
                <a:ea typeface="楷体" panose="02010609060101010101" pitchFamily="49" charset="-122"/>
                <a:cs typeface="Times New Roman" panose="02020603050405020304" pitchFamily="18" charset="0"/>
              </a:rPr>
              <a:t>（</a:t>
            </a:r>
            <a:r>
              <a:rPr lang="en-US" altLang="zh-CN" sz="1800" dirty="0" err="1">
                <a:effectLst/>
                <a:latin typeface="楷体" panose="02010609060101010101" pitchFamily="49" charset="-122"/>
                <a:ea typeface="楷体" panose="02010609060101010101" pitchFamily="49" charset="-122"/>
                <a:cs typeface="Times New Roman" panose="02020603050405020304" pitchFamily="18" charset="0"/>
              </a:rPr>
              <a:t>一）系数为正</a:t>
            </a:r>
            <a:endPar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endParaRPr>
          </a:p>
        </p:txBody>
      </p:sp>
      <p:graphicFrame>
        <p:nvGraphicFramePr>
          <p:cNvPr id="4" name="表格 3">
            <a:extLst>
              <a:ext uri="{FF2B5EF4-FFF2-40B4-BE49-F238E27FC236}">
                <a16:creationId xmlns:a16="http://schemas.microsoft.com/office/drawing/2014/main" id="{2BE08F57-EDBA-4470-A22E-6B43EBD2ED2B}"/>
              </a:ext>
            </a:extLst>
          </p:cNvPr>
          <p:cNvGraphicFramePr>
            <a:graphicFrameLocks noGrp="1"/>
          </p:cNvGraphicFramePr>
          <p:nvPr>
            <p:extLst>
              <p:ext uri="{D42A27DB-BD31-4B8C-83A1-F6EECF244321}">
                <p14:modId xmlns:p14="http://schemas.microsoft.com/office/powerpoint/2010/main" val="601480511"/>
              </p:ext>
            </p:extLst>
          </p:nvPr>
        </p:nvGraphicFramePr>
        <p:xfrm>
          <a:off x="147391" y="948638"/>
          <a:ext cx="11897217" cy="3549607"/>
        </p:xfrm>
        <a:graphic>
          <a:graphicData uri="http://schemas.openxmlformats.org/drawingml/2006/table">
            <a:tbl>
              <a:tblPr firstRow="1" firstCol="1" bandRow="1">
                <a:tableStyleId>{5C22544A-7EE6-4342-B048-85BDC9FD1C3A}</a:tableStyleId>
              </a:tblPr>
              <a:tblGrid>
                <a:gridCol w="1321913">
                  <a:extLst>
                    <a:ext uri="{9D8B030D-6E8A-4147-A177-3AD203B41FA5}">
                      <a16:colId xmlns:a16="http://schemas.microsoft.com/office/drawing/2014/main" val="1769578001"/>
                    </a:ext>
                  </a:extLst>
                </a:gridCol>
                <a:gridCol w="1321913">
                  <a:extLst>
                    <a:ext uri="{9D8B030D-6E8A-4147-A177-3AD203B41FA5}">
                      <a16:colId xmlns:a16="http://schemas.microsoft.com/office/drawing/2014/main" val="739173867"/>
                    </a:ext>
                  </a:extLst>
                </a:gridCol>
                <a:gridCol w="1321913">
                  <a:extLst>
                    <a:ext uri="{9D8B030D-6E8A-4147-A177-3AD203B41FA5}">
                      <a16:colId xmlns:a16="http://schemas.microsoft.com/office/drawing/2014/main" val="3366507315"/>
                    </a:ext>
                  </a:extLst>
                </a:gridCol>
                <a:gridCol w="1321913">
                  <a:extLst>
                    <a:ext uri="{9D8B030D-6E8A-4147-A177-3AD203B41FA5}">
                      <a16:colId xmlns:a16="http://schemas.microsoft.com/office/drawing/2014/main" val="466159580"/>
                    </a:ext>
                  </a:extLst>
                </a:gridCol>
                <a:gridCol w="1321913">
                  <a:extLst>
                    <a:ext uri="{9D8B030D-6E8A-4147-A177-3AD203B41FA5}">
                      <a16:colId xmlns:a16="http://schemas.microsoft.com/office/drawing/2014/main" val="995468938"/>
                    </a:ext>
                  </a:extLst>
                </a:gridCol>
                <a:gridCol w="1321913">
                  <a:extLst>
                    <a:ext uri="{9D8B030D-6E8A-4147-A177-3AD203B41FA5}">
                      <a16:colId xmlns:a16="http://schemas.microsoft.com/office/drawing/2014/main" val="711511003"/>
                    </a:ext>
                  </a:extLst>
                </a:gridCol>
                <a:gridCol w="1321913">
                  <a:extLst>
                    <a:ext uri="{9D8B030D-6E8A-4147-A177-3AD203B41FA5}">
                      <a16:colId xmlns:a16="http://schemas.microsoft.com/office/drawing/2014/main" val="862365734"/>
                    </a:ext>
                  </a:extLst>
                </a:gridCol>
                <a:gridCol w="1321913">
                  <a:extLst>
                    <a:ext uri="{9D8B030D-6E8A-4147-A177-3AD203B41FA5}">
                      <a16:colId xmlns:a16="http://schemas.microsoft.com/office/drawing/2014/main" val="612096461"/>
                    </a:ext>
                  </a:extLst>
                </a:gridCol>
                <a:gridCol w="1321913">
                  <a:extLst>
                    <a:ext uri="{9D8B030D-6E8A-4147-A177-3AD203B41FA5}">
                      <a16:colId xmlns:a16="http://schemas.microsoft.com/office/drawing/2014/main" val="2983645637"/>
                    </a:ext>
                  </a:extLst>
                </a:gridCol>
              </a:tblGrid>
              <a:tr h="662938">
                <a:tc>
                  <a:txBody>
                    <a:bodyPr/>
                    <a:lstStyle/>
                    <a:p>
                      <a:pPr algn="ctr">
                        <a:lnSpc>
                          <a:spcPct val="115000"/>
                        </a:lnSpc>
                        <a:spcAft>
                          <a:spcPts val="1000"/>
                        </a:spcAft>
                      </a:pPr>
                      <a:r>
                        <a:rPr lang="en-US" sz="1600">
                          <a:effectLst/>
                        </a:rPr>
                        <a:t>FundName</a:t>
                      </a:r>
                      <a:endParaRPr lang="zh-CN" sz="1400">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600" dirty="0" err="1">
                          <a:effectLst/>
                        </a:rPr>
                        <a:t>拟合优度</a:t>
                      </a:r>
                      <a:endParaRPr lang="zh-CN" sz="1400" dirty="0">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600">
                          <a:effectLst/>
                        </a:rPr>
                        <a:t>系数</a:t>
                      </a:r>
                      <a:endParaRPr lang="zh-CN" sz="1400">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600">
                          <a:effectLst/>
                        </a:rPr>
                        <a:t>运行期数</a:t>
                      </a:r>
                      <a:endParaRPr lang="zh-CN" sz="1400">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600">
                          <a:effectLst/>
                        </a:rPr>
                        <a:t>推荐部门</a:t>
                      </a:r>
                      <a:endParaRPr lang="zh-CN" sz="1400">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600">
                          <a:effectLst/>
                        </a:rPr>
                        <a:t>管理规模</a:t>
                      </a:r>
                      <a:endParaRPr lang="zh-CN" sz="1400">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600">
                          <a:effectLst/>
                        </a:rPr>
                        <a:t>基准权益风险敞口</a:t>
                      </a:r>
                      <a:endParaRPr lang="zh-CN" sz="1400">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600">
                          <a:effectLst/>
                        </a:rPr>
                        <a:t>Category</a:t>
                      </a:r>
                      <a:endParaRPr lang="zh-CN" sz="1400">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algn="ctr">
                        <a:lnSpc>
                          <a:spcPct val="115000"/>
                        </a:lnSpc>
                        <a:spcAft>
                          <a:spcPts val="1000"/>
                        </a:spcAft>
                      </a:pPr>
                      <a:r>
                        <a:rPr lang="en-US" sz="1600">
                          <a:effectLst/>
                        </a:rPr>
                        <a:t>拼盘类型</a:t>
                      </a:r>
                      <a:endParaRPr lang="zh-CN" sz="1400">
                        <a:effectLst/>
                        <a:latin typeface="Cambria" panose="02040503050406030204" pitchFamily="18"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2807380609"/>
                  </a:ext>
                </a:extLst>
              </a:tr>
              <a:tr h="320741">
                <a:tc>
                  <a:txBody>
                    <a:bodyPr/>
                    <a:lstStyle/>
                    <a:p>
                      <a:pPr marL="0" algn="ctr" defTabSz="914400" rtl="0" eaLnBrk="1" latinLnBrk="0" hangingPunct="1">
                        <a:lnSpc>
                          <a:spcPct val="115000"/>
                        </a:lnSpc>
                        <a:spcAft>
                          <a:spcPts val="1000"/>
                        </a:spcAft>
                      </a:pPr>
                      <a:r>
                        <a:rPr lang="en-US" sz="1600" b="1" kern="1200" dirty="0" err="1">
                          <a:solidFill>
                            <a:schemeClr val="lt1"/>
                          </a:solidFill>
                          <a:effectLst/>
                          <a:latin typeface="+mn-lt"/>
                          <a:ea typeface="+mn-ea"/>
                          <a:cs typeface="+mn-cs"/>
                        </a:rPr>
                        <a:t>稳博</a:t>
                      </a:r>
                      <a:endParaRPr lang="zh-CN" altLang="en-US" sz="1600" b="1" kern="1200" dirty="0">
                        <a:solidFill>
                          <a:schemeClr val="lt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dirty="0">
                          <a:solidFill>
                            <a:schemeClr val="tx1"/>
                          </a:solidFill>
                          <a:effectLst/>
                          <a:latin typeface="+mn-lt"/>
                          <a:ea typeface="+mn-ea"/>
                          <a:cs typeface="+mn-cs"/>
                        </a:rPr>
                        <a:t>0.130268</a:t>
                      </a:r>
                      <a:endParaRPr lang="zh-CN" altLang="en-US" sz="1600" b="1" kern="1200" dirty="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0.000313</a:t>
                      </a:r>
                      <a:endParaRPr lang="zh-CN" altLang="en-US" sz="16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9.0</a:t>
                      </a:r>
                      <a:endParaRPr lang="zh-CN" altLang="en-US" sz="16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零售</a:t>
                      </a:r>
                      <a:endParaRPr lang="zh-CN" altLang="en-US" sz="16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50-100亿元</a:t>
                      </a:r>
                      <a:endParaRPr lang="zh-CN" altLang="en-US" sz="16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0.0</a:t>
                      </a:r>
                      <a:endParaRPr lang="zh-CN" altLang="en-US" sz="16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股票中性</a:t>
                      </a:r>
                      <a:endParaRPr lang="zh-CN" altLang="en-US" sz="16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专户</a:t>
                      </a:r>
                      <a:endParaRPr lang="zh-CN" altLang="en-US" sz="1600" b="1" kern="1200">
                        <a:solidFill>
                          <a:schemeClr val="tx1"/>
                        </a:solidFill>
                        <a:effectLst/>
                        <a:latin typeface="+mn-lt"/>
                        <a:ea typeface="+mn-ea"/>
                        <a:cs typeface="+mn-cs"/>
                      </a:endParaRPr>
                    </a:p>
                  </a:txBody>
                  <a:tcPr marL="68580" marR="68580" marT="0" marB="0"/>
                </a:tc>
                <a:extLst>
                  <a:ext uri="{0D108BD9-81ED-4DB2-BD59-A6C34878D82A}">
                    <a16:rowId xmlns:a16="http://schemas.microsoft.com/office/drawing/2014/main" val="3485305523"/>
                  </a:ext>
                </a:extLst>
              </a:tr>
              <a:tr h="320741">
                <a:tc>
                  <a:txBody>
                    <a:bodyPr/>
                    <a:lstStyle/>
                    <a:p>
                      <a:pPr marL="0" algn="ctr" defTabSz="914400" rtl="0" eaLnBrk="1" latinLnBrk="0" hangingPunct="1">
                        <a:lnSpc>
                          <a:spcPct val="115000"/>
                        </a:lnSpc>
                        <a:spcAft>
                          <a:spcPts val="1000"/>
                        </a:spcAft>
                      </a:pPr>
                      <a:r>
                        <a:rPr lang="en-US" sz="1600" b="1" kern="1200">
                          <a:solidFill>
                            <a:schemeClr val="lt1"/>
                          </a:solidFill>
                          <a:effectLst/>
                          <a:latin typeface="+mn-lt"/>
                          <a:ea typeface="+mn-ea"/>
                          <a:cs typeface="+mn-cs"/>
                        </a:rPr>
                        <a:t>千朔</a:t>
                      </a:r>
                      <a:endParaRPr lang="zh-CN" altLang="en-US" sz="1600" b="1" kern="1200">
                        <a:solidFill>
                          <a:schemeClr val="lt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dirty="0">
                          <a:solidFill>
                            <a:schemeClr val="tx1"/>
                          </a:solidFill>
                          <a:effectLst/>
                          <a:latin typeface="+mn-lt"/>
                          <a:ea typeface="+mn-ea"/>
                          <a:cs typeface="+mn-cs"/>
                        </a:rPr>
                        <a:t>0.103493</a:t>
                      </a:r>
                      <a:endParaRPr lang="zh-CN" altLang="en-US" sz="1600" b="1" kern="1200" dirty="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9.3e-05</a:t>
                      </a:r>
                      <a:endParaRPr lang="zh-CN" altLang="en-US" sz="16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75.0</a:t>
                      </a:r>
                      <a:endParaRPr lang="zh-CN" altLang="en-US" sz="16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上海</a:t>
                      </a:r>
                      <a:endParaRPr lang="zh-CN" altLang="en-US" sz="16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10-20亿元</a:t>
                      </a:r>
                      <a:endParaRPr lang="zh-CN" altLang="en-US" sz="16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0.0</a:t>
                      </a:r>
                      <a:endParaRPr lang="zh-CN" altLang="en-US" sz="16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股票中性</a:t>
                      </a:r>
                      <a:endParaRPr lang="zh-CN" altLang="en-US" sz="16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专户</a:t>
                      </a:r>
                      <a:endParaRPr lang="zh-CN" altLang="en-US" sz="1600" b="1" kern="1200">
                        <a:solidFill>
                          <a:schemeClr val="tx1"/>
                        </a:solidFill>
                        <a:effectLst/>
                        <a:latin typeface="+mn-lt"/>
                        <a:ea typeface="+mn-ea"/>
                        <a:cs typeface="+mn-cs"/>
                      </a:endParaRPr>
                    </a:p>
                  </a:txBody>
                  <a:tcPr marL="68580" marR="68580" marT="0" marB="0"/>
                </a:tc>
                <a:extLst>
                  <a:ext uri="{0D108BD9-81ED-4DB2-BD59-A6C34878D82A}">
                    <a16:rowId xmlns:a16="http://schemas.microsoft.com/office/drawing/2014/main" val="1842467605"/>
                  </a:ext>
                </a:extLst>
              </a:tr>
              <a:tr h="320741">
                <a:tc>
                  <a:txBody>
                    <a:bodyPr/>
                    <a:lstStyle/>
                    <a:p>
                      <a:pPr marL="0" algn="ctr" defTabSz="914400" rtl="0" eaLnBrk="1" latinLnBrk="0" hangingPunct="1">
                        <a:lnSpc>
                          <a:spcPct val="115000"/>
                        </a:lnSpc>
                        <a:spcAft>
                          <a:spcPts val="1000"/>
                        </a:spcAft>
                      </a:pPr>
                      <a:r>
                        <a:rPr lang="en-US" sz="1600" b="1" kern="1200">
                          <a:solidFill>
                            <a:schemeClr val="lt1"/>
                          </a:solidFill>
                          <a:effectLst/>
                          <a:latin typeface="+mn-lt"/>
                          <a:ea typeface="+mn-ea"/>
                          <a:cs typeface="+mn-cs"/>
                        </a:rPr>
                        <a:t>九霄</a:t>
                      </a:r>
                      <a:endParaRPr lang="zh-CN" altLang="en-US" sz="1600" b="1" kern="1200">
                        <a:solidFill>
                          <a:schemeClr val="lt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0.076742</a:t>
                      </a:r>
                      <a:endParaRPr lang="zh-CN" altLang="en-US" sz="16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dirty="0">
                          <a:solidFill>
                            <a:schemeClr val="tx1"/>
                          </a:solidFill>
                          <a:effectLst/>
                          <a:latin typeface="+mn-lt"/>
                          <a:ea typeface="+mn-ea"/>
                          <a:cs typeface="+mn-cs"/>
                        </a:rPr>
                        <a:t>0.000437</a:t>
                      </a:r>
                      <a:endParaRPr lang="zh-CN" altLang="en-US" sz="1600" b="1" kern="1200" dirty="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115.0</a:t>
                      </a:r>
                      <a:endParaRPr lang="zh-CN" altLang="en-US" sz="16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种子</a:t>
                      </a:r>
                      <a:endParaRPr lang="zh-CN" altLang="en-US" sz="16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5-10亿元</a:t>
                      </a:r>
                      <a:endParaRPr lang="zh-CN" altLang="en-US" sz="16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80.0</a:t>
                      </a:r>
                      <a:endParaRPr lang="zh-CN" altLang="en-US" sz="16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价值</a:t>
                      </a:r>
                      <a:endParaRPr lang="zh-CN" altLang="en-US" sz="16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专户</a:t>
                      </a:r>
                      <a:endParaRPr lang="zh-CN" altLang="en-US" sz="1600" b="1" kern="1200">
                        <a:solidFill>
                          <a:schemeClr val="tx1"/>
                        </a:solidFill>
                        <a:effectLst/>
                        <a:latin typeface="+mn-lt"/>
                        <a:ea typeface="+mn-ea"/>
                        <a:cs typeface="+mn-cs"/>
                      </a:endParaRPr>
                    </a:p>
                  </a:txBody>
                  <a:tcPr marL="68580" marR="68580" marT="0" marB="0"/>
                </a:tc>
                <a:extLst>
                  <a:ext uri="{0D108BD9-81ED-4DB2-BD59-A6C34878D82A}">
                    <a16:rowId xmlns:a16="http://schemas.microsoft.com/office/drawing/2014/main" val="2147654389"/>
                  </a:ext>
                </a:extLst>
              </a:tr>
              <a:tr h="320741">
                <a:tc>
                  <a:txBody>
                    <a:bodyPr/>
                    <a:lstStyle/>
                    <a:p>
                      <a:pPr marL="0" algn="ctr" defTabSz="914400" rtl="0" eaLnBrk="1" latinLnBrk="0" hangingPunct="1">
                        <a:lnSpc>
                          <a:spcPct val="115000"/>
                        </a:lnSpc>
                        <a:spcAft>
                          <a:spcPts val="1000"/>
                        </a:spcAft>
                      </a:pPr>
                      <a:r>
                        <a:rPr lang="en-US" sz="1600" b="1" kern="1200">
                          <a:solidFill>
                            <a:schemeClr val="lt1"/>
                          </a:solidFill>
                          <a:effectLst/>
                          <a:latin typeface="+mn-lt"/>
                          <a:ea typeface="+mn-ea"/>
                          <a:cs typeface="+mn-cs"/>
                        </a:rPr>
                        <a:t>觅确</a:t>
                      </a:r>
                      <a:endParaRPr lang="zh-CN" altLang="en-US" sz="1600" b="1" kern="1200">
                        <a:solidFill>
                          <a:schemeClr val="lt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0.049729</a:t>
                      </a:r>
                      <a:endParaRPr lang="zh-CN" altLang="en-US" sz="16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0.000263</a:t>
                      </a:r>
                      <a:endParaRPr lang="zh-CN" altLang="en-US" sz="16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115.43</a:t>
                      </a:r>
                      <a:endParaRPr lang="zh-CN" altLang="en-US" sz="16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种子</a:t>
                      </a:r>
                      <a:endParaRPr lang="zh-CN" altLang="en-US" sz="16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0-5亿元</a:t>
                      </a:r>
                      <a:endParaRPr lang="zh-CN" altLang="en-US" sz="16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80.0</a:t>
                      </a:r>
                      <a:endParaRPr lang="zh-CN" altLang="en-US" sz="16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价值</a:t>
                      </a:r>
                      <a:endParaRPr lang="zh-CN" altLang="en-US" sz="16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专户</a:t>
                      </a:r>
                      <a:endParaRPr lang="zh-CN" altLang="en-US" sz="1600" b="1" kern="1200">
                        <a:solidFill>
                          <a:schemeClr val="tx1"/>
                        </a:solidFill>
                        <a:effectLst/>
                        <a:latin typeface="+mn-lt"/>
                        <a:ea typeface="+mn-ea"/>
                        <a:cs typeface="+mn-cs"/>
                      </a:endParaRPr>
                    </a:p>
                  </a:txBody>
                  <a:tcPr marL="68580" marR="68580" marT="0" marB="0"/>
                </a:tc>
                <a:extLst>
                  <a:ext uri="{0D108BD9-81ED-4DB2-BD59-A6C34878D82A}">
                    <a16:rowId xmlns:a16="http://schemas.microsoft.com/office/drawing/2014/main" val="3989659034"/>
                  </a:ext>
                </a:extLst>
              </a:tr>
              <a:tr h="320741">
                <a:tc>
                  <a:txBody>
                    <a:bodyPr/>
                    <a:lstStyle/>
                    <a:p>
                      <a:pPr marL="0" algn="ctr" defTabSz="914400" rtl="0" eaLnBrk="1" latinLnBrk="0" hangingPunct="1">
                        <a:lnSpc>
                          <a:spcPct val="115000"/>
                        </a:lnSpc>
                        <a:spcAft>
                          <a:spcPts val="1000"/>
                        </a:spcAft>
                      </a:pPr>
                      <a:r>
                        <a:rPr lang="en-US" sz="1600" b="1" kern="1200">
                          <a:solidFill>
                            <a:schemeClr val="lt1"/>
                          </a:solidFill>
                          <a:effectLst/>
                          <a:latin typeface="+mn-lt"/>
                          <a:ea typeface="+mn-ea"/>
                          <a:cs typeface="+mn-cs"/>
                        </a:rPr>
                        <a:t>品赋</a:t>
                      </a:r>
                      <a:endParaRPr lang="zh-CN" altLang="en-US" sz="1600" b="1" kern="1200">
                        <a:solidFill>
                          <a:schemeClr val="lt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0.049555</a:t>
                      </a:r>
                      <a:endParaRPr lang="zh-CN" altLang="en-US" sz="16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0.000198</a:t>
                      </a:r>
                      <a:endParaRPr lang="zh-CN" altLang="en-US" sz="16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75.0</a:t>
                      </a:r>
                      <a:endParaRPr lang="zh-CN" altLang="en-US" sz="16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dirty="0" err="1">
                          <a:solidFill>
                            <a:schemeClr val="tx1"/>
                          </a:solidFill>
                          <a:effectLst/>
                          <a:latin typeface="+mn-lt"/>
                          <a:ea typeface="+mn-ea"/>
                          <a:cs typeface="+mn-cs"/>
                        </a:rPr>
                        <a:t>上海</a:t>
                      </a:r>
                      <a:endParaRPr lang="zh-CN" altLang="en-US" sz="1600" b="1" kern="1200" dirty="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0-5亿元</a:t>
                      </a:r>
                      <a:endParaRPr lang="zh-CN" altLang="en-US" sz="16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0.0</a:t>
                      </a:r>
                      <a:endParaRPr lang="zh-CN" altLang="en-US" sz="16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股票中性</a:t>
                      </a:r>
                      <a:endParaRPr lang="zh-CN" altLang="en-US" sz="16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专户</a:t>
                      </a:r>
                      <a:endParaRPr lang="zh-CN" altLang="en-US" sz="1600" b="1" kern="1200">
                        <a:solidFill>
                          <a:schemeClr val="tx1"/>
                        </a:solidFill>
                        <a:effectLst/>
                        <a:latin typeface="+mn-lt"/>
                        <a:ea typeface="+mn-ea"/>
                        <a:cs typeface="+mn-cs"/>
                      </a:endParaRPr>
                    </a:p>
                  </a:txBody>
                  <a:tcPr marL="68580" marR="68580" marT="0" marB="0"/>
                </a:tc>
                <a:extLst>
                  <a:ext uri="{0D108BD9-81ED-4DB2-BD59-A6C34878D82A}">
                    <a16:rowId xmlns:a16="http://schemas.microsoft.com/office/drawing/2014/main" val="2379629184"/>
                  </a:ext>
                </a:extLst>
              </a:tr>
              <a:tr h="320741">
                <a:tc>
                  <a:txBody>
                    <a:bodyPr/>
                    <a:lstStyle/>
                    <a:p>
                      <a:pPr marL="0" algn="ctr" defTabSz="914400" rtl="0" eaLnBrk="1" latinLnBrk="0" hangingPunct="1">
                        <a:lnSpc>
                          <a:spcPct val="115000"/>
                        </a:lnSpc>
                        <a:spcAft>
                          <a:spcPts val="1000"/>
                        </a:spcAft>
                      </a:pPr>
                      <a:r>
                        <a:rPr lang="en-US" sz="1600" b="1" kern="1200">
                          <a:solidFill>
                            <a:schemeClr val="lt1"/>
                          </a:solidFill>
                          <a:effectLst/>
                          <a:latin typeface="+mn-lt"/>
                          <a:ea typeface="+mn-ea"/>
                          <a:cs typeface="+mn-cs"/>
                        </a:rPr>
                        <a:t>元葵</a:t>
                      </a:r>
                      <a:endParaRPr lang="zh-CN" altLang="en-US" sz="1600" b="1" kern="1200">
                        <a:solidFill>
                          <a:schemeClr val="lt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0.032326</a:t>
                      </a:r>
                      <a:endParaRPr lang="zh-CN" altLang="en-US" sz="16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0.000297</a:t>
                      </a:r>
                      <a:endParaRPr lang="zh-CN" altLang="en-US" sz="16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61.0</a:t>
                      </a:r>
                      <a:endParaRPr lang="zh-CN" altLang="en-US" sz="16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上海</a:t>
                      </a:r>
                      <a:endParaRPr lang="zh-CN" altLang="en-US" sz="16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dirty="0">
                          <a:solidFill>
                            <a:schemeClr val="tx1"/>
                          </a:solidFill>
                          <a:effectLst/>
                          <a:latin typeface="+mn-lt"/>
                          <a:ea typeface="+mn-ea"/>
                          <a:cs typeface="+mn-cs"/>
                        </a:rPr>
                        <a:t>10-20亿元</a:t>
                      </a:r>
                      <a:endParaRPr lang="zh-CN" altLang="en-US" sz="1600" b="1" kern="1200" dirty="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40.0</a:t>
                      </a:r>
                      <a:endParaRPr lang="zh-CN" altLang="en-US" sz="16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宏观对冲</a:t>
                      </a:r>
                      <a:endParaRPr lang="zh-CN" altLang="en-US" sz="16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拼盘</a:t>
                      </a:r>
                      <a:endParaRPr lang="zh-CN" altLang="en-US" sz="1600" b="1" kern="1200">
                        <a:solidFill>
                          <a:schemeClr val="tx1"/>
                        </a:solidFill>
                        <a:effectLst/>
                        <a:latin typeface="+mn-lt"/>
                        <a:ea typeface="+mn-ea"/>
                        <a:cs typeface="+mn-cs"/>
                      </a:endParaRPr>
                    </a:p>
                  </a:txBody>
                  <a:tcPr marL="68580" marR="68580" marT="0" marB="0"/>
                </a:tc>
                <a:extLst>
                  <a:ext uri="{0D108BD9-81ED-4DB2-BD59-A6C34878D82A}">
                    <a16:rowId xmlns:a16="http://schemas.microsoft.com/office/drawing/2014/main" val="1940714010"/>
                  </a:ext>
                </a:extLst>
              </a:tr>
              <a:tr h="320741">
                <a:tc>
                  <a:txBody>
                    <a:bodyPr/>
                    <a:lstStyle/>
                    <a:p>
                      <a:pPr marL="0" algn="ctr" defTabSz="914400" rtl="0" eaLnBrk="1" latinLnBrk="0" hangingPunct="1">
                        <a:lnSpc>
                          <a:spcPct val="115000"/>
                        </a:lnSpc>
                        <a:spcAft>
                          <a:spcPts val="1000"/>
                        </a:spcAft>
                      </a:pPr>
                      <a:r>
                        <a:rPr lang="en-US" sz="1600" b="1" kern="1200">
                          <a:solidFill>
                            <a:schemeClr val="lt1"/>
                          </a:solidFill>
                          <a:effectLst/>
                          <a:latin typeface="+mn-lt"/>
                          <a:ea typeface="+mn-ea"/>
                          <a:cs typeface="+mn-cs"/>
                        </a:rPr>
                        <a:t>富恩德</a:t>
                      </a:r>
                      <a:endParaRPr lang="zh-CN" altLang="en-US" sz="1600" b="1" kern="1200">
                        <a:solidFill>
                          <a:schemeClr val="lt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0.023416</a:t>
                      </a:r>
                      <a:endParaRPr lang="zh-CN" altLang="en-US" sz="16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0.000298</a:t>
                      </a:r>
                      <a:endParaRPr lang="zh-CN" altLang="en-US" sz="16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95.0</a:t>
                      </a:r>
                      <a:endParaRPr lang="zh-CN" altLang="en-US" sz="16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上海</a:t>
                      </a:r>
                      <a:endParaRPr lang="zh-CN" altLang="en-US" sz="16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50-100亿元</a:t>
                      </a:r>
                      <a:endParaRPr lang="zh-CN" altLang="en-US" sz="16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dirty="0">
                          <a:solidFill>
                            <a:schemeClr val="tx1"/>
                          </a:solidFill>
                          <a:effectLst/>
                          <a:latin typeface="+mn-lt"/>
                          <a:ea typeface="+mn-ea"/>
                          <a:cs typeface="+mn-cs"/>
                        </a:rPr>
                        <a:t>60.0</a:t>
                      </a:r>
                      <a:endParaRPr lang="zh-CN" altLang="en-US" sz="1600" b="1" kern="1200" dirty="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dirty="0" err="1">
                          <a:solidFill>
                            <a:schemeClr val="tx1"/>
                          </a:solidFill>
                          <a:effectLst/>
                          <a:latin typeface="+mn-lt"/>
                          <a:ea typeface="+mn-ea"/>
                          <a:cs typeface="+mn-cs"/>
                        </a:rPr>
                        <a:t>灵活配置</a:t>
                      </a:r>
                      <a:endParaRPr lang="zh-CN" altLang="en-US" sz="1600" b="1" kern="1200" dirty="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专户</a:t>
                      </a:r>
                      <a:endParaRPr lang="zh-CN" altLang="en-US" sz="1600" b="1" kern="1200">
                        <a:solidFill>
                          <a:schemeClr val="tx1"/>
                        </a:solidFill>
                        <a:effectLst/>
                        <a:latin typeface="+mn-lt"/>
                        <a:ea typeface="+mn-ea"/>
                        <a:cs typeface="+mn-cs"/>
                      </a:endParaRPr>
                    </a:p>
                  </a:txBody>
                  <a:tcPr marL="68580" marR="68580" marT="0" marB="0"/>
                </a:tc>
                <a:extLst>
                  <a:ext uri="{0D108BD9-81ED-4DB2-BD59-A6C34878D82A}">
                    <a16:rowId xmlns:a16="http://schemas.microsoft.com/office/drawing/2014/main" val="2166953806"/>
                  </a:ext>
                </a:extLst>
              </a:tr>
              <a:tr h="320741">
                <a:tc>
                  <a:txBody>
                    <a:bodyPr/>
                    <a:lstStyle/>
                    <a:p>
                      <a:pPr marL="0" algn="ctr" defTabSz="914400" rtl="0" eaLnBrk="1" latinLnBrk="0" hangingPunct="1">
                        <a:lnSpc>
                          <a:spcPct val="115000"/>
                        </a:lnSpc>
                        <a:spcAft>
                          <a:spcPts val="1000"/>
                        </a:spcAft>
                      </a:pPr>
                      <a:r>
                        <a:rPr lang="en-US" sz="1600" b="1" kern="1200">
                          <a:solidFill>
                            <a:schemeClr val="lt1"/>
                          </a:solidFill>
                          <a:effectLst/>
                          <a:latin typeface="+mn-lt"/>
                          <a:ea typeface="+mn-ea"/>
                          <a:cs typeface="+mn-cs"/>
                        </a:rPr>
                        <a:t>中兵</a:t>
                      </a:r>
                      <a:endParaRPr lang="zh-CN" altLang="en-US" sz="1600" b="1" kern="1200">
                        <a:solidFill>
                          <a:schemeClr val="lt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0.007364</a:t>
                      </a:r>
                      <a:endParaRPr lang="zh-CN" altLang="en-US" sz="16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0.000205</a:t>
                      </a:r>
                      <a:endParaRPr lang="zh-CN" altLang="en-US" sz="16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69.0</a:t>
                      </a:r>
                      <a:endParaRPr lang="zh-CN" altLang="en-US" sz="16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北京</a:t>
                      </a:r>
                      <a:endParaRPr lang="zh-CN" altLang="en-US" sz="16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10-20亿元</a:t>
                      </a:r>
                      <a:endParaRPr lang="zh-CN" altLang="en-US" sz="16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80.0</a:t>
                      </a:r>
                      <a:endParaRPr lang="zh-CN" altLang="en-US" sz="16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dirty="0" err="1">
                          <a:solidFill>
                            <a:schemeClr val="tx1"/>
                          </a:solidFill>
                          <a:effectLst/>
                          <a:latin typeface="+mn-lt"/>
                          <a:ea typeface="+mn-ea"/>
                          <a:cs typeface="+mn-cs"/>
                        </a:rPr>
                        <a:t>成长</a:t>
                      </a:r>
                      <a:endParaRPr lang="zh-CN" altLang="en-US" sz="1600" b="1" kern="1200" dirty="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专户</a:t>
                      </a:r>
                      <a:endParaRPr lang="zh-CN" altLang="en-US" sz="1600" b="1" kern="1200">
                        <a:solidFill>
                          <a:schemeClr val="tx1"/>
                        </a:solidFill>
                        <a:effectLst/>
                        <a:latin typeface="+mn-lt"/>
                        <a:ea typeface="+mn-ea"/>
                        <a:cs typeface="+mn-cs"/>
                      </a:endParaRPr>
                    </a:p>
                  </a:txBody>
                  <a:tcPr marL="68580" marR="68580" marT="0" marB="0"/>
                </a:tc>
                <a:extLst>
                  <a:ext uri="{0D108BD9-81ED-4DB2-BD59-A6C34878D82A}">
                    <a16:rowId xmlns:a16="http://schemas.microsoft.com/office/drawing/2014/main" val="3154040622"/>
                  </a:ext>
                </a:extLst>
              </a:tr>
              <a:tr h="320741">
                <a:tc>
                  <a:txBody>
                    <a:bodyPr/>
                    <a:lstStyle/>
                    <a:p>
                      <a:pPr marL="0" algn="ctr" defTabSz="914400" rtl="0" eaLnBrk="1" latinLnBrk="0" hangingPunct="1">
                        <a:lnSpc>
                          <a:spcPct val="115000"/>
                        </a:lnSpc>
                        <a:spcAft>
                          <a:spcPts val="1000"/>
                        </a:spcAft>
                      </a:pPr>
                      <a:r>
                        <a:rPr lang="en-US" sz="1600" b="1" kern="1200">
                          <a:solidFill>
                            <a:schemeClr val="lt1"/>
                          </a:solidFill>
                          <a:effectLst/>
                          <a:latin typeface="+mn-lt"/>
                          <a:ea typeface="+mn-ea"/>
                          <a:cs typeface="+mn-cs"/>
                        </a:rPr>
                        <a:t>海浦</a:t>
                      </a:r>
                      <a:endParaRPr lang="zh-CN" altLang="en-US" sz="1600" b="1" kern="1200">
                        <a:solidFill>
                          <a:schemeClr val="lt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-0.096817</a:t>
                      </a:r>
                      <a:endParaRPr lang="zh-CN" altLang="en-US" sz="16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1.4e-05</a:t>
                      </a:r>
                      <a:endParaRPr lang="zh-CN" altLang="en-US" sz="16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10.0</a:t>
                      </a:r>
                      <a:endParaRPr lang="zh-CN" altLang="en-US" sz="16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上海</a:t>
                      </a:r>
                      <a:endParaRPr lang="zh-CN" altLang="en-US" sz="16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20-50亿元</a:t>
                      </a:r>
                      <a:endParaRPr lang="zh-CN" altLang="en-US" sz="16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0.0</a:t>
                      </a:r>
                      <a:endParaRPr lang="zh-CN" altLang="en-US" sz="16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a:solidFill>
                            <a:schemeClr val="tx1"/>
                          </a:solidFill>
                          <a:effectLst/>
                          <a:latin typeface="+mn-lt"/>
                          <a:ea typeface="+mn-ea"/>
                          <a:cs typeface="+mn-cs"/>
                        </a:rPr>
                        <a:t>股票中性</a:t>
                      </a:r>
                      <a:endParaRPr lang="zh-CN" altLang="en-US" sz="1600" b="1" kern="12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lnSpc>
                          <a:spcPct val="115000"/>
                        </a:lnSpc>
                        <a:spcAft>
                          <a:spcPts val="1000"/>
                        </a:spcAft>
                      </a:pPr>
                      <a:r>
                        <a:rPr lang="en-US" sz="1600" b="1" kern="1200" dirty="0" err="1">
                          <a:solidFill>
                            <a:schemeClr val="tx1"/>
                          </a:solidFill>
                          <a:effectLst/>
                          <a:latin typeface="+mn-lt"/>
                          <a:ea typeface="+mn-ea"/>
                          <a:cs typeface="+mn-cs"/>
                        </a:rPr>
                        <a:t>专户</a:t>
                      </a:r>
                      <a:endParaRPr lang="zh-CN" altLang="en-US" sz="1600" b="1" kern="1200" dirty="0">
                        <a:solidFill>
                          <a:schemeClr val="tx1"/>
                        </a:solidFill>
                        <a:effectLst/>
                        <a:latin typeface="+mn-lt"/>
                        <a:ea typeface="+mn-ea"/>
                        <a:cs typeface="+mn-cs"/>
                      </a:endParaRPr>
                    </a:p>
                  </a:txBody>
                  <a:tcPr marL="68580" marR="68580" marT="0" marB="0"/>
                </a:tc>
                <a:extLst>
                  <a:ext uri="{0D108BD9-81ED-4DB2-BD59-A6C34878D82A}">
                    <a16:rowId xmlns:a16="http://schemas.microsoft.com/office/drawing/2014/main" val="3276708659"/>
                  </a:ext>
                </a:extLst>
              </a:tr>
            </a:tbl>
          </a:graphicData>
        </a:graphic>
      </p:graphicFrame>
    </p:spTree>
    <p:extLst>
      <p:ext uri="{BB962C8B-B14F-4D97-AF65-F5344CB8AC3E}">
        <p14:creationId xmlns:p14="http://schemas.microsoft.com/office/powerpoint/2010/main" val="31847639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335F883A-4852-4957-99E2-9515E4D578A8}"/>
              </a:ext>
            </a:extLst>
          </p:cNvPr>
          <p:cNvSpPr/>
          <p:nvPr/>
        </p:nvSpPr>
        <p:spPr>
          <a:xfrm>
            <a:off x="278950" y="867996"/>
            <a:ext cx="11474844" cy="1289905"/>
          </a:xfrm>
          <a:prstGeom prst="rect">
            <a:avLst/>
          </a:prstGeom>
        </p:spPr>
        <p:txBody>
          <a:bodyPr wrap="square">
            <a:spAutoFit/>
          </a:bodyPr>
          <a:lstStyle/>
          <a:p>
            <a:pPr lvl="0" algn="just">
              <a:lnSpc>
                <a:spcPct val="150000"/>
              </a:lnSpc>
              <a:spcAft>
                <a:spcPts val="0"/>
              </a:spcAft>
              <a:tabLst>
                <a:tab pos="1287145" algn="l"/>
              </a:tabLst>
            </a:pPr>
            <a:endParaRPr lang="en-US" altLang="zh-CN" dirty="0">
              <a:latin typeface="微软雅黑" panose="020B0503020204020204" pitchFamily="34" charset="-122"/>
              <a:ea typeface="微软雅黑" panose="020B0503020204020204" pitchFamily="34" charset="-122"/>
              <a:cs typeface="华文仿宋" panose="02010600040101010101" pitchFamily="2" charset="-122"/>
            </a:endParaRPr>
          </a:p>
          <a:p>
            <a:pPr lvl="0" algn="just">
              <a:lnSpc>
                <a:spcPct val="150000"/>
              </a:lnSpc>
              <a:spcAft>
                <a:spcPts val="0"/>
              </a:spcAft>
              <a:tabLst>
                <a:tab pos="1287145" algn="l"/>
              </a:tabLst>
            </a:pPr>
            <a:r>
              <a:rPr lang="zh-CN" altLang="en-US" dirty="0">
                <a:latin typeface="微软雅黑" panose="020B0503020204020204" pitchFamily="34" charset="-122"/>
                <a:ea typeface="微软雅黑" panose="020B0503020204020204" pitchFamily="34" charset="-122"/>
                <a:cs typeface="华文仿宋" panose="02010600040101010101" pitchFamily="2" charset="-122"/>
              </a:rPr>
              <a:t>对比中证</a:t>
            </a:r>
            <a:r>
              <a:rPr lang="en-US" altLang="zh-CN" dirty="0">
                <a:latin typeface="微软雅黑" panose="020B0503020204020204" pitchFamily="34" charset="-122"/>
                <a:ea typeface="微软雅黑" panose="020B0503020204020204" pitchFamily="34" charset="-122"/>
                <a:cs typeface="华文仿宋" panose="02010600040101010101" pitchFamily="2" charset="-122"/>
              </a:rPr>
              <a:t>500</a:t>
            </a:r>
            <a:r>
              <a:rPr lang="zh-CN" altLang="en-US" dirty="0">
                <a:latin typeface="微软雅黑" panose="020B0503020204020204" pitchFamily="34" charset="-122"/>
                <a:ea typeface="微软雅黑" panose="020B0503020204020204" pitchFamily="34" charset="-122"/>
                <a:cs typeface="华文仿宋" panose="02010600040101010101" pitchFamily="2" charset="-122"/>
              </a:rPr>
              <a:t>从</a:t>
            </a:r>
            <a:r>
              <a:rPr lang="en-US" altLang="zh-CN" dirty="0">
                <a:latin typeface="微软雅黑" panose="020B0503020204020204" pitchFamily="34" charset="-122"/>
                <a:ea typeface="微软雅黑" panose="020B0503020204020204" pitchFamily="34" charset="-122"/>
                <a:cs typeface="华文仿宋" panose="02010600040101010101" pitchFamily="2" charset="-122"/>
              </a:rPr>
              <a:t>2018</a:t>
            </a:r>
            <a:r>
              <a:rPr lang="zh-CN" altLang="en-US" dirty="0">
                <a:latin typeface="微软雅黑" panose="020B0503020204020204" pitchFamily="34" charset="-122"/>
                <a:ea typeface="微软雅黑" panose="020B0503020204020204" pitchFamily="34" charset="-122"/>
                <a:cs typeface="华文仿宋" panose="02010600040101010101" pitchFamily="2" charset="-122"/>
              </a:rPr>
              <a:t>年</a:t>
            </a:r>
            <a:r>
              <a:rPr lang="en-US" altLang="zh-CN" dirty="0">
                <a:latin typeface="微软雅黑" panose="020B0503020204020204" pitchFamily="34" charset="-122"/>
                <a:ea typeface="微软雅黑" panose="020B0503020204020204" pitchFamily="34" charset="-122"/>
                <a:cs typeface="华文仿宋" panose="02010600040101010101" pitchFamily="2" charset="-122"/>
              </a:rPr>
              <a:t>7</a:t>
            </a:r>
            <a:r>
              <a:rPr lang="zh-CN" altLang="en-US" dirty="0">
                <a:latin typeface="微软雅黑" panose="020B0503020204020204" pitchFamily="34" charset="-122"/>
                <a:ea typeface="微软雅黑" panose="020B0503020204020204" pitchFamily="34" charset="-122"/>
                <a:cs typeface="华文仿宋" panose="02010600040101010101" pitchFamily="2" charset="-122"/>
              </a:rPr>
              <a:t>月、</a:t>
            </a:r>
            <a:r>
              <a:rPr lang="en-US" altLang="zh-CN" dirty="0">
                <a:latin typeface="微软雅黑" panose="020B0503020204020204" pitchFamily="34" charset="-122"/>
                <a:ea typeface="微软雅黑" panose="020B0503020204020204" pitchFamily="34" charset="-122"/>
                <a:cs typeface="华文仿宋" panose="02010600040101010101" pitchFamily="2" charset="-122"/>
              </a:rPr>
              <a:t>2019</a:t>
            </a:r>
            <a:r>
              <a:rPr lang="zh-CN" altLang="en-US" dirty="0">
                <a:latin typeface="微软雅黑" panose="020B0503020204020204" pitchFamily="34" charset="-122"/>
                <a:ea typeface="微软雅黑" panose="020B0503020204020204" pitchFamily="34" charset="-122"/>
                <a:cs typeface="华文仿宋" panose="02010600040101010101" pitchFamily="2" charset="-122"/>
              </a:rPr>
              <a:t>年</a:t>
            </a:r>
            <a:r>
              <a:rPr lang="en-US" altLang="zh-CN" dirty="0">
                <a:latin typeface="微软雅黑" panose="020B0503020204020204" pitchFamily="34" charset="-122"/>
                <a:ea typeface="微软雅黑" panose="020B0503020204020204" pitchFamily="34" charset="-122"/>
                <a:cs typeface="华文仿宋" panose="02010600040101010101" pitchFamily="2" charset="-122"/>
              </a:rPr>
              <a:t>1</a:t>
            </a:r>
            <a:r>
              <a:rPr lang="zh-CN" altLang="en-US" dirty="0">
                <a:latin typeface="微软雅黑" panose="020B0503020204020204" pitchFamily="34" charset="-122"/>
                <a:ea typeface="微软雅黑" panose="020B0503020204020204" pitchFamily="34" charset="-122"/>
                <a:cs typeface="华文仿宋" panose="02010600040101010101" pitchFamily="2" charset="-122"/>
              </a:rPr>
              <a:t>月开始回溯到</a:t>
            </a:r>
            <a:r>
              <a:rPr lang="en-US" altLang="zh-CN" dirty="0">
                <a:latin typeface="微软雅黑" panose="020B0503020204020204" pitchFamily="34" charset="-122"/>
                <a:ea typeface="微软雅黑" panose="020B0503020204020204" pitchFamily="34" charset="-122"/>
                <a:cs typeface="华文仿宋" panose="02010600040101010101" pitchFamily="2" charset="-122"/>
              </a:rPr>
              <a:t>2022</a:t>
            </a:r>
            <a:r>
              <a:rPr lang="zh-CN" altLang="en-US" dirty="0">
                <a:latin typeface="微软雅黑" panose="020B0503020204020204" pitchFamily="34" charset="-122"/>
                <a:ea typeface="微软雅黑" panose="020B0503020204020204" pitchFamily="34" charset="-122"/>
                <a:cs typeface="华文仿宋" panose="02010600040101010101" pitchFamily="2" charset="-122"/>
              </a:rPr>
              <a:t>年</a:t>
            </a:r>
            <a:r>
              <a:rPr lang="en-US" altLang="zh-CN" dirty="0">
                <a:latin typeface="微软雅黑" panose="020B0503020204020204" pitchFamily="34" charset="-122"/>
                <a:ea typeface="微软雅黑" panose="020B0503020204020204" pitchFamily="34" charset="-122"/>
                <a:cs typeface="华文仿宋" panose="02010600040101010101" pitchFamily="2" charset="-122"/>
              </a:rPr>
              <a:t>3</a:t>
            </a:r>
            <a:r>
              <a:rPr lang="zh-CN" altLang="en-US" dirty="0">
                <a:latin typeface="微软雅黑" panose="020B0503020204020204" pitchFamily="34" charset="-122"/>
                <a:ea typeface="微软雅黑" panose="020B0503020204020204" pitchFamily="34" charset="-122"/>
                <a:cs typeface="华文仿宋" panose="02010600040101010101" pitchFamily="2" charset="-122"/>
              </a:rPr>
              <a:t>月</a:t>
            </a:r>
            <a:r>
              <a:rPr lang="en-US" altLang="zh-CN" dirty="0">
                <a:latin typeface="微软雅黑" panose="020B0503020204020204" pitchFamily="34" charset="-122"/>
                <a:ea typeface="微软雅黑" panose="020B0503020204020204" pitchFamily="34" charset="-122"/>
                <a:cs typeface="华文仿宋" panose="02010600040101010101" pitchFamily="2" charset="-122"/>
              </a:rPr>
              <a:t>4</a:t>
            </a:r>
            <a:r>
              <a:rPr lang="zh-CN" altLang="en-US" dirty="0">
                <a:latin typeface="微软雅黑" panose="020B0503020204020204" pitchFamily="34" charset="-122"/>
                <a:ea typeface="微软雅黑" panose="020B0503020204020204" pitchFamily="34" charset="-122"/>
                <a:cs typeface="华文仿宋" panose="02010600040101010101" pitchFamily="2" charset="-122"/>
              </a:rPr>
              <a:t>日，最终结果发生了差异。因此若要进行结果的比对，应当放在同一时间段进行。由此引出 </a:t>
            </a:r>
            <a:r>
              <a:rPr lang="zh-CN" altLang="en-US" b="1" dirty="0">
                <a:solidFill>
                  <a:srgbClr val="C00000"/>
                </a:solidFill>
                <a:latin typeface="微软雅黑" panose="020B0503020204020204" pitchFamily="34" charset="-122"/>
                <a:ea typeface="微软雅黑" panose="020B0503020204020204" pitchFamily="34" charset="-122"/>
                <a:cs typeface="华文仿宋" panose="02010600040101010101" pitchFamily="2" charset="-122"/>
              </a:rPr>
              <a:t>对同区间进行产品可比排名结果的测试</a:t>
            </a:r>
            <a:r>
              <a:rPr lang="zh-CN" altLang="en-US" dirty="0">
                <a:latin typeface="微软雅黑" panose="020B0503020204020204" pitchFamily="34" charset="-122"/>
                <a:ea typeface="微软雅黑" panose="020B0503020204020204" pitchFamily="34" charset="-122"/>
                <a:cs typeface="华文仿宋" panose="02010600040101010101" pitchFamily="2" charset="-122"/>
              </a:rPr>
              <a:t>。</a:t>
            </a:r>
            <a:endParaRPr lang="en-US" altLang="zh-CN" dirty="0">
              <a:latin typeface="微软雅黑" panose="020B0503020204020204" pitchFamily="34" charset="-122"/>
              <a:ea typeface="微软雅黑" panose="020B0503020204020204" pitchFamily="34" charset="-122"/>
              <a:cs typeface="华文仿宋" panose="02010600040101010101" pitchFamily="2" charset="-122"/>
            </a:endParaRPr>
          </a:p>
        </p:txBody>
      </p:sp>
      <p:pic>
        <p:nvPicPr>
          <p:cNvPr id="3" name="图片 2">
            <a:extLst>
              <a:ext uri="{FF2B5EF4-FFF2-40B4-BE49-F238E27FC236}">
                <a16:creationId xmlns:a16="http://schemas.microsoft.com/office/drawing/2014/main" id="{844E49EE-AA93-403F-B266-DFC72433EA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69535" y="2313991"/>
            <a:ext cx="5810496" cy="4357872"/>
          </a:xfrm>
          <a:prstGeom prst="rect">
            <a:avLst/>
          </a:prstGeom>
        </p:spPr>
      </p:pic>
      <p:pic>
        <p:nvPicPr>
          <p:cNvPr id="8" name="图片 7">
            <a:extLst>
              <a:ext uri="{FF2B5EF4-FFF2-40B4-BE49-F238E27FC236}">
                <a16:creationId xmlns:a16="http://schemas.microsoft.com/office/drawing/2014/main" id="{488379C6-D8DF-42E5-9C1D-8AF83AB65E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042" y="2313992"/>
            <a:ext cx="5810496" cy="4357872"/>
          </a:xfrm>
          <a:prstGeom prst="rect">
            <a:avLst/>
          </a:prstGeom>
        </p:spPr>
      </p:pic>
      <p:sp>
        <p:nvSpPr>
          <p:cNvPr id="10" name="标题 1">
            <a:extLst>
              <a:ext uri="{FF2B5EF4-FFF2-40B4-BE49-F238E27FC236}">
                <a16:creationId xmlns:a16="http://schemas.microsoft.com/office/drawing/2014/main" id="{DEA78414-BF1A-48CC-9FE5-4B7694911644}"/>
              </a:ext>
            </a:extLst>
          </p:cNvPr>
          <p:cNvSpPr>
            <a:spLocks noGrp="1"/>
          </p:cNvSpPr>
          <p:nvPr>
            <p:ph type="title"/>
          </p:nvPr>
        </p:nvSpPr>
        <p:spPr>
          <a:xfrm>
            <a:off x="421041" y="485702"/>
            <a:ext cx="9720155" cy="432000"/>
          </a:xfrm>
        </p:spPr>
        <p:txBody>
          <a:bodyPr/>
          <a:lstStyle/>
          <a:p>
            <a:pPr>
              <a:lnSpc>
                <a:spcPct val="100000"/>
              </a:lnSpc>
              <a:defRPr/>
            </a:pPr>
            <a:r>
              <a:rPr lang="zh-CN" altLang="en-US" sz="3200" spc="300" dirty="0">
                <a:solidFill>
                  <a:schemeClr val="bg1"/>
                </a:solidFill>
                <a:latin typeface="Arial" panose="020B0604020202020204" pitchFamily="34" charset="0"/>
                <a:cs typeface="+mj-cs"/>
              </a:rPr>
              <a:t>三、线性回归拟合估计</a:t>
            </a:r>
            <a:br>
              <a:rPr lang="zh-CN" altLang="en-US" sz="3200" spc="300" dirty="0">
                <a:solidFill>
                  <a:schemeClr val="bg1"/>
                </a:solidFill>
                <a:latin typeface="Arial" panose="020B0604020202020204" pitchFamily="34" charset="0"/>
                <a:cs typeface="+mj-cs"/>
              </a:rPr>
            </a:br>
            <a:endParaRPr lang="zh-CN" altLang="en-US" sz="3200" spc="300" dirty="0">
              <a:solidFill>
                <a:schemeClr val="bg1"/>
              </a:solidFill>
              <a:latin typeface="Arial" panose="020B0604020202020204" pitchFamily="34" charset="0"/>
              <a:cs typeface="+mj-cs"/>
            </a:endParaRPr>
          </a:p>
        </p:txBody>
      </p:sp>
      <p:sp>
        <p:nvSpPr>
          <p:cNvPr id="11" name="文本框 10">
            <a:extLst>
              <a:ext uri="{FF2B5EF4-FFF2-40B4-BE49-F238E27FC236}">
                <a16:creationId xmlns:a16="http://schemas.microsoft.com/office/drawing/2014/main" id="{9876761E-B982-434D-9DB7-47FEF2393556}"/>
              </a:ext>
            </a:extLst>
          </p:cNvPr>
          <p:cNvSpPr txBox="1"/>
          <p:nvPr/>
        </p:nvSpPr>
        <p:spPr>
          <a:xfrm>
            <a:off x="171981" y="921004"/>
            <a:ext cx="6097554" cy="458908"/>
          </a:xfrm>
          <a:prstGeom prst="rect">
            <a:avLst/>
          </a:prstGeom>
          <a:noFill/>
        </p:spPr>
        <p:txBody>
          <a:bodyPr wrap="square">
            <a:spAutoFit/>
          </a:bodyPr>
          <a:lstStyle/>
          <a:p>
            <a:pPr marL="285750" lvl="0" indent="-285750" algn="just">
              <a:lnSpc>
                <a:spcPct val="150000"/>
              </a:lnSpc>
              <a:spcAft>
                <a:spcPts val="0"/>
              </a:spcAft>
              <a:buFont typeface="Wingdings" panose="05000000000000000000" pitchFamily="2" charset="2"/>
              <a:buChar char="l"/>
              <a:tabLst>
                <a:tab pos="1287145" algn="l"/>
              </a:tabLst>
            </a:pPr>
            <a:r>
              <a:rPr lang="zh-CN" altLang="en-US" b="1" dirty="0">
                <a:latin typeface="微软雅黑" panose="020B0503020204020204" pitchFamily="34" charset="-122"/>
                <a:ea typeface="微软雅黑" panose="020B0503020204020204" pitchFamily="34" charset="-122"/>
                <a:cs typeface="华文仿宋" panose="02010600040101010101" pitchFamily="2" charset="-122"/>
              </a:rPr>
              <a:t>可比性的探讨： 产品运行时长、市场环境不同</a:t>
            </a:r>
          </a:p>
        </p:txBody>
      </p:sp>
    </p:spTree>
    <p:extLst>
      <p:ext uri="{BB962C8B-B14F-4D97-AF65-F5344CB8AC3E}">
        <p14:creationId xmlns:p14="http://schemas.microsoft.com/office/powerpoint/2010/main" val="54755542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AE51B0BA-E657-4147-833A-C31D3C842820}"/>
              </a:ext>
            </a:extLst>
          </p:cNvPr>
          <p:cNvSpPr/>
          <p:nvPr/>
        </p:nvSpPr>
        <p:spPr>
          <a:xfrm>
            <a:off x="194167" y="1499543"/>
            <a:ext cx="11803666" cy="2120902"/>
          </a:xfrm>
          <a:prstGeom prst="rect">
            <a:avLst/>
          </a:prstGeom>
        </p:spPr>
        <p:txBody>
          <a:bodyPr wrap="square">
            <a:spAutoFit/>
          </a:bodyPr>
          <a:lstStyle/>
          <a:p>
            <a:pPr lvl="0" algn="just">
              <a:lnSpc>
                <a:spcPct val="150000"/>
              </a:lnSpc>
              <a:spcAft>
                <a:spcPts val="0"/>
              </a:spcAft>
              <a:tabLst>
                <a:tab pos="1287145" algn="l"/>
              </a:tabLst>
            </a:pPr>
            <a:r>
              <a:rPr lang="zh-CN" altLang="en-US" dirty="0">
                <a:latin typeface="微软雅黑" panose="020B0503020204020204" pitchFamily="34" charset="-122"/>
                <a:ea typeface="微软雅黑" panose="020B0503020204020204" pitchFamily="34" charset="-122"/>
                <a:cs typeface="华文仿宋" panose="02010600040101010101" pitchFamily="2" charset="-122"/>
              </a:rPr>
              <a:t>    选择一个产品作为基准和</a:t>
            </a:r>
            <a:r>
              <a:rPr lang="zh-CN" altLang="en-US" b="1" dirty="0">
                <a:latin typeface="微软雅黑" panose="020B0503020204020204" pitchFamily="34" charset="-122"/>
                <a:ea typeface="微软雅黑" panose="020B0503020204020204" pitchFamily="34" charset="-122"/>
                <a:cs typeface="华文仿宋" panose="02010600040101010101" pitchFamily="2" charset="-122"/>
              </a:rPr>
              <a:t>同时期上</a:t>
            </a:r>
            <a:r>
              <a:rPr lang="zh-CN" altLang="en-US" dirty="0">
                <a:solidFill>
                  <a:srgbClr val="C00000"/>
                </a:solidFill>
                <a:latin typeface="微软雅黑" panose="020B0503020204020204" pitchFamily="34" charset="-122"/>
                <a:ea typeface="微软雅黑" panose="020B0503020204020204" pitchFamily="34" charset="-122"/>
                <a:cs typeface="华文仿宋" panose="02010600040101010101" pitchFamily="2" charset="-122"/>
              </a:rPr>
              <a:t>权益风险基准相同</a:t>
            </a:r>
            <a:r>
              <a:rPr lang="zh-CN" altLang="en-US" dirty="0">
                <a:latin typeface="微软雅黑" panose="020B0503020204020204" pitchFamily="34" charset="-122"/>
                <a:ea typeface="微软雅黑" panose="020B0503020204020204" pitchFamily="34" charset="-122"/>
                <a:cs typeface="华文仿宋" panose="02010600040101010101" pitchFamily="2" charset="-122"/>
              </a:rPr>
              <a:t>的其他产品进行线性拟合效果的对比。</a:t>
            </a:r>
            <a:endParaRPr lang="en-US" altLang="zh-CN" dirty="0">
              <a:latin typeface="微软雅黑" panose="020B0503020204020204" pitchFamily="34" charset="-122"/>
              <a:ea typeface="微软雅黑" panose="020B0503020204020204" pitchFamily="34" charset="-122"/>
              <a:cs typeface="华文仿宋" panose="02010600040101010101" pitchFamily="2" charset="-122"/>
            </a:endParaRPr>
          </a:p>
          <a:p>
            <a:pPr lvl="0" algn="just">
              <a:lnSpc>
                <a:spcPct val="150000"/>
              </a:lnSpc>
              <a:spcAft>
                <a:spcPts val="0"/>
              </a:spcAft>
              <a:tabLst>
                <a:tab pos="1287145" algn="l"/>
              </a:tabLst>
            </a:pPr>
            <a:r>
              <a:rPr lang="zh-CN" altLang="en-US" dirty="0">
                <a:latin typeface="微软雅黑" panose="020B0503020204020204" pitchFamily="34" charset="-122"/>
                <a:ea typeface="微软雅黑" panose="020B0503020204020204" pitchFamily="34" charset="-122"/>
                <a:cs typeface="华文仿宋" panose="02010600040101010101" pitchFamily="2" charset="-122"/>
              </a:rPr>
              <a:t>    对其他同区间上有数据的可比基金净值复原为 </a:t>
            </a:r>
            <a:r>
              <a:rPr lang="en-US" altLang="zh-CN" dirty="0">
                <a:latin typeface="微软雅黑" panose="020B0503020204020204" pitchFamily="34" charset="-122"/>
                <a:ea typeface="微软雅黑" panose="020B0503020204020204" pitchFamily="34" charset="-122"/>
                <a:cs typeface="华文仿宋" panose="02010600040101010101" pitchFamily="2" charset="-122"/>
              </a:rPr>
              <a:t>1 </a:t>
            </a:r>
            <a:r>
              <a:rPr lang="zh-CN" altLang="en-US" dirty="0">
                <a:latin typeface="微软雅黑" panose="020B0503020204020204" pitchFamily="34" charset="-122"/>
                <a:ea typeface="微软雅黑" panose="020B0503020204020204" pitchFamily="34" charset="-122"/>
                <a:cs typeface="华文仿宋" panose="02010600040101010101" pitchFamily="2" charset="-122"/>
              </a:rPr>
              <a:t>处理，从</a:t>
            </a:r>
            <a:r>
              <a:rPr lang="en-US" altLang="zh-CN" dirty="0">
                <a:latin typeface="微软雅黑" panose="020B0503020204020204" pitchFamily="34" charset="-122"/>
                <a:ea typeface="微软雅黑" panose="020B0503020204020204" pitchFamily="34" charset="-122"/>
                <a:cs typeface="华文仿宋" panose="02010600040101010101" pitchFamily="2" charset="-122"/>
              </a:rPr>
              <a:t>T+1</a:t>
            </a:r>
            <a:r>
              <a:rPr lang="zh-CN" altLang="en-US" dirty="0">
                <a:latin typeface="微软雅黑" panose="020B0503020204020204" pitchFamily="34" charset="-122"/>
                <a:ea typeface="微软雅黑" panose="020B0503020204020204" pitchFamily="34" charset="-122"/>
                <a:cs typeface="华文仿宋" panose="02010600040101010101" pitchFamily="2" charset="-122"/>
              </a:rPr>
              <a:t>时刻根据基金单位复权净值计算的涨跌幅计算模拟的复权净值序列。分别进行了线性拟合，并进行内部可比范围的样本集内排名计算。</a:t>
            </a:r>
            <a:endParaRPr lang="en-US" altLang="zh-CN" dirty="0">
              <a:latin typeface="微软雅黑" panose="020B0503020204020204" pitchFamily="34" charset="-122"/>
              <a:ea typeface="微软雅黑" panose="020B0503020204020204" pitchFamily="34" charset="-122"/>
              <a:cs typeface="华文仿宋" panose="02010600040101010101" pitchFamily="2" charset="-122"/>
            </a:endParaRPr>
          </a:p>
          <a:p>
            <a:pPr lvl="0" algn="just">
              <a:lnSpc>
                <a:spcPct val="150000"/>
              </a:lnSpc>
              <a:spcAft>
                <a:spcPts val="0"/>
              </a:spcAft>
              <a:tabLst>
                <a:tab pos="1287145" algn="l"/>
              </a:tabLst>
            </a:pPr>
            <a:r>
              <a:rPr lang="zh-CN" altLang="en-US" dirty="0">
                <a:latin typeface="微软雅黑" panose="020B0503020204020204" pitchFamily="34" charset="-122"/>
                <a:ea typeface="微软雅黑" panose="020B0503020204020204" pitchFamily="34" charset="-122"/>
                <a:cs typeface="华文仿宋" panose="02010600040101010101" pitchFamily="2" charset="-122"/>
              </a:rPr>
              <a:t>    目的是在同一时间段进行产品的历史绩效对比，以及若有足够数据能方便转化为近似市场的排名。</a:t>
            </a:r>
            <a:endParaRPr lang="en-US" altLang="zh-CN" dirty="0">
              <a:latin typeface="微软雅黑" panose="020B0503020204020204" pitchFamily="34" charset="-122"/>
              <a:ea typeface="微软雅黑" panose="020B0503020204020204" pitchFamily="34" charset="-122"/>
              <a:cs typeface="华文仿宋" panose="02010600040101010101" pitchFamily="2" charset="-122"/>
            </a:endParaRPr>
          </a:p>
          <a:p>
            <a:pPr lvl="0" algn="just">
              <a:lnSpc>
                <a:spcPct val="150000"/>
              </a:lnSpc>
              <a:spcAft>
                <a:spcPts val="0"/>
              </a:spcAft>
              <a:tabLst>
                <a:tab pos="1287145" algn="l"/>
              </a:tabLst>
            </a:pPr>
            <a:r>
              <a:rPr lang="zh-CN" altLang="en-US" dirty="0">
                <a:latin typeface="微软雅黑" panose="020B0503020204020204" pitchFamily="34" charset="-122"/>
                <a:ea typeface="微软雅黑" panose="020B0503020204020204" pitchFamily="34" charset="-122"/>
                <a:cs typeface="华文仿宋" panose="02010600040101010101" pitchFamily="2" charset="-122"/>
              </a:rPr>
              <a:t>    </a:t>
            </a:r>
            <a:endParaRPr lang="en-US" altLang="zh-CN" dirty="0">
              <a:latin typeface="微软雅黑" panose="020B0503020204020204" pitchFamily="34" charset="-122"/>
              <a:ea typeface="微软雅黑" panose="020B0503020204020204" pitchFamily="34" charset="-122"/>
              <a:cs typeface="华文仿宋" panose="02010600040101010101" pitchFamily="2" charset="-122"/>
            </a:endParaRPr>
          </a:p>
        </p:txBody>
      </p:sp>
      <p:sp>
        <p:nvSpPr>
          <p:cNvPr id="8" name="标题 1">
            <a:extLst>
              <a:ext uri="{FF2B5EF4-FFF2-40B4-BE49-F238E27FC236}">
                <a16:creationId xmlns:a16="http://schemas.microsoft.com/office/drawing/2014/main" id="{D5561D66-1DAC-416B-AE02-C71568B8DEAA}"/>
              </a:ext>
            </a:extLst>
          </p:cNvPr>
          <p:cNvSpPr>
            <a:spLocks noGrp="1"/>
          </p:cNvSpPr>
          <p:nvPr>
            <p:ph type="title"/>
          </p:nvPr>
        </p:nvSpPr>
        <p:spPr>
          <a:xfrm>
            <a:off x="421041" y="485702"/>
            <a:ext cx="9720155" cy="432000"/>
          </a:xfrm>
        </p:spPr>
        <p:txBody>
          <a:bodyPr/>
          <a:lstStyle/>
          <a:p>
            <a:pPr>
              <a:lnSpc>
                <a:spcPct val="100000"/>
              </a:lnSpc>
              <a:defRPr/>
            </a:pPr>
            <a:r>
              <a:rPr lang="zh-CN" altLang="en-US" sz="3200" spc="300" dirty="0">
                <a:solidFill>
                  <a:schemeClr val="bg1"/>
                </a:solidFill>
                <a:latin typeface="Arial" panose="020B0604020202020204" pitchFamily="34" charset="0"/>
                <a:cs typeface="+mj-cs"/>
              </a:rPr>
              <a:t>三、线性回归拟合估计</a:t>
            </a:r>
            <a:br>
              <a:rPr lang="zh-CN" altLang="en-US" sz="3200" spc="300" dirty="0">
                <a:solidFill>
                  <a:schemeClr val="bg1"/>
                </a:solidFill>
                <a:latin typeface="Arial" panose="020B0604020202020204" pitchFamily="34" charset="0"/>
                <a:cs typeface="+mj-cs"/>
              </a:rPr>
            </a:br>
            <a:endParaRPr lang="zh-CN" altLang="en-US" sz="3200" spc="300" dirty="0">
              <a:solidFill>
                <a:schemeClr val="bg1"/>
              </a:solidFill>
              <a:latin typeface="Arial" panose="020B0604020202020204" pitchFamily="34" charset="0"/>
              <a:cs typeface="+mj-cs"/>
            </a:endParaRPr>
          </a:p>
        </p:txBody>
      </p:sp>
      <p:sp>
        <p:nvSpPr>
          <p:cNvPr id="10" name="文本框 9">
            <a:extLst>
              <a:ext uri="{FF2B5EF4-FFF2-40B4-BE49-F238E27FC236}">
                <a16:creationId xmlns:a16="http://schemas.microsoft.com/office/drawing/2014/main" id="{D3833B2F-B591-4A69-8A45-4DBDCFFCDD20}"/>
              </a:ext>
            </a:extLst>
          </p:cNvPr>
          <p:cNvSpPr txBox="1"/>
          <p:nvPr/>
        </p:nvSpPr>
        <p:spPr>
          <a:xfrm>
            <a:off x="171981" y="921004"/>
            <a:ext cx="6097554" cy="458908"/>
          </a:xfrm>
          <a:prstGeom prst="rect">
            <a:avLst/>
          </a:prstGeom>
          <a:noFill/>
        </p:spPr>
        <p:txBody>
          <a:bodyPr wrap="square">
            <a:spAutoFit/>
          </a:bodyPr>
          <a:lstStyle/>
          <a:p>
            <a:pPr marL="285750" lvl="0" indent="-285750" algn="just">
              <a:lnSpc>
                <a:spcPct val="150000"/>
              </a:lnSpc>
              <a:spcAft>
                <a:spcPts val="0"/>
              </a:spcAft>
              <a:buFont typeface="Wingdings" panose="05000000000000000000" pitchFamily="2" charset="2"/>
              <a:buChar char="l"/>
              <a:tabLst>
                <a:tab pos="1287145" algn="l"/>
              </a:tabLst>
            </a:pPr>
            <a:r>
              <a:rPr lang="zh-CN" altLang="en-US" b="1" dirty="0">
                <a:solidFill>
                  <a:srgbClr val="C00000"/>
                </a:solidFill>
                <a:latin typeface="微软雅黑" panose="020B0503020204020204" pitchFamily="34" charset="-122"/>
                <a:ea typeface="微软雅黑" panose="020B0503020204020204" pitchFamily="34" charset="-122"/>
                <a:cs typeface="华文仿宋" panose="02010600040101010101" pitchFamily="2" charset="-122"/>
              </a:rPr>
              <a:t>对同区间进行产品可比排名结果的测试</a:t>
            </a:r>
            <a:endParaRPr lang="zh-CN" altLang="en-US" b="1" dirty="0">
              <a:latin typeface="微软雅黑" panose="020B0503020204020204" pitchFamily="34" charset="-122"/>
              <a:ea typeface="微软雅黑" panose="020B0503020204020204" pitchFamily="34" charset="-122"/>
              <a:cs typeface="华文仿宋" panose="02010600040101010101" pitchFamily="2" charset="-122"/>
            </a:endParaRPr>
          </a:p>
        </p:txBody>
      </p:sp>
    </p:spTree>
    <p:extLst>
      <p:ext uri="{BB962C8B-B14F-4D97-AF65-F5344CB8AC3E}">
        <p14:creationId xmlns:p14="http://schemas.microsoft.com/office/powerpoint/2010/main" val="6261595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nSpc>
                <a:spcPct val="100000"/>
              </a:lnSpc>
              <a:defRPr/>
            </a:pPr>
            <a:r>
              <a:rPr lang="zh-CN" altLang="en-US" sz="3200" spc="300" dirty="0">
                <a:solidFill>
                  <a:schemeClr val="bg1"/>
                </a:solidFill>
                <a:latin typeface="Arial" panose="020B0604020202020204" pitchFamily="34" charset="0"/>
                <a:cs typeface="+mj-cs"/>
              </a:rPr>
              <a:t>一、绩效评价设计的背景</a:t>
            </a:r>
          </a:p>
        </p:txBody>
      </p:sp>
      <p:sp>
        <p:nvSpPr>
          <p:cNvPr id="3" name="文本框 2">
            <a:extLst>
              <a:ext uri="{FF2B5EF4-FFF2-40B4-BE49-F238E27FC236}">
                <a16:creationId xmlns:a16="http://schemas.microsoft.com/office/drawing/2014/main" id="{9F8562EA-1B7E-4B81-8038-6BCFA964EBAE}"/>
              </a:ext>
            </a:extLst>
          </p:cNvPr>
          <p:cNvSpPr txBox="1"/>
          <p:nvPr/>
        </p:nvSpPr>
        <p:spPr>
          <a:xfrm>
            <a:off x="421041" y="1110342"/>
            <a:ext cx="11349918" cy="4385368"/>
          </a:xfrm>
          <a:prstGeom prst="rect">
            <a:avLst/>
          </a:prstGeom>
          <a:noFill/>
        </p:spPr>
        <p:txBody>
          <a:bodyPr wrap="square" rtlCol="0">
            <a:spAutoFit/>
          </a:bodyPr>
          <a:lstStyle/>
          <a:p>
            <a:pPr>
              <a:lnSpc>
                <a:spcPct val="120000"/>
              </a:lnSpc>
            </a:pPr>
            <a:endParaRPr lang="en-US" altLang="zh-CN" dirty="0">
              <a:latin typeface="微软雅黑" panose="020B0503020204020204" pitchFamily="34" charset="-122"/>
              <a:ea typeface="微软雅黑" panose="020B0503020204020204" pitchFamily="34" charset="-122"/>
            </a:endParaRPr>
          </a:p>
          <a:p>
            <a:pPr>
              <a:lnSpc>
                <a:spcPct val="120000"/>
              </a:lnSpc>
            </a:pPr>
            <a:r>
              <a:rPr lang="zh-CN" altLang="en-US" b="1" dirty="0">
                <a:latin typeface="微软雅黑" panose="020B0503020204020204" pitchFamily="34" charset="-122"/>
                <a:ea typeface="微软雅黑" panose="020B0503020204020204" pitchFamily="34" charset="-122"/>
              </a:rPr>
              <a:t>研究现状：</a:t>
            </a:r>
            <a:endParaRPr lang="en-US" altLang="zh-CN" b="1" dirty="0">
              <a:latin typeface="微软雅黑" panose="020B0503020204020204" pitchFamily="34" charset="-122"/>
              <a:ea typeface="微软雅黑" panose="020B0503020204020204" pitchFamily="34" charset="-122"/>
            </a:endParaRPr>
          </a:p>
          <a:p>
            <a:pPr>
              <a:lnSpc>
                <a:spcPct val="120000"/>
              </a:lnSpc>
            </a:pPr>
            <a:r>
              <a:rPr lang="en-US" altLang="zh-CN" b="1"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基于基金的净值信息是最容易获得的要素信息之一，在同一时间段上，同一策略之间计算出的计算结果具有比较好的准确性、可比性、易用性。实际评估遇到的问题有：（</a:t>
            </a:r>
            <a:r>
              <a:rPr lang="en-US" altLang="zh-CN" dirty="0">
                <a:latin typeface="微软雅黑" panose="020B0503020204020204" pitchFamily="34" charset="-122"/>
                <a:ea typeface="微软雅黑" panose="020B0503020204020204" pitchFamily="34" charset="-122"/>
              </a:rPr>
              <a:t>1</a:t>
            </a:r>
            <a:r>
              <a:rPr lang="zh-CN" altLang="en-US" dirty="0">
                <a:latin typeface="微软雅黑" panose="020B0503020204020204" pitchFamily="34" charset="-122"/>
                <a:ea typeface="微软雅黑" panose="020B0503020204020204" pitchFamily="34" charset="-122"/>
              </a:rPr>
              <a:t>）不同子基金披露净值日期存在差异；（</a:t>
            </a:r>
            <a:r>
              <a:rPr lang="en-US" altLang="zh-CN" dirty="0">
                <a:latin typeface="微软雅黑" panose="020B0503020204020204" pitchFamily="34" charset="-122"/>
                <a:ea typeface="微软雅黑" panose="020B0503020204020204" pitchFamily="34" charset="-122"/>
              </a:rPr>
              <a:t>2</a:t>
            </a:r>
            <a:r>
              <a:rPr lang="zh-CN" altLang="en-US" dirty="0">
                <a:latin typeface="微软雅黑" panose="020B0503020204020204" pitchFamily="34" charset="-122"/>
                <a:ea typeface="微软雅黑" panose="020B0503020204020204" pitchFamily="34" charset="-122"/>
              </a:rPr>
              <a:t>）现存第三方策略分类错误，或者希望进行重分类再计算排名；（</a:t>
            </a:r>
            <a:r>
              <a:rPr lang="en-US" altLang="zh-CN" dirty="0">
                <a:latin typeface="微软雅黑" panose="020B0503020204020204" pitchFamily="34" charset="-122"/>
                <a:ea typeface="微软雅黑" panose="020B0503020204020204" pitchFamily="34" charset="-122"/>
              </a:rPr>
              <a:t>3</a:t>
            </a:r>
            <a:r>
              <a:rPr lang="zh-CN" altLang="en-US" dirty="0">
                <a:latin typeface="微软雅黑" panose="020B0503020204020204" pitchFamily="34" charset="-122"/>
                <a:ea typeface="微软雅黑" panose="020B0503020204020204" pitchFamily="34" charset="-122"/>
              </a:rPr>
              <a:t>）公开数据和专户数据统一进行排名的计算</a:t>
            </a:r>
            <a:endParaRPr lang="en-US" altLang="zh-CN" dirty="0">
              <a:latin typeface="微软雅黑" panose="020B0503020204020204" pitchFamily="34" charset="-122"/>
              <a:ea typeface="微软雅黑" panose="020B0503020204020204" pitchFamily="34" charset="-122"/>
            </a:endParaRPr>
          </a:p>
          <a:p>
            <a:pPr>
              <a:lnSpc>
                <a:spcPct val="120000"/>
              </a:lnSpc>
            </a:pPr>
            <a:endParaRPr lang="en-US" altLang="zh-CN" dirty="0">
              <a:latin typeface="微软雅黑" panose="020B0503020204020204" pitchFamily="34" charset="-122"/>
              <a:ea typeface="微软雅黑" panose="020B0503020204020204" pitchFamily="34" charset="-122"/>
            </a:endParaRPr>
          </a:p>
          <a:p>
            <a:pPr>
              <a:lnSpc>
                <a:spcPct val="120000"/>
              </a:lnSpc>
            </a:pPr>
            <a:r>
              <a:rPr lang="zh-CN" altLang="en-US" b="1" dirty="0">
                <a:latin typeface="微软雅黑" panose="020B0503020204020204" pitchFamily="34" charset="-122"/>
                <a:ea typeface="微软雅黑" panose="020B0503020204020204" pitchFamily="34" charset="-122"/>
              </a:rPr>
              <a:t>研究方向：</a:t>
            </a:r>
            <a:endParaRPr lang="en-US" altLang="zh-CN" b="1" dirty="0">
              <a:latin typeface="微软雅黑" panose="020B0503020204020204" pitchFamily="34" charset="-122"/>
              <a:ea typeface="微软雅黑" panose="020B0503020204020204" pitchFamily="34" charset="-122"/>
            </a:endParaRPr>
          </a:p>
          <a:p>
            <a:pPr>
              <a:lnSpc>
                <a:spcPct val="120000"/>
              </a:lnSpc>
            </a:pPr>
            <a:r>
              <a:rPr lang="en-US" altLang="zh-CN" b="1"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目前对于公开的私募产品，可以使用的数据信息平台为朝阳永续。结合数据的可得性情况，分别对公开的私募产品跟踪池设计了</a:t>
            </a:r>
            <a:r>
              <a:rPr lang="zh-CN" altLang="en-US" b="1" dirty="0">
                <a:latin typeface="微软雅黑" panose="020B0503020204020204" pitchFamily="34" charset="-122"/>
                <a:ea typeface="微软雅黑" panose="020B0503020204020204" pitchFamily="34" charset="-122"/>
              </a:rPr>
              <a:t>基于区间</a:t>
            </a:r>
            <a:r>
              <a:rPr lang="en-US" altLang="zh-CN" b="1" dirty="0">
                <a:latin typeface="微软雅黑" panose="020B0503020204020204" pitchFamily="34" charset="-122"/>
                <a:ea typeface="微软雅黑" panose="020B0503020204020204" pitchFamily="34" charset="-122"/>
              </a:rPr>
              <a:t>Sharpe</a:t>
            </a:r>
            <a:r>
              <a:rPr lang="zh-CN" altLang="en-US" b="1" dirty="0">
                <a:latin typeface="微软雅黑" panose="020B0503020204020204" pitchFamily="34" charset="-122"/>
                <a:ea typeface="微软雅黑" panose="020B0503020204020204" pitchFamily="34" charset="-122"/>
              </a:rPr>
              <a:t>比率、区间收益率综合打分的绩效评价体系</a:t>
            </a:r>
            <a:r>
              <a:rPr lang="zh-CN" altLang="en-US" dirty="0">
                <a:latin typeface="微软雅黑" panose="020B0503020204020204" pitchFamily="34" charset="-122"/>
                <a:ea typeface="微软雅黑" panose="020B0503020204020204" pitchFamily="34" charset="-122"/>
              </a:rPr>
              <a:t>，以及对专户产品设计了</a:t>
            </a:r>
            <a:r>
              <a:rPr lang="zh-CN" altLang="en-US" b="1" dirty="0">
                <a:latin typeface="微软雅黑" panose="020B0503020204020204" pitchFamily="34" charset="-122"/>
                <a:ea typeface="微软雅黑" panose="020B0503020204020204" pitchFamily="34" charset="-122"/>
              </a:rPr>
              <a:t>线性拟合估计的绩效评价体系</a:t>
            </a:r>
            <a:r>
              <a:rPr lang="zh-CN" altLang="en-US"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pPr>
              <a:lnSpc>
                <a:spcPct val="120000"/>
              </a:lnSpc>
            </a:pPr>
            <a:endParaRPr lang="en-US" altLang="zh-CN" dirty="0">
              <a:latin typeface="微软雅黑" panose="020B0503020204020204" pitchFamily="34" charset="-122"/>
              <a:ea typeface="微软雅黑" panose="020B0503020204020204" pitchFamily="34" charset="-122"/>
            </a:endParaRPr>
          </a:p>
          <a:p>
            <a:pPr>
              <a:lnSpc>
                <a:spcPct val="120000"/>
              </a:lnSpc>
            </a:pP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前者以年度区间，考核过去</a:t>
            </a:r>
            <a:r>
              <a:rPr lang="en-US" altLang="zh-CN" dirty="0">
                <a:latin typeface="微软雅黑" panose="020B0503020204020204" pitchFamily="34" charset="-122"/>
                <a:ea typeface="微软雅黑" panose="020B0503020204020204" pitchFamily="34" charset="-122"/>
              </a:rPr>
              <a:t>3</a:t>
            </a:r>
            <a:r>
              <a:rPr lang="zh-CN" altLang="en-US" dirty="0">
                <a:latin typeface="微软雅黑" panose="020B0503020204020204" pitchFamily="34" charset="-122"/>
                <a:ea typeface="微软雅黑" panose="020B0503020204020204" pitchFamily="34" charset="-122"/>
              </a:rPr>
              <a:t>年以及今年以来的产品</a:t>
            </a:r>
            <a:r>
              <a:rPr lang="zh-CN" altLang="en-US" b="1" dirty="0">
                <a:latin typeface="微软雅黑" panose="020B0503020204020204" pitchFamily="34" charset="-122"/>
                <a:ea typeface="微软雅黑" panose="020B0503020204020204" pitchFamily="34" charset="-122"/>
              </a:rPr>
              <a:t>区间绩效综合打分情况</a:t>
            </a:r>
            <a:r>
              <a:rPr lang="zh-CN" altLang="en-US" dirty="0">
                <a:latin typeface="微软雅黑" panose="020B0503020204020204" pitchFamily="34" charset="-122"/>
                <a:ea typeface="微软雅黑" panose="020B0503020204020204" pitchFamily="34" charset="-122"/>
              </a:rPr>
              <a:t>（对于量化类产品则为过去</a:t>
            </a:r>
            <a:r>
              <a:rPr lang="en-US" altLang="zh-CN" dirty="0">
                <a:latin typeface="微软雅黑" panose="020B0503020204020204" pitchFamily="34" charset="-122"/>
                <a:ea typeface="微软雅黑" panose="020B0503020204020204" pitchFamily="34" charset="-122"/>
              </a:rPr>
              <a:t>1</a:t>
            </a:r>
            <a:r>
              <a:rPr lang="zh-CN" altLang="en-US" dirty="0">
                <a:latin typeface="微软雅黑" panose="020B0503020204020204" pitchFamily="34" charset="-122"/>
                <a:ea typeface="微软雅黑" panose="020B0503020204020204" pitchFamily="34" charset="-122"/>
              </a:rPr>
              <a:t>年以及今年以来的时间内），后者以周度数据频率，综合考虑基金</a:t>
            </a:r>
            <a:r>
              <a:rPr lang="zh-CN" altLang="en-US" b="1" dirty="0">
                <a:latin typeface="微软雅黑" panose="020B0503020204020204" pitchFamily="34" charset="-122"/>
                <a:ea typeface="微软雅黑" panose="020B0503020204020204" pitchFamily="34" charset="-122"/>
              </a:rPr>
              <a:t>整个运行周期</a:t>
            </a:r>
            <a:r>
              <a:rPr lang="zh-CN" altLang="en-US" dirty="0">
                <a:latin typeface="微软雅黑" panose="020B0503020204020204" pitchFamily="34" charset="-122"/>
                <a:ea typeface="微软雅黑" panose="020B0503020204020204" pitchFamily="34" charset="-122"/>
              </a:rPr>
              <a:t>的绩效情况。</a:t>
            </a:r>
          </a:p>
        </p:txBody>
      </p:sp>
    </p:spTree>
    <p:extLst>
      <p:ext uri="{BB962C8B-B14F-4D97-AF65-F5344CB8AC3E}">
        <p14:creationId xmlns:p14="http://schemas.microsoft.com/office/powerpoint/2010/main" val="81870206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335F883A-4852-4957-99E2-9515E4D578A8}"/>
              </a:ext>
            </a:extLst>
          </p:cNvPr>
          <p:cNvSpPr/>
          <p:nvPr/>
        </p:nvSpPr>
        <p:spPr>
          <a:xfrm>
            <a:off x="278950" y="867996"/>
            <a:ext cx="11474844" cy="1705403"/>
          </a:xfrm>
          <a:prstGeom prst="rect">
            <a:avLst/>
          </a:prstGeom>
        </p:spPr>
        <p:txBody>
          <a:bodyPr wrap="square">
            <a:spAutoFit/>
          </a:bodyPr>
          <a:lstStyle/>
          <a:p>
            <a:pPr lvl="0" algn="just">
              <a:lnSpc>
                <a:spcPct val="150000"/>
              </a:lnSpc>
              <a:spcAft>
                <a:spcPts val="0"/>
              </a:spcAft>
              <a:tabLst>
                <a:tab pos="1287145" algn="l"/>
              </a:tabLst>
            </a:pPr>
            <a:endParaRPr lang="en-US" altLang="zh-CN" dirty="0">
              <a:latin typeface="微软雅黑" panose="020B0503020204020204" pitchFamily="34" charset="-122"/>
              <a:ea typeface="微软雅黑" panose="020B0503020204020204" pitchFamily="34" charset="-122"/>
              <a:cs typeface="华文仿宋" panose="02010600040101010101" pitchFamily="2" charset="-122"/>
            </a:endParaRPr>
          </a:p>
          <a:p>
            <a:pPr lvl="0" algn="just">
              <a:lnSpc>
                <a:spcPct val="150000"/>
              </a:lnSpc>
              <a:spcAft>
                <a:spcPts val="0"/>
              </a:spcAft>
              <a:tabLst>
                <a:tab pos="1287145" algn="l"/>
              </a:tabLst>
            </a:pPr>
            <a:r>
              <a:rPr lang="zh-CN" altLang="en-US" dirty="0">
                <a:latin typeface="微软雅黑" panose="020B0503020204020204" pitchFamily="34" charset="-122"/>
                <a:ea typeface="微软雅黑" panose="020B0503020204020204" pitchFamily="34" charset="-122"/>
                <a:cs typeface="华文仿宋" panose="02010600040101010101" pitchFamily="2" charset="-122"/>
              </a:rPr>
              <a:t>将投资池内的同类专户产品的净值序列，进行处理后，使得能够在同样的时间内比较绩效情况。</a:t>
            </a:r>
            <a:endParaRPr lang="en-US" altLang="zh-CN" dirty="0">
              <a:latin typeface="微软雅黑" panose="020B0503020204020204" pitchFamily="34" charset="-122"/>
              <a:ea typeface="微软雅黑" panose="020B0503020204020204" pitchFamily="34" charset="-122"/>
              <a:cs typeface="华文仿宋" panose="02010600040101010101" pitchFamily="2" charset="-122"/>
            </a:endParaRPr>
          </a:p>
          <a:p>
            <a:pPr lvl="0" algn="just">
              <a:lnSpc>
                <a:spcPct val="150000"/>
              </a:lnSpc>
              <a:spcAft>
                <a:spcPts val="0"/>
              </a:spcAft>
              <a:tabLst>
                <a:tab pos="1287145" algn="l"/>
              </a:tabLst>
            </a:pPr>
            <a:r>
              <a:rPr lang="zh-CN" altLang="en-US" dirty="0">
                <a:latin typeface="微软雅黑" panose="020B0503020204020204" pitchFamily="34" charset="-122"/>
                <a:ea typeface="微软雅黑" panose="020B0503020204020204" pitchFamily="34" charset="-122"/>
                <a:cs typeface="华文仿宋" panose="02010600040101010101" pitchFamily="2" charset="-122"/>
              </a:rPr>
              <a:t>考量</a:t>
            </a:r>
            <a:r>
              <a:rPr lang="zh-CN" altLang="en-US" b="1" dirty="0">
                <a:latin typeface="微软雅黑" panose="020B0503020204020204" pitchFamily="34" charset="-122"/>
                <a:ea typeface="微软雅黑" panose="020B0503020204020204" pitchFamily="34" charset="-122"/>
                <a:cs typeface="华文仿宋" panose="02010600040101010101" pitchFamily="2" charset="-122"/>
              </a:rPr>
              <a:t>线性拟合优度、市场情景表现差异</a:t>
            </a:r>
            <a:r>
              <a:rPr lang="zh-CN" altLang="en-US" dirty="0">
                <a:latin typeface="微软雅黑" panose="020B0503020204020204" pitchFamily="34" charset="-122"/>
                <a:ea typeface="微软雅黑" panose="020B0503020204020204" pitchFamily="34" charset="-122"/>
                <a:cs typeface="华文仿宋" panose="02010600040101010101" pitchFamily="2" charset="-122"/>
              </a:rPr>
              <a:t>。右图以半夏作为基准为例，在</a:t>
            </a:r>
            <a:r>
              <a:rPr lang="en-US" altLang="zh-CN" dirty="0">
                <a:latin typeface="微软雅黑" panose="020B0503020204020204" pitchFamily="34" charset="-122"/>
                <a:ea typeface="微软雅黑" panose="020B0503020204020204" pitchFamily="34" charset="-122"/>
                <a:cs typeface="华文仿宋" panose="02010600040101010101" pitchFamily="2" charset="-122"/>
              </a:rPr>
              <a:t>20200717</a:t>
            </a:r>
            <a:r>
              <a:rPr lang="zh-CN" altLang="en-US" dirty="0">
                <a:latin typeface="微软雅黑" panose="020B0503020204020204" pitchFamily="34" charset="-122"/>
                <a:ea typeface="微软雅黑" panose="020B0503020204020204" pitchFamily="34" charset="-122"/>
                <a:cs typeface="华文仿宋" panose="02010600040101010101" pitchFamily="2" charset="-122"/>
              </a:rPr>
              <a:t>至</a:t>
            </a:r>
            <a:r>
              <a:rPr lang="en-US" altLang="zh-CN" dirty="0">
                <a:latin typeface="微软雅黑" panose="020B0503020204020204" pitchFamily="34" charset="-122"/>
                <a:ea typeface="微软雅黑" panose="020B0503020204020204" pitchFamily="34" charset="-122"/>
                <a:cs typeface="华文仿宋" panose="02010600040101010101" pitchFamily="2" charset="-122"/>
              </a:rPr>
              <a:t>20220422</a:t>
            </a:r>
            <a:r>
              <a:rPr lang="zh-CN" altLang="en-US" dirty="0">
                <a:latin typeface="微软雅黑" panose="020B0503020204020204" pitchFamily="34" charset="-122"/>
                <a:ea typeface="微软雅黑" panose="020B0503020204020204" pitchFamily="34" charset="-122"/>
                <a:cs typeface="华文仿宋" panose="02010600040101010101" pitchFamily="2" charset="-122"/>
              </a:rPr>
              <a:t>区间上，在选取数据集中，选取可比产品有道和、锦成盛的数据，可比基金净值复原为 </a:t>
            </a:r>
            <a:r>
              <a:rPr lang="en-US" altLang="zh-CN" dirty="0">
                <a:latin typeface="微软雅黑" panose="020B0503020204020204" pitchFamily="34" charset="-122"/>
                <a:ea typeface="微软雅黑" panose="020B0503020204020204" pitchFamily="34" charset="-122"/>
                <a:cs typeface="华文仿宋" panose="02010600040101010101" pitchFamily="2" charset="-122"/>
              </a:rPr>
              <a:t>1 </a:t>
            </a:r>
            <a:r>
              <a:rPr lang="zh-CN" altLang="en-US" dirty="0">
                <a:latin typeface="微软雅黑" panose="020B0503020204020204" pitchFamily="34" charset="-122"/>
                <a:ea typeface="微软雅黑" panose="020B0503020204020204" pitchFamily="34" charset="-122"/>
                <a:cs typeface="华文仿宋" panose="02010600040101010101" pitchFamily="2" charset="-122"/>
              </a:rPr>
              <a:t>处理。</a:t>
            </a:r>
            <a:endParaRPr lang="en-US" altLang="zh-CN" dirty="0">
              <a:latin typeface="微软雅黑" panose="020B0503020204020204" pitchFamily="34" charset="-122"/>
              <a:ea typeface="微软雅黑" panose="020B0503020204020204" pitchFamily="34" charset="-122"/>
              <a:cs typeface="华文仿宋" panose="02010600040101010101" pitchFamily="2" charset="-122"/>
            </a:endParaRPr>
          </a:p>
        </p:txBody>
      </p:sp>
      <p:sp>
        <p:nvSpPr>
          <p:cNvPr id="10" name="标题 1">
            <a:extLst>
              <a:ext uri="{FF2B5EF4-FFF2-40B4-BE49-F238E27FC236}">
                <a16:creationId xmlns:a16="http://schemas.microsoft.com/office/drawing/2014/main" id="{DEA78414-BF1A-48CC-9FE5-4B7694911644}"/>
              </a:ext>
            </a:extLst>
          </p:cNvPr>
          <p:cNvSpPr>
            <a:spLocks noGrp="1"/>
          </p:cNvSpPr>
          <p:nvPr>
            <p:ph type="title"/>
          </p:nvPr>
        </p:nvSpPr>
        <p:spPr>
          <a:xfrm>
            <a:off x="421041" y="485702"/>
            <a:ext cx="9720155" cy="432000"/>
          </a:xfrm>
        </p:spPr>
        <p:txBody>
          <a:bodyPr/>
          <a:lstStyle/>
          <a:p>
            <a:pPr>
              <a:lnSpc>
                <a:spcPct val="100000"/>
              </a:lnSpc>
              <a:defRPr/>
            </a:pPr>
            <a:r>
              <a:rPr lang="zh-CN" altLang="en-US" sz="3200" spc="300" dirty="0">
                <a:solidFill>
                  <a:schemeClr val="bg1"/>
                </a:solidFill>
                <a:latin typeface="Arial" panose="020B0604020202020204" pitchFamily="34" charset="0"/>
                <a:cs typeface="+mj-cs"/>
              </a:rPr>
              <a:t>三、线性回归拟合估计</a:t>
            </a:r>
            <a:br>
              <a:rPr lang="zh-CN" altLang="en-US" sz="3200" spc="300" dirty="0">
                <a:solidFill>
                  <a:schemeClr val="bg1"/>
                </a:solidFill>
                <a:latin typeface="Arial" panose="020B0604020202020204" pitchFamily="34" charset="0"/>
                <a:cs typeface="+mj-cs"/>
              </a:rPr>
            </a:br>
            <a:endParaRPr lang="zh-CN" altLang="en-US" sz="3200" spc="300" dirty="0">
              <a:solidFill>
                <a:schemeClr val="bg1"/>
              </a:solidFill>
              <a:latin typeface="Arial" panose="020B0604020202020204" pitchFamily="34" charset="0"/>
              <a:cs typeface="+mj-cs"/>
            </a:endParaRPr>
          </a:p>
        </p:txBody>
      </p:sp>
      <p:sp>
        <p:nvSpPr>
          <p:cNvPr id="11" name="文本框 10">
            <a:extLst>
              <a:ext uri="{FF2B5EF4-FFF2-40B4-BE49-F238E27FC236}">
                <a16:creationId xmlns:a16="http://schemas.microsoft.com/office/drawing/2014/main" id="{9876761E-B982-434D-9DB7-47FEF2393556}"/>
              </a:ext>
            </a:extLst>
          </p:cNvPr>
          <p:cNvSpPr txBox="1"/>
          <p:nvPr/>
        </p:nvSpPr>
        <p:spPr>
          <a:xfrm>
            <a:off x="171981" y="921004"/>
            <a:ext cx="6097554" cy="458908"/>
          </a:xfrm>
          <a:prstGeom prst="rect">
            <a:avLst/>
          </a:prstGeom>
          <a:noFill/>
        </p:spPr>
        <p:txBody>
          <a:bodyPr wrap="square">
            <a:spAutoFit/>
          </a:bodyPr>
          <a:lstStyle/>
          <a:p>
            <a:pPr marL="285750" lvl="0" indent="-285750" algn="just">
              <a:lnSpc>
                <a:spcPct val="150000"/>
              </a:lnSpc>
              <a:spcAft>
                <a:spcPts val="0"/>
              </a:spcAft>
              <a:buFont typeface="Wingdings" panose="05000000000000000000" pitchFamily="2" charset="2"/>
              <a:buChar char="l"/>
              <a:tabLst>
                <a:tab pos="1287145" algn="l"/>
              </a:tabLst>
            </a:pPr>
            <a:r>
              <a:rPr lang="zh-CN" altLang="en-US" b="1" dirty="0">
                <a:solidFill>
                  <a:srgbClr val="C00000"/>
                </a:solidFill>
                <a:latin typeface="微软雅黑" panose="020B0503020204020204" pitchFamily="34" charset="-122"/>
                <a:ea typeface="微软雅黑" panose="020B0503020204020204" pitchFamily="34" charset="-122"/>
                <a:cs typeface="华文仿宋" panose="02010600040101010101" pitchFamily="2" charset="-122"/>
              </a:rPr>
              <a:t>对同区间进行产品可比排名结果的测试</a:t>
            </a:r>
            <a:endParaRPr lang="zh-CN" altLang="en-US" b="1" dirty="0">
              <a:latin typeface="微软雅黑" panose="020B0503020204020204" pitchFamily="34" charset="-122"/>
              <a:ea typeface="微软雅黑" panose="020B0503020204020204" pitchFamily="34" charset="-122"/>
              <a:cs typeface="华文仿宋" panose="02010600040101010101" pitchFamily="2" charset="-122"/>
            </a:endParaRPr>
          </a:p>
        </p:txBody>
      </p:sp>
      <p:pic>
        <p:nvPicPr>
          <p:cNvPr id="2054" name="Picture 6">
            <a:extLst>
              <a:ext uri="{FF2B5EF4-FFF2-40B4-BE49-F238E27FC236}">
                <a16:creationId xmlns:a16="http://schemas.microsoft.com/office/drawing/2014/main" id="{594915B2-C181-4DB6-8A0D-D34DF37D63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981" y="2728614"/>
            <a:ext cx="4964888" cy="364368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a:extLst>
              <a:ext uri="{FF2B5EF4-FFF2-40B4-BE49-F238E27FC236}">
                <a16:creationId xmlns:a16="http://schemas.microsoft.com/office/drawing/2014/main" id="{6BEAE623-C558-4ADD-8069-1848F6676AE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56849" y="2728613"/>
            <a:ext cx="5342156" cy="3643683"/>
          </a:xfrm>
          <a:prstGeom prst="rect">
            <a:avLst/>
          </a:prstGeom>
          <a:noFill/>
          <a:extLst>
            <a:ext uri="{909E8E84-426E-40DD-AFC4-6F175D3DCCD1}">
              <a14:hiddenFill xmlns:a14="http://schemas.microsoft.com/office/drawing/2010/main">
                <a:solidFill>
                  <a:srgbClr val="FFFFFF"/>
                </a:solidFill>
              </a14:hiddenFill>
            </a:ext>
          </a:extLst>
        </p:spPr>
      </p:pic>
      <p:sp>
        <p:nvSpPr>
          <p:cNvPr id="2" name="箭头: 右 1">
            <a:extLst>
              <a:ext uri="{FF2B5EF4-FFF2-40B4-BE49-F238E27FC236}">
                <a16:creationId xmlns:a16="http://schemas.microsoft.com/office/drawing/2014/main" id="{68D12FBA-9E7F-482C-A408-3FEAA7383635}"/>
              </a:ext>
            </a:extLst>
          </p:cNvPr>
          <p:cNvSpPr/>
          <p:nvPr/>
        </p:nvSpPr>
        <p:spPr>
          <a:xfrm>
            <a:off x="5216434" y="4232366"/>
            <a:ext cx="1262743" cy="783771"/>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94707410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335F883A-4852-4957-99E2-9515E4D578A8}"/>
              </a:ext>
            </a:extLst>
          </p:cNvPr>
          <p:cNvSpPr/>
          <p:nvPr/>
        </p:nvSpPr>
        <p:spPr>
          <a:xfrm>
            <a:off x="171966" y="805735"/>
            <a:ext cx="11474844" cy="458908"/>
          </a:xfrm>
          <a:prstGeom prst="rect">
            <a:avLst/>
          </a:prstGeom>
        </p:spPr>
        <p:txBody>
          <a:bodyPr wrap="square">
            <a:spAutoFit/>
          </a:bodyPr>
          <a:lstStyle/>
          <a:p>
            <a:pPr marL="285750" indent="-285750" algn="just">
              <a:lnSpc>
                <a:spcPct val="150000"/>
              </a:lnSpc>
              <a:buFont typeface="Wingdings" panose="05000000000000000000" pitchFamily="2" charset="2"/>
              <a:buChar char="l"/>
              <a:tabLst>
                <a:tab pos="1287145" algn="l"/>
              </a:tabLst>
            </a:pPr>
            <a:r>
              <a:rPr lang="zh-CN" altLang="en-US" b="1" dirty="0">
                <a:solidFill>
                  <a:srgbClr val="C00000"/>
                </a:solidFill>
                <a:latin typeface="微软雅黑" panose="020B0503020204020204" pitchFamily="34" charset="-122"/>
                <a:ea typeface="微软雅黑" panose="020B0503020204020204" pitchFamily="34" charset="-122"/>
                <a:cs typeface="华文仿宋" panose="02010600040101010101" pitchFamily="2" charset="-122"/>
              </a:rPr>
              <a:t>对同区间进行产品可比排名结果的测试</a:t>
            </a:r>
            <a:r>
              <a:rPr lang="en-US" altLang="zh-CN" b="1" dirty="0">
                <a:solidFill>
                  <a:srgbClr val="C00000"/>
                </a:solidFill>
                <a:latin typeface="微软雅黑" panose="020B0503020204020204" pitchFamily="34" charset="-122"/>
                <a:ea typeface="微软雅黑" panose="020B0503020204020204" pitchFamily="34" charset="-122"/>
                <a:cs typeface="华文仿宋" panose="02010600040101010101" pitchFamily="2" charset="-122"/>
              </a:rPr>
              <a:t>——</a:t>
            </a:r>
            <a:r>
              <a:rPr lang="zh-CN" altLang="en-US" b="1" dirty="0">
                <a:latin typeface="微软雅黑" panose="020B0503020204020204" pitchFamily="34" charset="-122"/>
                <a:ea typeface="微软雅黑" panose="020B0503020204020204" pitchFamily="34" charset="-122"/>
                <a:cs typeface="华文仿宋" panose="02010600040101010101" pitchFamily="2" charset="-122"/>
              </a:rPr>
              <a:t>汇总得到表格。</a:t>
            </a:r>
            <a:endParaRPr lang="en-US" altLang="zh-CN" dirty="0">
              <a:latin typeface="微软雅黑" panose="020B0503020204020204" pitchFamily="34" charset="-122"/>
              <a:ea typeface="微软雅黑" panose="020B0503020204020204" pitchFamily="34" charset="-122"/>
              <a:cs typeface="华文仿宋" panose="02010600040101010101" pitchFamily="2" charset="-122"/>
            </a:endParaRPr>
          </a:p>
        </p:txBody>
      </p:sp>
      <p:sp>
        <p:nvSpPr>
          <p:cNvPr id="5" name="标题 1">
            <a:extLst>
              <a:ext uri="{FF2B5EF4-FFF2-40B4-BE49-F238E27FC236}">
                <a16:creationId xmlns:a16="http://schemas.microsoft.com/office/drawing/2014/main" id="{1B291B52-3462-4146-A7A0-FA3E74701F06}"/>
              </a:ext>
            </a:extLst>
          </p:cNvPr>
          <p:cNvSpPr>
            <a:spLocks noGrp="1"/>
          </p:cNvSpPr>
          <p:nvPr>
            <p:ph type="title"/>
          </p:nvPr>
        </p:nvSpPr>
        <p:spPr>
          <a:xfrm>
            <a:off x="421041" y="485702"/>
            <a:ext cx="9720155" cy="432000"/>
          </a:xfrm>
        </p:spPr>
        <p:txBody>
          <a:bodyPr/>
          <a:lstStyle/>
          <a:p>
            <a:pPr>
              <a:lnSpc>
                <a:spcPct val="100000"/>
              </a:lnSpc>
              <a:defRPr/>
            </a:pPr>
            <a:r>
              <a:rPr lang="zh-CN" altLang="en-US" sz="3200" spc="300" dirty="0">
                <a:solidFill>
                  <a:schemeClr val="bg1"/>
                </a:solidFill>
                <a:latin typeface="Arial" panose="020B0604020202020204" pitchFamily="34" charset="0"/>
                <a:cs typeface="+mj-cs"/>
              </a:rPr>
              <a:t>三、线性回归拟合估计</a:t>
            </a:r>
            <a:br>
              <a:rPr lang="zh-CN" altLang="en-US" sz="3200" spc="300" dirty="0">
                <a:solidFill>
                  <a:schemeClr val="bg1"/>
                </a:solidFill>
                <a:latin typeface="Arial" panose="020B0604020202020204" pitchFamily="34" charset="0"/>
                <a:cs typeface="+mj-cs"/>
              </a:rPr>
            </a:br>
            <a:endParaRPr lang="zh-CN" altLang="en-US" sz="3200" spc="300" dirty="0">
              <a:solidFill>
                <a:schemeClr val="bg1"/>
              </a:solidFill>
              <a:latin typeface="Arial" panose="020B0604020202020204" pitchFamily="34" charset="0"/>
              <a:cs typeface="+mj-cs"/>
            </a:endParaRPr>
          </a:p>
        </p:txBody>
      </p:sp>
      <p:graphicFrame>
        <p:nvGraphicFramePr>
          <p:cNvPr id="2" name="表格 1">
            <a:extLst>
              <a:ext uri="{FF2B5EF4-FFF2-40B4-BE49-F238E27FC236}">
                <a16:creationId xmlns:a16="http://schemas.microsoft.com/office/drawing/2014/main" id="{76C7C6EB-2DC8-440C-A223-BF3273F82CC8}"/>
              </a:ext>
            </a:extLst>
          </p:cNvPr>
          <p:cNvGraphicFramePr>
            <a:graphicFrameLocks noGrp="1"/>
          </p:cNvGraphicFramePr>
          <p:nvPr>
            <p:extLst>
              <p:ext uri="{D42A27DB-BD31-4B8C-83A1-F6EECF244321}">
                <p14:modId xmlns:p14="http://schemas.microsoft.com/office/powerpoint/2010/main" val="2959814117"/>
              </p:ext>
            </p:extLst>
          </p:nvPr>
        </p:nvGraphicFramePr>
        <p:xfrm>
          <a:off x="83976" y="1234499"/>
          <a:ext cx="12045818" cy="13802678"/>
        </p:xfrm>
        <a:graphic>
          <a:graphicData uri="http://schemas.openxmlformats.org/drawingml/2006/table">
            <a:tbl>
              <a:tblPr firstRow="1" firstCol="1" bandRow="1">
                <a:tableStyleId>{5C22544A-7EE6-4342-B048-85BDC9FD1C3A}</a:tableStyleId>
              </a:tblPr>
              <a:tblGrid>
                <a:gridCol w="1082041">
                  <a:extLst>
                    <a:ext uri="{9D8B030D-6E8A-4147-A177-3AD203B41FA5}">
                      <a16:colId xmlns:a16="http://schemas.microsoft.com/office/drawing/2014/main" val="83141624"/>
                    </a:ext>
                  </a:extLst>
                </a:gridCol>
                <a:gridCol w="1082041">
                  <a:extLst>
                    <a:ext uri="{9D8B030D-6E8A-4147-A177-3AD203B41FA5}">
                      <a16:colId xmlns:a16="http://schemas.microsoft.com/office/drawing/2014/main" val="1186593718"/>
                    </a:ext>
                  </a:extLst>
                </a:gridCol>
                <a:gridCol w="1102281">
                  <a:extLst>
                    <a:ext uri="{9D8B030D-6E8A-4147-A177-3AD203B41FA5}">
                      <a16:colId xmlns:a16="http://schemas.microsoft.com/office/drawing/2014/main" val="3628109664"/>
                    </a:ext>
                  </a:extLst>
                </a:gridCol>
                <a:gridCol w="978306">
                  <a:extLst>
                    <a:ext uri="{9D8B030D-6E8A-4147-A177-3AD203B41FA5}">
                      <a16:colId xmlns:a16="http://schemas.microsoft.com/office/drawing/2014/main" val="3112115518"/>
                    </a:ext>
                  </a:extLst>
                </a:gridCol>
                <a:gridCol w="472286">
                  <a:extLst>
                    <a:ext uri="{9D8B030D-6E8A-4147-A177-3AD203B41FA5}">
                      <a16:colId xmlns:a16="http://schemas.microsoft.com/office/drawing/2014/main" val="40415867"/>
                    </a:ext>
                  </a:extLst>
                </a:gridCol>
                <a:gridCol w="843367">
                  <a:extLst>
                    <a:ext uri="{9D8B030D-6E8A-4147-A177-3AD203B41FA5}">
                      <a16:colId xmlns:a16="http://schemas.microsoft.com/office/drawing/2014/main" val="131987344"/>
                    </a:ext>
                  </a:extLst>
                </a:gridCol>
                <a:gridCol w="1425291">
                  <a:extLst>
                    <a:ext uri="{9D8B030D-6E8A-4147-A177-3AD203B41FA5}">
                      <a16:colId xmlns:a16="http://schemas.microsoft.com/office/drawing/2014/main" val="3986792783"/>
                    </a:ext>
                  </a:extLst>
                </a:gridCol>
                <a:gridCol w="767464">
                  <a:extLst>
                    <a:ext uri="{9D8B030D-6E8A-4147-A177-3AD203B41FA5}">
                      <a16:colId xmlns:a16="http://schemas.microsoft.com/office/drawing/2014/main" val="2347695134"/>
                    </a:ext>
                  </a:extLst>
                </a:gridCol>
                <a:gridCol w="615658">
                  <a:extLst>
                    <a:ext uri="{9D8B030D-6E8A-4147-A177-3AD203B41FA5}">
                      <a16:colId xmlns:a16="http://schemas.microsoft.com/office/drawing/2014/main" val="985756543"/>
                    </a:ext>
                  </a:extLst>
                </a:gridCol>
                <a:gridCol w="590357">
                  <a:extLst>
                    <a:ext uri="{9D8B030D-6E8A-4147-A177-3AD203B41FA5}">
                      <a16:colId xmlns:a16="http://schemas.microsoft.com/office/drawing/2014/main" val="168984419"/>
                    </a:ext>
                  </a:extLst>
                </a:gridCol>
                <a:gridCol w="3086726">
                  <a:extLst>
                    <a:ext uri="{9D8B030D-6E8A-4147-A177-3AD203B41FA5}">
                      <a16:colId xmlns:a16="http://schemas.microsoft.com/office/drawing/2014/main" val="2492558604"/>
                    </a:ext>
                  </a:extLst>
                </a:gridCol>
              </a:tblGrid>
              <a:tr h="405212">
                <a:tc>
                  <a:txBody>
                    <a:bodyPr/>
                    <a:lstStyle/>
                    <a:p>
                      <a:pPr algn="ctr">
                        <a:lnSpc>
                          <a:spcPct val="115000"/>
                        </a:lnSpc>
                        <a:spcAft>
                          <a:spcPts val="1000"/>
                        </a:spcAft>
                      </a:pPr>
                      <a:r>
                        <a:rPr lang="en-US" sz="1300" b="1" dirty="0" err="1">
                          <a:solidFill>
                            <a:srgbClr val="FFFFFF"/>
                          </a:solidFill>
                          <a:effectLst/>
                          <a:latin typeface="微软雅黑" panose="020B0503020204020204" pitchFamily="34" charset="-122"/>
                          <a:ea typeface="微软雅黑" panose="020B0503020204020204" pitchFamily="34" charset="-122"/>
                          <a:cs typeface="Times New Roman" panose="02020603050405020304" pitchFamily="18" charset="0"/>
                        </a:rPr>
                        <a:t>FundName</a:t>
                      </a:r>
                      <a:endParaRPr lang="zh-CN" sz="1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15000"/>
                        </a:lnSpc>
                        <a:spcAft>
                          <a:spcPts val="1000"/>
                        </a:spcAft>
                      </a:pPr>
                      <a:r>
                        <a:rPr lang="en-US" sz="1300" b="1">
                          <a:solidFill>
                            <a:srgbClr val="FFFFFF"/>
                          </a:solidFill>
                          <a:effectLst/>
                          <a:latin typeface="微软雅黑" panose="020B0503020204020204" pitchFamily="34" charset="-122"/>
                          <a:ea typeface="微软雅黑" panose="020B0503020204020204" pitchFamily="34" charset="-122"/>
                          <a:cs typeface="Times New Roman" panose="02020603050405020304" pitchFamily="18" charset="0"/>
                        </a:rPr>
                        <a:t>画线择优（系数*拟合优度）</a:t>
                      </a:r>
                      <a:endParaRPr lang="zh-CN" sz="1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15000"/>
                        </a:lnSpc>
                        <a:spcAft>
                          <a:spcPts val="1000"/>
                        </a:spcAft>
                      </a:pPr>
                      <a:r>
                        <a:rPr lang="en-US" sz="1300" b="1">
                          <a:solidFill>
                            <a:srgbClr val="FFFFFF"/>
                          </a:solidFill>
                          <a:effectLst/>
                          <a:latin typeface="微软雅黑" panose="020B0503020204020204" pitchFamily="34" charset="-122"/>
                          <a:ea typeface="微软雅黑" panose="020B0503020204020204" pitchFamily="34" charset="-122"/>
                          <a:cs typeface="Times New Roman" panose="02020603050405020304" pitchFamily="18" charset="0"/>
                        </a:rPr>
                        <a:t>画线择优（系数*拟合优度）排名</a:t>
                      </a:r>
                      <a:endParaRPr lang="zh-CN" sz="1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15000"/>
                        </a:lnSpc>
                        <a:spcAft>
                          <a:spcPts val="1000"/>
                        </a:spcAft>
                      </a:pPr>
                      <a:r>
                        <a:rPr lang="en-US" sz="1300" b="1">
                          <a:solidFill>
                            <a:srgbClr val="FFFFFF"/>
                          </a:solidFill>
                          <a:effectLst/>
                          <a:latin typeface="微软雅黑" panose="020B0503020204020204" pitchFamily="34" charset="-122"/>
                          <a:ea typeface="微软雅黑" panose="020B0503020204020204" pitchFamily="34" charset="-122"/>
                          <a:cs typeface="Times New Roman" panose="02020603050405020304" pitchFamily="18" charset="0"/>
                        </a:rPr>
                        <a:t>系数符号</a:t>
                      </a:r>
                      <a:endParaRPr lang="zh-CN" sz="1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15000"/>
                        </a:lnSpc>
                        <a:spcAft>
                          <a:spcPts val="1000"/>
                        </a:spcAft>
                      </a:pPr>
                      <a:r>
                        <a:rPr lang="en-US" sz="1300" b="1">
                          <a:solidFill>
                            <a:srgbClr val="FFFFFF"/>
                          </a:solidFill>
                          <a:effectLst/>
                          <a:latin typeface="微软雅黑" panose="020B0503020204020204" pitchFamily="34" charset="-122"/>
                          <a:ea typeface="微软雅黑" panose="020B0503020204020204" pitchFamily="34" charset="-122"/>
                          <a:cs typeface="Times New Roman" panose="02020603050405020304" pitchFamily="18" charset="0"/>
                        </a:rPr>
                        <a:t>拟合优度</a:t>
                      </a:r>
                      <a:endParaRPr lang="zh-CN" sz="1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15000"/>
                        </a:lnSpc>
                        <a:spcAft>
                          <a:spcPts val="1000"/>
                        </a:spcAft>
                      </a:pPr>
                      <a:r>
                        <a:rPr lang="en-US" sz="1300" b="1">
                          <a:solidFill>
                            <a:srgbClr val="FFFFFF"/>
                          </a:solidFill>
                          <a:effectLst/>
                          <a:latin typeface="微软雅黑" panose="020B0503020204020204" pitchFamily="34" charset="-122"/>
                          <a:ea typeface="微软雅黑" panose="020B0503020204020204" pitchFamily="34" charset="-122"/>
                          <a:cs typeface="Times New Roman" panose="02020603050405020304" pitchFamily="18" charset="0"/>
                        </a:rPr>
                        <a:t>拟合优度样本内前百分比排名</a:t>
                      </a:r>
                      <a:endParaRPr lang="zh-CN" sz="1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15000"/>
                        </a:lnSpc>
                        <a:spcAft>
                          <a:spcPts val="1000"/>
                        </a:spcAft>
                      </a:pPr>
                      <a:r>
                        <a:rPr lang="en-US" sz="1300" b="1">
                          <a:solidFill>
                            <a:srgbClr val="FFFFFF"/>
                          </a:solidFill>
                          <a:effectLst/>
                          <a:latin typeface="微软雅黑" panose="020B0503020204020204" pitchFamily="34" charset="-122"/>
                          <a:ea typeface="微软雅黑" panose="020B0503020204020204" pitchFamily="34" charset="-122"/>
                          <a:cs typeface="Times New Roman" panose="02020603050405020304" pitchFamily="18" charset="0"/>
                        </a:rPr>
                        <a:t>系数样本内排名</a:t>
                      </a:r>
                      <a:endParaRPr lang="zh-CN" sz="1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15000"/>
                        </a:lnSpc>
                        <a:spcAft>
                          <a:spcPts val="1000"/>
                        </a:spcAft>
                      </a:pPr>
                      <a:r>
                        <a:rPr lang="en-US" sz="1300" b="1">
                          <a:solidFill>
                            <a:srgbClr val="FFFFFF"/>
                          </a:solidFill>
                          <a:effectLst/>
                          <a:latin typeface="微软雅黑" panose="020B0503020204020204" pitchFamily="34" charset="-122"/>
                          <a:ea typeface="微软雅黑" panose="020B0503020204020204" pitchFamily="34" charset="-122"/>
                          <a:cs typeface="Times New Roman" panose="02020603050405020304" pitchFamily="18" charset="0"/>
                        </a:rPr>
                        <a:t>区间运行天数</a:t>
                      </a:r>
                      <a:endParaRPr lang="zh-CN" sz="1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15000"/>
                        </a:lnSpc>
                        <a:spcAft>
                          <a:spcPts val="1000"/>
                        </a:spcAft>
                      </a:pPr>
                      <a:r>
                        <a:rPr lang="en-US" sz="1300" b="1">
                          <a:solidFill>
                            <a:srgbClr val="FFFFFF"/>
                          </a:solidFill>
                          <a:effectLst/>
                          <a:latin typeface="微软雅黑" panose="020B0503020204020204" pitchFamily="34" charset="-122"/>
                          <a:ea typeface="微软雅黑" panose="020B0503020204020204" pitchFamily="34" charset="-122"/>
                          <a:cs typeface="Times New Roman" panose="02020603050405020304" pitchFamily="18" charset="0"/>
                        </a:rPr>
                        <a:t>可比基金数量</a:t>
                      </a:r>
                      <a:endParaRPr lang="zh-CN" sz="1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15000"/>
                        </a:lnSpc>
                        <a:spcAft>
                          <a:spcPts val="1000"/>
                        </a:spcAft>
                      </a:pPr>
                      <a:r>
                        <a:rPr lang="en-US" sz="1300" b="1">
                          <a:solidFill>
                            <a:srgbClr val="FFFFFF"/>
                          </a:solidFill>
                          <a:effectLst/>
                          <a:latin typeface="微软雅黑" panose="020B0503020204020204" pitchFamily="34" charset="-122"/>
                          <a:ea typeface="微软雅黑" panose="020B0503020204020204" pitchFamily="34" charset="-122"/>
                          <a:cs typeface="Times New Roman" panose="02020603050405020304" pitchFamily="18" charset="0"/>
                        </a:rPr>
                        <a:t>可比基金样本</a:t>
                      </a:r>
                      <a:endParaRPr lang="zh-CN" sz="1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15000"/>
                        </a:lnSpc>
                        <a:spcAft>
                          <a:spcPts val="1000"/>
                        </a:spcAft>
                      </a:pPr>
                      <a:r>
                        <a:rPr lang="en-US" sz="1300" b="1" dirty="0" err="1">
                          <a:solidFill>
                            <a:srgbClr val="FFFFFF"/>
                          </a:solidFill>
                          <a:effectLst/>
                          <a:latin typeface="微软雅黑" panose="020B0503020204020204" pitchFamily="34" charset="-122"/>
                          <a:ea typeface="微软雅黑" panose="020B0503020204020204" pitchFamily="34" charset="-122"/>
                          <a:cs typeface="Times New Roman" panose="02020603050405020304" pitchFamily="18" charset="0"/>
                        </a:rPr>
                        <a:t>基准权益风险敞口</a:t>
                      </a:r>
                      <a:endParaRPr lang="zh-CN" sz="1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2245097517"/>
                  </a:ext>
                </a:extLst>
              </a:tr>
              <a:tr h="713968">
                <a:tc>
                  <a:txBody>
                    <a:bodyPr/>
                    <a:lstStyle/>
                    <a:p>
                      <a:pPr algn="ctr">
                        <a:lnSpc>
                          <a:spcPct val="115000"/>
                        </a:lnSpc>
                        <a:spcAft>
                          <a:spcPts val="1000"/>
                        </a:spcAft>
                      </a:pPr>
                      <a:r>
                        <a:rPr lang="en-US" sz="1300" b="1" dirty="0" err="1">
                          <a:solidFill>
                            <a:srgbClr val="FFFFFF"/>
                          </a:solidFill>
                          <a:effectLst/>
                          <a:latin typeface="微软雅黑" panose="020B0503020204020204" pitchFamily="34" charset="-122"/>
                          <a:ea typeface="微软雅黑" panose="020B0503020204020204" pitchFamily="34" charset="-122"/>
                          <a:cs typeface="Times New Roman" panose="02020603050405020304" pitchFamily="18" charset="0"/>
                        </a:rPr>
                        <a:t>泉汐</a:t>
                      </a:r>
                      <a:endParaRPr lang="zh-CN" sz="1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0.024039</a:t>
                      </a:r>
                      <a:endParaRPr lang="zh-CN" sz="1400" b="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14.2857%</a:t>
                      </a:r>
                      <a:endParaRPr lang="zh-CN" sz="1400" b="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a:t>
                      </a:r>
                      <a:endParaRPr lang="zh-CN" sz="1400" b="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0.972912</a:t>
                      </a:r>
                      <a:endParaRPr lang="zh-CN" sz="1400" b="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14.2857%</a:t>
                      </a:r>
                      <a:endParaRPr lang="zh-CN" sz="1400" b="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14.2857%</a:t>
                      </a:r>
                      <a:endParaRPr lang="zh-CN" sz="1400" b="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111.14285714285714</a:t>
                      </a:r>
                      <a:endParaRPr lang="zh-CN" sz="1400" b="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7</a:t>
                      </a:r>
                      <a:endParaRPr lang="zh-CN" sz="1400" b="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0" dirty="0" err="1">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常春藤;翙鹏;健顺;泉汐;榕树;申九;源和</a:t>
                      </a:r>
                      <a:r>
                        <a:rPr lang="en-US" sz="1400" b="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a:t>
                      </a:r>
                      <a:endParaRPr lang="zh-CN" sz="1400" b="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80.0</a:t>
                      </a:r>
                      <a:endParaRPr lang="zh-CN" sz="1400" b="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3095375642"/>
                  </a:ext>
                </a:extLst>
              </a:tr>
              <a:tr h="713968">
                <a:tc>
                  <a:txBody>
                    <a:bodyPr/>
                    <a:lstStyle/>
                    <a:p>
                      <a:pPr algn="ctr">
                        <a:lnSpc>
                          <a:spcPct val="115000"/>
                        </a:lnSpc>
                        <a:spcAft>
                          <a:spcPts val="1000"/>
                        </a:spcAft>
                      </a:pPr>
                      <a:r>
                        <a:rPr lang="en-US" sz="1300" b="1">
                          <a:solidFill>
                            <a:srgbClr val="FFFFFF"/>
                          </a:solidFill>
                          <a:effectLst/>
                          <a:latin typeface="微软雅黑" panose="020B0503020204020204" pitchFamily="34" charset="-122"/>
                          <a:ea typeface="微软雅黑" panose="020B0503020204020204" pitchFamily="34" charset="-122"/>
                          <a:cs typeface="Times New Roman" panose="02020603050405020304" pitchFamily="18" charset="0"/>
                        </a:rPr>
                        <a:t>平方和</a:t>
                      </a:r>
                      <a:endParaRPr lang="zh-CN" sz="1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0.021008</a:t>
                      </a:r>
                      <a:endParaRPr lang="zh-CN" sz="1400" b="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33.3333%</a:t>
                      </a:r>
                      <a:endParaRPr lang="zh-CN" sz="1400" b="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a:t>
                      </a:r>
                      <a:endParaRPr lang="zh-CN" sz="1400" b="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0.835157</a:t>
                      </a:r>
                      <a:endParaRPr lang="zh-CN" sz="1400" b="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66.6667%</a:t>
                      </a:r>
                      <a:endParaRPr lang="zh-CN" sz="1400" b="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33.3333%</a:t>
                      </a:r>
                      <a:endParaRPr lang="zh-CN" sz="1400" b="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25.571428571428573</a:t>
                      </a:r>
                      <a:endParaRPr lang="zh-CN" sz="1400" b="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3</a:t>
                      </a:r>
                      <a:endParaRPr lang="zh-CN" sz="1400" b="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0" dirty="0" err="1">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平方和;箐安;锐天</a:t>
                      </a:r>
                      <a:r>
                        <a:rPr lang="en-US" sz="1400" b="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a:t>
                      </a:r>
                      <a:endParaRPr lang="zh-CN" sz="1400" b="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0.0</a:t>
                      </a:r>
                      <a:endParaRPr lang="zh-CN" sz="1400" b="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1717341899"/>
                  </a:ext>
                </a:extLst>
              </a:tr>
              <a:tr h="713968">
                <a:tc>
                  <a:txBody>
                    <a:bodyPr/>
                    <a:lstStyle/>
                    <a:p>
                      <a:pPr algn="ctr">
                        <a:lnSpc>
                          <a:spcPct val="115000"/>
                        </a:lnSpc>
                        <a:spcAft>
                          <a:spcPts val="1000"/>
                        </a:spcAft>
                      </a:pPr>
                      <a:r>
                        <a:rPr lang="en-US" sz="1300" b="1">
                          <a:solidFill>
                            <a:srgbClr val="FFFFFF"/>
                          </a:solidFill>
                          <a:effectLst/>
                          <a:latin typeface="微软雅黑" panose="020B0503020204020204" pitchFamily="34" charset="-122"/>
                          <a:ea typeface="微软雅黑" panose="020B0503020204020204" pitchFamily="34" charset="-122"/>
                          <a:cs typeface="Times New Roman" panose="02020603050405020304" pitchFamily="18" charset="0"/>
                        </a:rPr>
                        <a:t>石锋</a:t>
                      </a:r>
                      <a:endParaRPr lang="zh-CN" sz="1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0.012993</a:t>
                      </a:r>
                      <a:endParaRPr lang="zh-CN" sz="1400" b="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15.1515%</a:t>
                      </a:r>
                      <a:endParaRPr lang="zh-CN" sz="1400" b="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a:t>
                      </a:r>
                      <a:endParaRPr lang="zh-CN" sz="1400" b="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0.937499</a:t>
                      </a:r>
                      <a:endParaRPr lang="zh-CN" sz="1400" b="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33.3333%</a:t>
                      </a:r>
                      <a:endParaRPr lang="zh-CN" sz="1400" b="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18.1818%</a:t>
                      </a:r>
                      <a:endParaRPr lang="zh-CN" sz="1400" b="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42.0</a:t>
                      </a:r>
                      <a:endParaRPr lang="zh-CN" sz="1400" b="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33</a:t>
                      </a:r>
                      <a:endParaRPr lang="zh-CN" sz="1400" b="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巴富罗;常春藤;丹羿;砥俊;丰岭;复胜;富果;富果2;果实;恒德;翙鹏;健顺;金广;九霄;玖鹏;理成;利檀;觅确;泊通;泉汐;榕树;睿泉;睿扬;申九;石锋;泰旸;万方;文多;汐泰;翼虎;源和;长见;准锦;</a:t>
                      </a:r>
                      <a:endParaRPr lang="zh-CN" sz="1400" b="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80.0</a:t>
                      </a:r>
                      <a:endParaRPr lang="zh-CN" sz="1400" b="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1543397109"/>
                  </a:ext>
                </a:extLst>
              </a:tr>
              <a:tr h="713968">
                <a:tc>
                  <a:txBody>
                    <a:bodyPr/>
                    <a:lstStyle/>
                    <a:p>
                      <a:pPr marL="0" algn="ctr" defTabSz="914400" rtl="0" eaLnBrk="1" latinLnBrk="0" hangingPunct="1">
                        <a:lnSpc>
                          <a:spcPct val="115000"/>
                        </a:lnSpc>
                        <a:spcAft>
                          <a:spcPts val="1000"/>
                        </a:spcAft>
                      </a:pPr>
                      <a:r>
                        <a:rPr lang="en-US" sz="1400" b="1" kern="1200" dirty="0" err="1">
                          <a:solidFill>
                            <a:schemeClr val="lt1"/>
                          </a:solidFill>
                          <a:effectLst/>
                          <a:latin typeface="微软雅黑" panose="020B0503020204020204" pitchFamily="34" charset="-122"/>
                          <a:ea typeface="微软雅黑" panose="020B0503020204020204" pitchFamily="34" charset="-122"/>
                          <a:cs typeface="+mn-cs"/>
                        </a:rPr>
                        <a:t>和元达</a:t>
                      </a:r>
                      <a:endParaRPr lang="zh-CN" altLang="en-US" sz="1400" b="1" kern="1200" dirty="0">
                        <a:solidFill>
                          <a:schemeClr val="lt1"/>
                        </a:solidFill>
                        <a:effectLst/>
                        <a:latin typeface="微软雅黑" panose="020B0503020204020204" pitchFamily="34" charset="-122"/>
                        <a:ea typeface="微软雅黑" panose="020B0503020204020204" pitchFamily="34" charset="-122"/>
                        <a:cs typeface="+mn-cs"/>
                      </a:endParaRPr>
                    </a:p>
                  </a:txBody>
                  <a:tcPr marL="68580" marR="68580" marT="0" marB="0"/>
                </a:tc>
                <a:tc>
                  <a:txBody>
                    <a:bodyPr/>
                    <a:lstStyle/>
                    <a:p>
                      <a:pPr marL="0" algn="ctr" defTabSz="914400" rtl="0" eaLnBrk="1" latinLnBrk="0" hangingPunct="1">
                        <a:lnSpc>
                          <a:spcPct val="115000"/>
                        </a:lnSpc>
                        <a:spcAft>
                          <a:spcPts val="1000"/>
                        </a:spcAft>
                      </a:pPr>
                      <a:endParaRPr lang="zh-CN" altLang="en-US" sz="1400" b="1" kern="1200" dirty="0">
                        <a:solidFill>
                          <a:schemeClr val="lt1"/>
                        </a:solidFill>
                        <a:effectLst/>
                        <a:latin typeface="微软雅黑" panose="020B0503020204020204" pitchFamily="34" charset="-122"/>
                        <a:ea typeface="微软雅黑" panose="020B0503020204020204" pitchFamily="34" charset="-122"/>
                        <a:cs typeface="+mn-cs"/>
                      </a:endParaRPr>
                    </a:p>
                  </a:txBody>
                  <a:tcPr marL="68580" marR="68580" marT="0" marB="0"/>
                </a:tc>
                <a:tc>
                  <a:txBody>
                    <a:bodyPr/>
                    <a:lstStyle/>
                    <a:p>
                      <a:pPr marL="0" algn="ctr" defTabSz="914400" rtl="0" eaLnBrk="1" latinLnBrk="0" hangingPunct="1">
                        <a:lnSpc>
                          <a:spcPct val="115000"/>
                        </a:lnSpc>
                        <a:spcAft>
                          <a:spcPts val="1000"/>
                        </a:spcAft>
                      </a:pPr>
                      <a:r>
                        <a:rPr lang="en-US" sz="1400" b="1" kern="1200">
                          <a:solidFill>
                            <a:schemeClr val="tx1"/>
                          </a:solidFill>
                          <a:effectLst/>
                          <a:latin typeface="微软雅黑" panose="020B0503020204020204" pitchFamily="34" charset="-122"/>
                          <a:ea typeface="微软雅黑" panose="020B0503020204020204" pitchFamily="34" charset="-122"/>
                          <a:cs typeface="+mn-cs"/>
                        </a:rPr>
                        <a:t>0.00027</a:t>
                      </a:r>
                      <a:endParaRPr lang="zh-CN" altLang="en-US" sz="1400" b="1" kern="1200">
                        <a:solidFill>
                          <a:schemeClr val="tx1"/>
                        </a:solidFill>
                        <a:effectLst/>
                        <a:latin typeface="微软雅黑" panose="020B0503020204020204" pitchFamily="34" charset="-122"/>
                        <a:ea typeface="微软雅黑" panose="020B0503020204020204" pitchFamily="34" charset="-122"/>
                        <a:cs typeface="+mn-cs"/>
                      </a:endParaRPr>
                    </a:p>
                  </a:txBody>
                  <a:tcPr marL="68580" marR="68580" marT="0" marB="0"/>
                </a:tc>
                <a:tc>
                  <a:txBody>
                    <a:bodyPr/>
                    <a:lstStyle/>
                    <a:p>
                      <a:pPr marL="0" algn="ctr" defTabSz="914400" rtl="0" eaLnBrk="1" latinLnBrk="0" hangingPunct="1">
                        <a:lnSpc>
                          <a:spcPct val="115000"/>
                        </a:lnSpc>
                        <a:spcAft>
                          <a:spcPts val="1000"/>
                        </a:spcAft>
                      </a:pPr>
                      <a:r>
                        <a:rPr lang="en-US" sz="1400" b="1" kern="1200">
                          <a:solidFill>
                            <a:schemeClr val="tx1"/>
                          </a:solidFill>
                          <a:effectLst/>
                          <a:latin typeface="微软雅黑" panose="020B0503020204020204" pitchFamily="34" charset="-122"/>
                          <a:ea typeface="微软雅黑" panose="020B0503020204020204" pitchFamily="34" charset="-122"/>
                          <a:cs typeface="+mn-cs"/>
                        </a:rPr>
                        <a:t>22.2222%</a:t>
                      </a:r>
                      <a:endParaRPr lang="zh-CN" altLang="en-US" sz="1400" b="1" kern="1200">
                        <a:solidFill>
                          <a:schemeClr val="tx1"/>
                        </a:solidFill>
                        <a:effectLst/>
                        <a:latin typeface="微软雅黑" panose="020B0503020204020204" pitchFamily="34" charset="-122"/>
                        <a:ea typeface="微软雅黑" panose="020B0503020204020204" pitchFamily="34" charset="-122"/>
                        <a:cs typeface="+mn-cs"/>
                      </a:endParaRPr>
                    </a:p>
                  </a:txBody>
                  <a:tcPr marL="68580" marR="68580" marT="0" marB="0"/>
                </a:tc>
                <a:tc>
                  <a:txBody>
                    <a:bodyPr/>
                    <a:lstStyle/>
                    <a:p>
                      <a:pPr marL="0" algn="ctr" defTabSz="914400" rtl="0" eaLnBrk="1" latinLnBrk="0" hangingPunct="1">
                        <a:lnSpc>
                          <a:spcPct val="115000"/>
                        </a:lnSpc>
                        <a:spcAft>
                          <a:spcPts val="1000"/>
                        </a:spcAft>
                      </a:pPr>
                      <a:r>
                        <a:rPr lang="en-US" sz="1400" b="1" kern="1200">
                          <a:solidFill>
                            <a:schemeClr val="tx1"/>
                          </a:solidFill>
                          <a:effectLst/>
                          <a:latin typeface="微软雅黑" panose="020B0503020204020204" pitchFamily="34" charset="-122"/>
                          <a:ea typeface="微软雅黑" panose="020B0503020204020204" pitchFamily="34" charset="-122"/>
                          <a:cs typeface="+mn-cs"/>
                        </a:rPr>
                        <a:t>+</a:t>
                      </a:r>
                      <a:endParaRPr lang="zh-CN" altLang="en-US" sz="1400" b="1" kern="1200">
                        <a:solidFill>
                          <a:schemeClr val="tx1"/>
                        </a:solidFill>
                        <a:effectLst/>
                        <a:latin typeface="微软雅黑" panose="020B0503020204020204" pitchFamily="34" charset="-122"/>
                        <a:ea typeface="微软雅黑" panose="020B0503020204020204" pitchFamily="34" charset="-122"/>
                        <a:cs typeface="+mn-cs"/>
                      </a:endParaRPr>
                    </a:p>
                  </a:txBody>
                  <a:tcPr marL="68580" marR="68580" marT="0" marB="0"/>
                </a:tc>
                <a:tc>
                  <a:txBody>
                    <a:bodyPr/>
                    <a:lstStyle/>
                    <a:p>
                      <a:pPr marL="0" algn="ctr" defTabSz="914400" rtl="0" eaLnBrk="1" latinLnBrk="0" hangingPunct="1">
                        <a:lnSpc>
                          <a:spcPct val="115000"/>
                        </a:lnSpc>
                        <a:spcAft>
                          <a:spcPts val="1000"/>
                        </a:spcAft>
                      </a:pPr>
                      <a:r>
                        <a:rPr lang="en-US" sz="1400" b="1" kern="1200">
                          <a:solidFill>
                            <a:schemeClr val="tx1"/>
                          </a:solidFill>
                          <a:effectLst/>
                          <a:latin typeface="微软雅黑" panose="020B0503020204020204" pitchFamily="34" charset="-122"/>
                          <a:ea typeface="微软雅黑" panose="020B0503020204020204" pitchFamily="34" charset="-122"/>
                          <a:cs typeface="+mn-cs"/>
                        </a:rPr>
                        <a:t>0.392858</a:t>
                      </a:r>
                      <a:endParaRPr lang="zh-CN" altLang="en-US" sz="1400" b="1" kern="1200">
                        <a:solidFill>
                          <a:schemeClr val="tx1"/>
                        </a:solidFill>
                        <a:effectLst/>
                        <a:latin typeface="微软雅黑" panose="020B0503020204020204" pitchFamily="34" charset="-122"/>
                        <a:ea typeface="微软雅黑" panose="020B0503020204020204" pitchFamily="34" charset="-122"/>
                        <a:cs typeface="+mn-cs"/>
                      </a:endParaRPr>
                    </a:p>
                  </a:txBody>
                  <a:tcPr marL="68580" marR="68580" marT="0" marB="0"/>
                </a:tc>
                <a:tc>
                  <a:txBody>
                    <a:bodyPr/>
                    <a:lstStyle/>
                    <a:p>
                      <a:pPr marL="0" algn="ctr" defTabSz="914400" rtl="0" eaLnBrk="1" latinLnBrk="0" hangingPunct="1">
                        <a:lnSpc>
                          <a:spcPct val="115000"/>
                        </a:lnSpc>
                        <a:spcAft>
                          <a:spcPts val="1000"/>
                        </a:spcAft>
                      </a:pPr>
                      <a:r>
                        <a:rPr lang="en-US" sz="1400" b="1" kern="1200">
                          <a:solidFill>
                            <a:schemeClr val="tx1"/>
                          </a:solidFill>
                          <a:effectLst/>
                          <a:latin typeface="微软雅黑" panose="020B0503020204020204" pitchFamily="34" charset="-122"/>
                          <a:ea typeface="微软雅黑" panose="020B0503020204020204" pitchFamily="34" charset="-122"/>
                          <a:cs typeface="+mn-cs"/>
                        </a:rPr>
                        <a:t>77.7778%</a:t>
                      </a:r>
                      <a:endParaRPr lang="zh-CN" altLang="en-US" sz="1400" b="1" kern="1200">
                        <a:solidFill>
                          <a:schemeClr val="tx1"/>
                        </a:solidFill>
                        <a:effectLst/>
                        <a:latin typeface="微软雅黑" panose="020B0503020204020204" pitchFamily="34" charset="-122"/>
                        <a:ea typeface="微软雅黑" panose="020B0503020204020204" pitchFamily="34" charset="-122"/>
                        <a:cs typeface="+mn-cs"/>
                      </a:endParaRPr>
                    </a:p>
                  </a:txBody>
                  <a:tcPr marL="68580" marR="68580" marT="0" marB="0"/>
                </a:tc>
                <a:tc>
                  <a:txBody>
                    <a:bodyPr/>
                    <a:lstStyle/>
                    <a:p>
                      <a:pPr marL="0" algn="ctr" defTabSz="914400" rtl="0" eaLnBrk="1" latinLnBrk="0" hangingPunct="1">
                        <a:lnSpc>
                          <a:spcPct val="115000"/>
                        </a:lnSpc>
                        <a:spcAft>
                          <a:spcPts val="1000"/>
                        </a:spcAft>
                      </a:pPr>
                      <a:r>
                        <a:rPr lang="en-US" sz="1400" b="1" kern="1200">
                          <a:solidFill>
                            <a:schemeClr val="tx1"/>
                          </a:solidFill>
                          <a:effectLst/>
                          <a:latin typeface="微软雅黑" panose="020B0503020204020204" pitchFamily="34" charset="-122"/>
                          <a:ea typeface="微软雅黑" panose="020B0503020204020204" pitchFamily="34" charset="-122"/>
                          <a:cs typeface="+mn-cs"/>
                        </a:rPr>
                        <a:t>22.2222%</a:t>
                      </a:r>
                      <a:endParaRPr lang="zh-CN" altLang="en-US" sz="1400" b="1" kern="1200">
                        <a:solidFill>
                          <a:schemeClr val="tx1"/>
                        </a:solidFill>
                        <a:effectLst/>
                        <a:latin typeface="微软雅黑" panose="020B0503020204020204" pitchFamily="34" charset="-122"/>
                        <a:ea typeface="微软雅黑" panose="020B0503020204020204" pitchFamily="34" charset="-122"/>
                        <a:cs typeface="+mn-cs"/>
                      </a:endParaRPr>
                    </a:p>
                  </a:txBody>
                  <a:tcPr marL="68580" marR="68580" marT="0" marB="0"/>
                </a:tc>
                <a:tc>
                  <a:txBody>
                    <a:bodyPr/>
                    <a:lstStyle/>
                    <a:p>
                      <a:pPr marL="0" algn="ctr" defTabSz="914400" rtl="0" eaLnBrk="1" latinLnBrk="0" hangingPunct="1">
                        <a:lnSpc>
                          <a:spcPct val="115000"/>
                        </a:lnSpc>
                        <a:spcAft>
                          <a:spcPts val="1000"/>
                        </a:spcAft>
                      </a:pPr>
                      <a:r>
                        <a:rPr lang="en-US" sz="1400" b="1" kern="1200">
                          <a:solidFill>
                            <a:schemeClr val="tx1"/>
                          </a:solidFill>
                          <a:effectLst/>
                          <a:latin typeface="微软雅黑" panose="020B0503020204020204" pitchFamily="34" charset="-122"/>
                          <a:ea typeface="微软雅黑" panose="020B0503020204020204" pitchFamily="34" charset="-122"/>
                          <a:cs typeface="+mn-cs"/>
                        </a:rPr>
                        <a:t>32.0</a:t>
                      </a:r>
                      <a:endParaRPr lang="zh-CN" altLang="en-US" sz="1400" b="1" kern="1200">
                        <a:solidFill>
                          <a:schemeClr val="tx1"/>
                        </a:solidFill>
                        <a:effectLst/>
                        <a:latin typeface="微软雅黑" panose="020B0503020204020204" pitchFamily="34" charset="-122"/>
                        <a:ea typeface="微软雅黑" panose="020B0503020204020204" pitchFamily="34" charset="-122"/>
                        <a:cs typeface="+mn-cs"/>
                      </a:endParaRPr>
                    </a:p>
                  </a:txBody>
                  <a:tcPr marL="68580" marR="68580" marT="0" marB="0"/>
                </a:tc>
                <a:tc>
                  <a:txBody>
                    <a:bodyPr/>
                    <a:lstStyle/>
                    <a:p>
                      <a:pPr marL="0" algn="ctr" defTabSz="914400" rtl="0" eaLnBrk="1" latinLnBrk="0" hangingPunct="1">
                        <a:lnSpc>
                          <a:spcPct val="115000"/>
                        </a:lnSpc>
                        <a:spcAft>
                          <a:spcPts val="1000"/>
                        </a:spcAft>
                      </a:pPr>
                      <a:r>
                        <a:rPr lang="en-US" sz="1400" b="1" kern="1200" dirty="0">
                          <a:solidFill>
                            <a:schemeClr val="tx1"/>
                          </a:solidFill>
                          <a:effectLst/>
                          <a:latin typeface="微软雅黑" panose="020B0503020204020204" pitchFamily="34" charset="-122"/>
                          <a:ea typeface="微软雅黑" panose="020B0503020204020204" pitchFamily="34" charset="-122"/>
                          <a:cs typeface="+mn-cs"/>
                        </a:rPr>
                        <a:t>14</a:t>
                      </a:r>
                      <a:endParaRPr lang="zh-CN" altLang="en-US" sz="1400" b="1" kern="1200" dirty="0">
                        <a:solidFill>
                          <a:schemeClr val="tx1"/>
                        </a:solidFill>
                        <a:effectLst/>
                        <a:latin typeface="微软雅黑" panose="020B0503020204020204" pitchFamily="34" charset="-122"/>
                        <a:ea typeface="微软雅黑" panose="020B0503020204020204" pitchFamily="34" charset="-122"/>
                        <a:cs typeface="+mn-cs"/>
                      </a:endParaRPr>
                    </a:p>
                  </a:txBody>
                  <a:tcPr marL="68580" marR="68580" marT="0" marB="0"/>
                </a:tc>
                <a:tc>
                  <a:txBody>
                    <a:bodyPr/>
                    <a:lstStyle/>
                    <a:p>
                      <a:pPr marL="0" algn="ctr" defTabSz="914400" rtl="0" eaLnBrk="1" latinLnBrk="0" hangingPunct="1">
                        <a:lnSpc>
                          <a:spcPct val="115000"/>
                        </a:lnSpc>
                        <a:spcAft>
                          <a:spcPts val="1000"/>
                        </a:spcAft>
                      </a:pPr>
                      <a:r>
                        <a:rPr lang="en-US" sz="1400" b="1" kern="1200" dirty="0">
                          <a:solidFill>
                            <a:schemeClr val="tx1"/>
                          </a:solidFill>
                          <a:effectLst/>
                          <a:latin typeface="微软雅黑" panose="020B0503020204020204" pitchFamily="34" charset="-122"/>
                          <a:ea typeface="微软雅黑" panose="020B0503020204020204" pitchFamily="34" charset="-122"/>
                          <a:cs typeface="+mn-cs"/>
                        </a:rPr>
                        <a:t>半夏;道和;东恺;和元达;赫富;宏锡;锦成盛;久期;鲁民投;品赋;千朔;锐天2;衍复;仲阳;</a:t>
                      </a:r>
                      <a:endParaRPr lang="zh-CN" altLang="en-US" sz="1400" b="1" kern="1200" dirty="0">
                        <a:solidFill>
                          <a:schemeClr val="tx1"/>
                        </a:solidFill>
                        <a:effectLst/>
                        <a:latin typeface="微软雅黑" panose="020B0503020204020204" pitchFamily="34" charset="-122"/>
                        <a:ea typeface="微软雅黑" panose="020B0503020204020204" pitchFamily="34" charset="-122"/>
                        <a:cs typeface="+mn-cs"/>
                      </a:endParaRPr>
                    </a:p>
                  </a:txBody>
                  <a:tcPr marL="68580" marR="68580" marT="0" marB="0"/>
                </a:tc>
                <a:extLst>
                  <a:ext uri="{0D108BD9-81ED-4DB2-BD59-A6C34878D82A}">
                    <a16:rowId xmlns:a16="http://schemas.microsoft.com/office/drawing/2014/main" val="1999441856"/>
                  </a:ext>
                </a:extLst>
              </a:tr>
              <a:tr h="713968">
                <a:tc>
                  <a:txBody>
                    <a:bodyPr/>
                    <a:lstStyle/>
                    <a:p>
                      <a:pPr marL="0" algn="ctr" defTabSz="914400" rtl="0" eaLnBrk="1" latinLnBrk="0" hangingPunct="1">
                        <a:lnSpc>
                          <a:spcPct val="115000"/>
                        </a:lnSpc>
                        <a:spcAft>
                          <a:spcPts val="1000"/>
                        </a:spcAft>
                      </a:pPr>
                      <a:r>
                        <a:rPr lang="en-US" sz="1400" b="1" kern="1200">
                          <a:solidFill>
                            <a:schemeClr val="lt1"/>
                          </a:solidFill>
                          <a:effectLst/>
                          <a:latin typeface="微软雅黑" panose="020B0503020204020204" pitchFamily="34" charset="-122"/>
                          <a:ea typeface="微软雅黑" panose="020B0503020204020204" pitchFamily="34" charset="-122"/>
                          <a:cs typeface="+mn-cs"/>
                        </a:rPr>
                        <a:t>禾永</a:t>
                      </a:r>
                      <a:endParaRPr lang="zh-CN" altLang="en-US" sz="1400" b="1" kern="1200">
                        <a:solidFill>
                          <a:schemeClr val="lt1"/>
                        </a:solidFill>
                        <a:effectLst/>
                        <a:latin typeface="微软雅黑" panose="020B0503020204020204" pitchFamily="34" charset="-122"/>
                        <a:ea typeface="微软雅黑" panose="020B0503020204020204" pitchFamily="34" charset="-122"/>
                        <a:cs typeface="+mn-cs"/>
                      </a:endParaRPr>
                    </a:p>
                  </a:txBody>
                  <a:tcPr marL="68580" marR="68580" marT="0" marB="0"/>
                </a:tc>
                <a:tc>
                  <a:txBody>
                    <a:bodyPr/>
                    <a:lstStyle/>
                    <a:p>
                      <a:pPr marL="0" algn="ctr" defTabSz="914400" rtl="0" eaLnBrk="1" latinLnBrk="0" hangingPunct="1">
                        <a:lnSpc>
                          <a:spcPct val="115000"/>
                        </a:lnSpc>
                        <a:spcAft>
                          <a:spcPts val="1000"/>
                        </a:spcAft>
                      </a:pPr>
                      <a:endParaRPr lang="zh-CN" altLang="en-US" sz="1400" b="1" kern="1200">
                        <a:solidFill>
                          <a:schemeClr val="lt1"/>
                        </a:solidFill>
                        <a:effectLst/>
                        <a:latin typeface="微软雅黑" panose="020B0503020204020204" pitchFamily="34" charset="-122"/>
                        <a:ea typeface="微软雅黑" panose="020B0503020204020204" pitchFamily="34" charset="-122"/>
                        <a:cs typeface="+mn-cs"/>
                      </a:endParaRPr>
                    </a:p>
                  </a:txBody>
                  <a:tcPr marL="68580" marR="68580" marT="0" marB="0"/>
                </a:tc>
                <a:tc>
                  <a:txBody>
                    <a:bodyPr/>
                    <a:lstStyle/>
                    <a:p>
                      <a:pPr marL="0" algn="ctr" defTabSz="914400" rtl="0" eaLnBrk="1" latinLnBrk="0" hangingPunct="1">
                        <a:lnSpc>
                          <a:spcPct val="115000"/>
                        </a:lnSpc>
                        <a:spcAft>
                          <a:spcPts val="1000"/>
                        </a:spcAft>
                      </a:pPr>
                      <a:r>
                        <a:rPr lang="en-US" sz="1400" b="1" kern="1200">
                          <a:solidFill>
                            <a:schemeClr val="tx1"/>
                          </a:solidFill>
                          <a:effectLst/>
                          <a:latin typeface="微软雅黑" panose="020B0503020204020204" pitchFamily="34" charset="-122"/>
                          <a:ea typeface="微软雅黑" panose="020B0503020204020204" pitchFamily="34" charset="-122"/>
                          <a:cs typeface="+mn-cs"/>
                        </a:rPr>
                        <a:t>0.000258</a:t>
                      </a:r>
                      <a:endParaRPr lang="zh-CN" altLang="en-US" sz="1400" b="1" kern="1200">
                        <a:solidFill>
                          <a:schemeClr val="tx1"/>
                        </a:solidFill>
                        <a:effectLst/>
                        <a:latin typeface="微软雅黑" panose="020B0503020204020204" pitchFamily="34" charset="-122"/>
                        <a:ea typeface="微软雅黑" panose="020B0503020204020204" pitchFamily="34" charset="-122"/>
                        <a:cs typeface="+mn-cs"/>
                      </a:endParaRPr>
                    </a:p>
                  </a:txBody>
                  <a:tcPr marL="68580" marR="68580" marT="0" marB="0"/>
                </a:tc>
                <a:tc>
                  <a:txBody>
                    <a:bodyPr/>
                    <a:lstStyle/>
                    <a:p>
                      <a:pPr marL="0" algn="ctr" defTabSz="914400" rtl="0" eaLnBrk="1" latinLnBrk="0" hangingPunct="1">
                        <a:lnSpc>
                          <a:spcPct val="115000"/>
                        </a:lnSpc>
                        <a:spcAft>
                          <a:spcPts val="1000"/>
                        </a:spcAft>
                      </a:pPr>
                      <a:r>
                        <a:rPr lang="en-US" sz="1400" b="1" kern="1200">
                          <a:solidFill>
                            <a:schemeClr val="tx1"/>
                          </a:solidFill>
                          <a:effectLst/>
                          <a:latin typeface="微软雅黑" panose="020B0503020204020204" pitchFamily="34" charset="-122"/>
                          <a:ea typeface="微软雅黑" panose="020B0503020204020204" pitchFamily="34" charset="-122"/>
                          <a:cs typeface="+mn-cs"/>
                        </a:rPr>
                        <a:t>37.5%</a:t>
                      </a:r>
                      <a:endParaRPr lang="zh-CN" altLang="en-US" sz="1400" b="1" kern="1200">
                        <a:solidFill>
                          <a:schemeClr val="tx1"/>
                        </a:solidFill>
                        <a:effectLst/>
                        <a:latin typeface="微软雅黑" panose="020B0503020204020204" pitchFamily="34" charset="-122"/>
                        <a:ea typeface="微软雅黑" panose="020B0503020204020204" pitchFamily="34" charset="-122"/>
                        <a:cs typeface="+mn-cs"/>
                      </a:endParaRPr>
                    </a:p>
                  </a:txBody>
                  <a:tcPr marL="68580" marR="68580" marT="0" marB="0"/>
                </a:tc>
                <a:tc>
                  <a:txBody>
                    <a:bodyPr/>
                    <a:lstStyle/>
                    <a:p>
                      <a:pPr marL="0" algn="ctr" defTabSz="914400" rtl="0" eaLnBrk="1" latinLnBrk="0" hangingPunct="1">
                        <a:lnSpc>
                          <a:spcPct val="115000"/>
                        </a:lnSpc>
                        <a:spcAft>
                          <a:spcPts val="1000"/>
                        </a:spcAft>
                      </a:pPr>
                      <a:r>
                        <a:rPr lang="en-US" sz="1400" b="1" kern="1200">
                          <a:solidFill>
                            <a:schemeClr val="tx1"/>
                          </a:solidFill>
                          <a:effectLst/>
                          <a:latin typeface="微软雅黑" panose="020B0503020204020204" pitchFamily="34" charset="-122"/>
                          <a:ea typeface="微软雅黑" panose="020B0503020204020204" pitchFamily="34" charset="-122"/>
                          <a:cs typeface="+mn-cs"/>
                        </a:rPr>
                        <a:t>+</a:t>
                      </a:r>
                      <a:endParaRPr lang="zh-CN" altLang="en-US" sz="1400" b="1" kern="1200">
                        <a:solidFill>
                          <a:schemeClr val="tx1"/>
                        </a:solidFill>
                        <a:effectLst/>
                        <a:latin typeface="微软雅黑" panose="020B0503020204020204" pitchFamily="34" charset="-122"/>
                        <a:ea typeface="微软雅黑" panose="020B0503020204020204" pitchFamily="34" charset="-122"/>
                        <a:cs typeface="+mn-cs"/>
                      </a:endParaRPr>
                    </a:p>
                  </a:txBody>
                  <a:tcPr marL="68580" marR="68580" marT="0" marB="0"/>
                </a:tc>
                <a:tc>
                  <a:txBody>
                    <a:bodyPr/>
                    <a:lstStyle/>
                    <a:p>
                      <a:pPr marL="0" algn="ctr" defTabSz="914400" rtl="0" eaLnBrk="1" latinLnBrk="0" hangingPunct="1">
                        <a:lnSpc>
                          <a:spcPct val="115000"/>
                        </a:lnSpc>
                        <a:spcAft>
                          <a:spcPts val="1000"/>
                        </a:spcAft>
                      </a:pPr>
                      <a:r>
                        <a:rPr lang="en-US" sz="1400" b="1" kern="1200">
                          <a:solidFill>
                            <a:schemeClr val="tx1"/>
                          </a:solidFill>
                          <a:effectLst/>
                          <a:latin typeface="微软雅黑" panose="020B0503020204020204" pitchFamily="34" charset="-122"/>
                          <a:ea typeface="微软雅黑" panose="020B0503020204020204" pitchFamily="34" charset="-122"/>
                          <a:cs typeface="+mn-cs"/>
                        </a:rPr>
                        <a:t>0.908264</a:t>
                      </a:r>
                      <a:endParaRPr lang="zh-CN" altLang="en-US" sz="1400" b="1" kern="1200">
                        <a:solidFill>
                          <a:schemeClr val="tx1"/>
                        </a:solidFill>
                        <a:effectLst/>
                        <a:latin typeface="微软雅黑" panose="020B0503020204020204" pitchFamily="34" charset="-122"/>
                        <a:ea typeface="微软雅黑" panose="020B0503020204020204" pitchFamily="34" charset="-122"/>
                        <a:cs typeface="+mn-cs"/>
                      </a:endParaRPr>
                    </a:p>
                  </a:txBody>
                  <a:tcPr marL="68580" marR="68580" marT="0" marB="0"/>
                </a:tc>
                <a:tc>
                  <a:txBody>
                    <a:bodyPr/>
                    <a:lstStyle/>
                    <a:p>
                      <a:pPr marL="0" algn="ctr" defTabSz="914400" rtl="0" eaLnBrk="1" latinLnBrk="0" hangingPunct="1">
                        <a:lnSpc>
                          <a:spcPct val="115000"/>
                        </a:lnSpc>
                        <a:spcAft>
                          <a:spcPts val="1000"/>
                        </a:spcAft>
                      </a:pPr>
                      <a:r>
                        <a:rPr lang="en-US" sz="1400" b="1" kern="1200" dirty="0">
                          <a:solidFill>
                            <a:schemeClr val="tx1"/>
                          </a:solidFill>
                          <a:effectLst/>
                          <a:latin typeface="微软雅黑" panose="020B0503020204020204" pitchFamily="34" charset="-122"/>
                          <a:ea typeface="微软雅黑" panose="020B0503020204020204" pitchFamily="34" charset="-122"/>
                          <a:cs typeface="+mn-cs"/>
                        </a:rPr>
                        <a:t>18.75%</a:t>
                      </a:r>
                      <a:endParaRPr lang="zh-CN" altLang="en-US" sz="1400" b="1" kern="1200" dirty="0">
                        <a:solidFill>
                          <a:schemeClr val="tx1"/>
                        </a:solidFill>
                        <a:effectLst/>
                        <a:latin typeface="微软雅黑" panose="020B0503020204020204" pitchFamily="34" charset="-122"/>
                        <a:ea typeface="微软雅黑" panose="020B0503020204020204" pitchFamily="34" charset="-122"/>
                        <a:cs typeface="+mn-cs"/>
                      </a:endParaRPr>
                    </a:p>
                  </a:txBody>
                  <a:tcPr marL="68580" marR="68580" marT="0" marB="0"/>
                </a:tc>
                <a:tc>
                  <a:txBody>
                    <a:bodyPr/>
                    <a:lstStyle/>
                    <a:p>
                      <a:pPr marL="0" algn="ctr" defTabSz="914400" rtl="0" eaLnBrk="1" latinLnBrk="0" hangingPunct="1">
                        <a:lnSpc>
                          <a:spcPct val="115000"/>
                        </a:lnSpc>
                        <a:spcAft>
                          <a:spcPts val="1000"/>
                        </a:spcAft>
                      </a:pPr>
                      <a:r>
                        <a:rPr lang="en-US" sz="1400" b="1" kern="1200" dirty="0">
                          <a:solidFill>
                            <a:schemeClr val="tx1"/>
                          </a:solidFill>
                          <a:effectLst/>
                          <a:latin typeface="微软雅黑" panose="020B0503020204020204" pitchFamily="34" charset="-122"/>
                          <a:ea typeface="微软雅黑" panose="020B0503020204020204" pitchFamily="34" charset="-122"/>
                          <a:cs typeface="+mn-cs"/>
                        </a:rPr>
                        <a:t>43.75%</a:t>
                      </a:r>
                      <a:endParaRPr lang="zh-CN" altLang="en-US" sz="1400" b="1" kern="1200" dirty="0">
                        <a:solidFill>
                          <a:schemeClr val="tx1"/>
                        </a:solidFill>
                        <a:effectLst/>
                        <a:latin typeface="微软雅黑" panose="020B0503020204020204" pitchFamily="34" charset="-122"/>
                        <a:ea typeface="微软雅黑" panose="020B0503020204020204" pitchFamily="34" charset="-122"/>
                        <a:cs typeface="+mn-cs"/>
                      </a:endParaRPr>
                    </a:p>
                  </a:txBody>
                  <a:tcPr marL="68580" marR="68580" marT="0" marB="0"/>
                </a:tc>
                <a:tc>
                  <a:txBody>
                    <a:bodyPr/>
                    <a:lstStyle/>
                    <a:p>
                      <a:pPr marL="0" algn="ctr" defTabSz="914400" rtl="0" eaLnBrk="1" latinLnBrk="0" hangingPunct="1">
                        <a:lnSpc>
                          <a:spcPct val="115000"/>
                        </a:lnSpc>
                        <a:spcAft>
                          <a:spcPts val="1000"/>
                        </a:spcAft>
                      </a:pPr>
                      <a:r>
                        <a:rPr lang="en-US" sz="1400" b="1" kern="1200">
                          <a:solidFill>
                            <a:schemeClr val="tx1"/>
                          </a:solidFill>
                          <a:effectLst/>
                          <a:latin typeface="微软雅黑" panose="020B0503020204020204" pitchFamily="34" charset="-122"/>
                          <a:ea typeface="微软雅黑" panose="020B0503020204020204" pitchFamily="34" charset="-122"/>
                          <a:cs typeface="+mn-cs"/>
                        </a:rPr>
                        <a:t>26.0</a:t>
                      </a:r>
                      <a:endParaRPr lang="zh-CN" altLang="en-US" sz="1400" b="1" kern="1200">
                        <a:solidFill>
                          <a:schemeClr val="tx1"/>
                        </a:solidFill>
                        <a:effectLst/>
                        <a:latin typeface="微软雅黑" panose="020B0503020204020204" pitchFamily="34" charset="-122"/>
                        <a:ea typeface="微软雅黑" panose="020B0503020204020204" pitchFamily="34" charset="-122"/>
                        <a:cs typeface="+mn-cs"/>
                      </a:endParaRPr>
                    </a:p>
                  </a:txBody>
                  <a:tcPr marL="68580" marR="68580" marT="0" marB="0"/>
                </a:tc>
                <a:tc>
                  <a:txBody>
                    <a:bodyPr/>
                    <a:lstStyle/>
                    <a:p>
                      <a:pPr marL="0" algn="ctr" defTabSz="914400" rtl="0" eaLnBrk="1" latinLnBrk="0" hangingPunct="1">
                        <a:lnSpc>
                          <a:spcPct val="115000"/>
                        </a:lnSpc>
                        <a:spcAft>
                          <a:spcPts val="1000"/>
                        </a:spcAft>
                      </a:pPr>
                      <a:r>
                        <a:rPr lang="en-US" sz="1400" b="1" kern="1200">
                          <a:solidFill>
                            <a:schemeClr val="tx1"/>
                          </a:solidFill>
                          <a:effectLst/>
                          <a:latin typeface="微软雅黑" panose="020B0503020204020204" pitchFamily="34" charset="-122"/>
                          <a:ea typeface="微软雅黑" panose="020B0503020204020204" pitchFamily="34" charset="-122"/>
                          <a:cs typeface="+mn-cs"/>
                        </a:rPr>
                        <a:t>16</a:t>
                      </a:r>
                      <a:endParaRPr lang="zh-CN" altLang="en-US" sz="1400" b="1" kern="1200">
                        <a:solidFill>
                          <a:schemeClr val="tx1"/>
                        </a:solidFill>
                        <a:effectLst/>
                        <a:latin typeface="微软雅黑" panose="020B0503020204020204" pitchFamily="34" charset="-122"/>
                        <a:ea typeface="微软雅黑" panose="020B0503020204020204" pitchFamily="34" charset="-122"/>
                        <a:cs typeface="+mn-cs"/>
                      </a:endParaRPr>
                    </a:p>
                  </a:txBody>
                  <a:tcPr marL="68580" marR="68580" marT="0" marB="0"/>
                </a:tc>
                <a:tc>
                  <a:txBody>
                    <a:bodyPr/>
                    <a:lstStyle/>
                    <a:p>
                      <a:pPr marL="0" algn="ctr" defTabSz="914400" rtl="0" eaLnBrk="1" latinLnBrk="0" hangingPunct="1">
                        <a:lnSpc>
                          <a:spcPct val="115000"/>
                        </a:lnSpc>
                        <a:spcAft>
                          <a:spcPts val="1000"/>
                        </a:spcAft>
                      </a:pPr>
                      <a:r>
                        <a:rPr lang="en-US" sz="1400" b="1" kern="1200" dirty="0">
                          <a:solidFill>
                            <a:schemeClr val="tx1"/>
                          </a:solidFill>
                          <a:effectLst/>
                          <a:latin typeface="微软雅黑" panose="020B0503020204020204" pitchFamily="34" charset="-122"/>
                          <a:ea typeface="微软雅黑" panose="020B0503020204020204" pitchFamily="34" charset="-122"/>
                          <a:cs typeface="+mn-cs"/>
                        </a:rPr>
                        <a:t>半夏;道和;东恺;禾永;和元达;赫富;宏龙;宏锡;锦成盛;久期;鲁民投;品赋;千朔;锐天2;衍复;仲阳;</a:t>
                      </a:r>
                      <a:endParaRPr lang="zh-CN" altLang="en-US" sz="1400" b="1" kern="1200" dirty="0">
                        <a:solidFill>
                          <a:schemeClr val="tx1"/>
                        </a:solidFill>
                        <a:effectLst/>
                        <a:latin typeface="微软雅黑" panose="020B0503020204020204" pitchFamily="34" charset="-122"/>
                        <a:ea typeface="微软雅黑" panose="020B0503020204020204" pitchFamily="34" charset="-122"/>
                        <a:cs typeface="+mn-cs"/>
                      </a:endParaRPr>
                    </a:p>
                  </a:txBody>
                  <a:tcPr marL="68580" marR="68580" marT="0" marB="0"/>
                </a:tc>
                <a:extLst>
                  <a:ext uri="{0D108BD9-81ED-4DB2-BD59-A6C34878D82A}">
                    <a16:rowId xmlns:a16="http://schemas.microsoft.com/office/drawing/2014/main" val="2531662274"/>
                  </a:ext>
                </a:extLst>
              </a:tr>
            </a:tbl>
          </a:graphicData>
        </a:graphic>
      </p:graphicFrame>
    </p:spTree>
    <p:extLst>
      <p:ext uri="{BB962C8B-B14F-4D97-AF65-F5344CB8AC3E}">
        <p14:creationId xmlns:p14="http://schemas.microsoft.com/office/powerpoint/2010/main" val="389553114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335F883A-4852-4957-99E2-9515E4D578A8}"/>
              </a:ext>
            </a:extLst>
          </p:cNvPr>
          <p:cNvSpPr/>
          <p:nvPr/>
        </p:nvSpPr>
        <p:spPr>
          <a:xfrm>
            <a:off x="171966" y="805735"/>
            <a:ext cx="11474844" cy="458908"/>
          </a:xfrm>
          <a:prstGeom prst="rect">
            <a:avLst/>
          </a:prstGeom>
        </p:spPr>
        <p:txBody>
          <a:bodyPr wrap="square">
            <a:spAutoFit/>
          </a:bodyPr>
          <a:lstStyle/>
          <a:p>
            <a:pPr marL="285750" indent="-285750" algn="just">
              <a:lnSpc>
                <a:spcPct val="150000"/>
              </a:lnSpc>
              <a:buFont typeface="Wingdings" panose="05000000000000000000" pitchFamily="2" charset="2"/>
              <a:buChar char="l"/>
              <a:tabLst>
                <a:tab pos="1287145" algn="l"/>
              </a:tabLst>
            </a:pPr>
            <a:r>
              <a:rPr lang="zh-CN" altLang="en-US" b="1" dirty="0">
                <a:solidFill>
                  <a:srgbClr val="C00000"/>
                </a:solidFill>
                <a:latin typeface="微软雅黑" panose="020B0503020204020204" pitchFamily="34" charset="-122"/>
                <a:ea typeface="微软雅黑" panose="020B0503020204020204" pitchFamily="34" charset="-122"/>
                <a:cs typeface="华文仿宋" panose="02010600040101010101" pitchFamily="2" charset="-122"/>
              </a:rPr>
              <a:t>对同区间进行产品可比排名结果的测试</a:t>
            </a:r>
            <a:r>
              <a:rPr lang="en-US" altLang="zh-CN" b="1" dirty="0">
                <a:solidFill>
                  <a:srgbClr val="C00000"/>
                </a:solidFill>
                <a:latin typeface="微软雅黑" panose="020B0503020204020204" pitchFamily="34" charset="-122"/>
                <a:ea typeface="微软雅黑" panose="020B0503020204020204" pitchFamily="34" charset="-122"/>
                <a:cs typeface="华文仿宋" panose="02010600040101010101" pitchFamily="2" charset="-122"/>
              </a:rPr>
              <a:t>——</a:t>
            </a:r>
            <a:r>
              <a:rPr lang="zh-CN" altLang="en-US" b="1" dirty="0">
                <a:latin typeface="微软雅黑" panose="020B0503020204020204" pitchFamily="34" charset="-122"/>
                <a:ea typeface="微软雅黑" panose="020B0503020204020204" pitchFamily="34" charset="-122"/>
                <a:cs typeface="华文仿宋" panose="02010600040101010101" pitchFamily="2" charset="-122"/>
              </a:rPr>
              <a:t>汇总得到表格。</a:t>
            </a:r>
            <a:endParaRPr lang="en-US" altLang="zh-CN" dirty="0">
              <a:latin typeface="微软雅黑" panose="020B0503020204020204" pitchFamily="34" charset="-122"/>
              <a:ea typeface="微软雅黑" panose="020B0503020204020204" pitchFamily="34" charset="-122"/>
              <a:cs typeface="华文仿宋" panose="02010600040101010101" pitchFamily="2" charset="-122"/>
            </a:endParaRPr>
          </a:p>
        </p:txBody>
      </p:sp>
      <p:sp>
        <p:nvSpPr>
          <p:cNvPr id="5" name="标题 1">
            <a:extLst>
              <a:ext uri="{FF2B5EF4-FFF2-40B4-BE49-F238E27FC236}">
                <a16:creationId xmlns:a16="http://schemas.microsoft.com/office/drawing/2014/main" id="{1B291B52-3462-4146-A7A0-FA3E74701F06}"/>
              </a:ext>
            </a:extLst>
          </p:cNvPr>
          <p:cNvSpPr>
            <a:spLocks noGrp="1"/>
          </p:cNvSpPr>
          <p:nvPr>
            <p:ph type="title"/>
          </p:nvPr>
        </p:nvSpPr>
        <p:spPr>
          <a:xfrm>
            <a:off x="421041" y="485702"/>
            <a:ext cx="9720155" cy="432000"/>
          </a:xfrm>
        </p:spPr>
        <p:txBody>
          <a:bodyPr/>
          <a:lstStyle/>
          <a:p>
            <a:pPr>
              <a:lnSpc>
                <a:spcPct val="100000"/>
              </a:lnSpc>
              <a:defRPr/>
            </a:pPr>
            <a:r>
              <a:rPr lang="zh-CN" altLang="en-US" sz="3200" spc="300" dirty="0">
                <a:solidFill>
                  <a:schemeClr val="bg1"/>
                </a:solidFill>
                <a:latin typeface="Arial" panose="020B0604020202020204" pitchFamily="34" charset="0"/>
                <a:cs typeface="+mj-cs"/>
              </a:rPr>
              <a:t>三、线性回归拟合估计</a:t>
            </a:r>
            <a:br>
              <a:rPr lang="zh-CN" altLang="en-US" sz="3200" spc="300" dirty="0">
                <a:solidFill>
                  <a:schemeClr val="bg1"/>
                </a:solidFill>
                <a:latin typeface="Arial" panose="020B0604020202020204" pitchFamily="34" charset="0"/>
                <a:cs typeface="+mj-cs"/>
              </a:rPr>
            </a:br>
            <a:endParaRPr lang="zh-CN" altLang="en-US" sz="3200" spc="300" dirty="0">
              <a:solidFill>
                <a:schemeClr val="bg1"/>
              </a:solidFill>
              <a:latin typeface="Arial" panose="020B0604020202020204" pitchFamily="34" charset="0"/>
              <a:cs typeface="+mj-cs"/>
            </a:endParaRPr>
          </a:p>
        </p:txBody>
      </p:sp>
      <p:graphicFrame>
        <p:nvGraphicFramePr>
          <p:cNvPr id="2" name="表格 1">
            <a:extLst>
              <a:ext uri="{FF2B5EF4-FFF2-40B4-BE49-F238E27FC236}">
                <a16:creationId xmlns:a16="http://schemas.microsoft.com/office/drawing/2014/main" id="{76C7C6EB-2DC8-440C-A223-BF3273F82CC8}"/>
              </a:ext>
            </a:extLst>
          </p:cNvPr>
          <p:cNvGraphicFramePr>
            <a:graphicFrameLocks noGrp="1"/>
          </p:cNvGraphicFramePr>
          <p:nvPr>
            <p:extLst>
              <p:ext uri="{D42A27DB-BD31-4B8C-83A1-F6EECF244321}">
                <p14:modId xmlns:p14="http://schemas.microsoft.com/office/powerpoint/2010/main" val="1202653651"/>
              </p:ext>
            </p:extLst>
          </p:nvPr>
        </p:nvGraphicFramePr>
        <p:xfrm>
          <a:off x="83976" y="1234499"/>
          <a:ext cx="12045818" cy="18690908"/>
        </p:xfrm>
        <a:graphic>
          <a:graphicData uri="http://schemas.openxmlformats.org/drawingml/2006/table">
            <a:tbl>
              <a:tblPr firstRow="1" firstCol="1" bandRow="1">
                <a:tableStyleId>{5C22544A-7EE6-4342-B048-85BDC9FD1C3A}</a:tableStyleId>
              </a:tblPr>
              <a:tblGrid>
                <a:gridCol w="1082041">
                  <a:extLst>
                    <a:ext uri="{9D8B030D-6E8A-4147-A177-3AD203B41FA5}">
                      <a16:colId xmlns:a16="http://schemas.microsoft.com/office/drawing/2014/main" val="83141624"/>
                    </a:ext>
                  </a:extLst>
                </a:gridCol>
                <a:gridCol w="1082041">
                  <a:extLst>
                    <a:ext uri="{9D8B030D-6E8A-4147-A177-3AD203B41FA5}">
                      <a16:colId xmlns:a16="http://schemas.microsoft.com/office/drawing/2014/main" val="1186593718"/>
                    </a:ext>
                  </a:extLst>
                </a:gridCol>
                <a:gridCol w="1102281">
                  <a:extLst>
                    <a:ext uri="{9D8B030D-6E8A-4147-A177-3AD203B41FA5}">
                      <a16:colId xmlns:a16="http://schemas.microsoft.com/office/drawing/2014/main" val="3628109664"/>
                    </a:ext>
                  </a:extLst>
                </a:gridCol>
                <a:gridCol w="978306">
                  <a:extLst>
                    <a:ext uri="{9D8B030D-6E8A-4147-A177-3AD203B41FA5}">
                      <a16:colId xmlns:a16="http://schemas.microsoft.com/office/drawing/2014/main" val="3112115518"/>
                    </a:ext>
                  </a:extLst>
                </a:gridCol>
                <a:gridCol w="472286">
                  <a:extLst>
                    <a:ext uri="{9D8B030D-6E8A-4147-A177-3AD203B41FA5}">
                      <a16:colId xmlns:a16="http://schemas.microsoft.com/office/drawing/2014/main" val="40415867"/>
                    </a:ext>
                  </a:extLst>
                </a:gridCol>
                <a:gridCol w="843367">
                  <a:extLst>
                    <a:ext uri="{9D8B030D-6E8A-4147-A177-3AD203B41FA5}">
                      <a16:colId xmlns:a16="http://schemas.microsoft.com/office/drawing/2014/main" val="131987344"/>
                    </a:ext>
                  </a:extLst>
                </a:gridCol>
                <a:gridCol w="1425291">
                  <a:extLst>
                    <a:ext uri="{9D8B030D-6E8A-4147-A177-3AD203B41FA5}">
                      <a16:colId xmlns:a16="http://schemas.microsoft.com/office/drawing/2014/main" val="3986792783"/>
                    </a:ext>
                  </a:extLst>
                </a:gridCol>
                <a:gridCol w="767464">
                  <a:extLst>
                    <a:ext uri="{9D8B030D-6E8A-4147-A177-3AD203B41FA5}">
                      <a16:colId xmlns:a16="http://schemas.microsoft.com/office/drawing/2014/main" val="2347695134"/>
                    </a:ext>
                  </a:extLst>
                </a:gridCol>
                <a:gridCol w="615658">
                  <a:extLst>
                    <a:ext uri="{9D8B030D-6E8A-4147-A177-3AD203B41FA5}">
                      <a16:colId xmlns:a16="http://schemas.microsoft.com/office/drawing/2014/main" val="985756543"/>
                    </a:ext>
                  </a:extLst>
                </a:gridCol>
                <a:gridCol w="590357">
                  <a:extLst>
                    <a:ext uri="{9D8B030D-6E8A-4147-A177-3AD203B41FA5}">
                      <a16:colId xmlns:a16="http://schemas.microsoft.com/office/drawing/2014/main" val="168984419"/>
                    </a:ext>
                  </a:extLst>
                </a:gridCol>
                <a:gridCol w="3086726">
                  <a:extLst>
                    <a:ext uri="{9D8B030D-6E8A-4147-A177-3AD203B41FA5}">
                      <a16:colId xmlns:a16="http://schemas.microsoft.com/office/drawing/2014/main" val="2492558604"/>
                    </a:ext>
                  </a:extLst>
                </a:gridCol>
              </a:tblGrid>
              <a:tr h="405212">
                <a:tc>
                  <a:txBody>
                    <a:bodyPr/>
                    <a:lstStyle/>
                    <a:p>
                      <a:pPr algn="ctr">
                        <a:lnSpc>
                          <a:spcPct val="115000"/>
                        </a:lnSpc>
                        <a:spcAft>
                          <a:spcPts val="1000"/>
                        </a:spcAft>
                      </a:pPr>
                      <a:r>
                        <a:rPr lang="en-US" sz="1300" b="1" dirty="0" err="1">
                          <a:solidFill>
                            <a:srgbClr val="FFFFFF"/>
                          </a:solidFill>
                          <a:effectLst/>
                          <a:latin typeface="微软雅黑" panose="020B0503020204020204" pitchFamily="34" charset="-122"/>
                          <a:ea typeface="微软雅黑" panose="020B0503020204020204" pitchFamily="34" charset="-122"/>
                          <a:cs typeface="Times New Roman" panose="02020603050405020304" pitchFamily="18" charset="0"/>
                        </a:rPr>
                        <a:t>FundName</a:t>
                      </a:r>
                      <a:endParaRPr lang="zh-CN" sz="1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15000"/>
                        </a:lnSpc>
                        <a:spcAft>
                          <a:spcPts val="1000"/>
                        </a:spcAft>
                      </a:pPr>
                      <a:r>
                        <a:rPr lang="en-US" sz="1300" b="1">
                          <a:solidFill>
                            <a:srgbClr val="FFFFFF"/>
                          </a:solidFill>
                          <a:effectLst/>
                          <a:latin typeface="微软雅黑" panose="020B0503020204020204" pitchFamily="34" charset="-122"/>
                          <a:ea typeface="微软雅黑" panose="020B0503020204020204" pitchFamily="34" charset="-122"/>
                          <a:cs typeface="Times New Roman" panose="02020603050405020304" pitchFamily="18" charset="0"/>
                        </a:rPr>
                        <a:t>画线择优（系数*拟合优度）</a:t>
                      </a:r>
                      <a:endParaRPr lang="zh-CN" sz="1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15000"/>
                        </a:lnSpc>
                        <a:spcAft>
                          <a:spcPts val="1000"/>
                        </a:spcAft>
                      </a:pPr>
                      <a:r>
                        <a:rPr lang="en-US" sz="1300" b="1">
                          <a:solidFill>
                            <a:srgbClr val="FFFFFF"/>
                          </a:solidFill>
                          <a:effectLst/>
                          <a:latin typeface="微软雅黑" panose="020B0503020204020204" pitchFamily="34" charset="-122"/>
                          <a:ea typeface="微软雅黑" panose="020B0503020204020204" pitchFamily="34" charset="-122"/>
                          <a:cs typeface="Times New Roman" panose="02020603050405020304" pitchFamily="18" charset="0"/>
                        </a:rPr>
                        <a:t>画线择优（系数*拟合优度）排名</a:t>
                      </a:r>
                      <a:endParaRPr lang="zh-CN" sz="1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15000"/>
                        </a:lnSpc>
                        <a:spcAft>
                          <a:spcPts val="1000"/>
                        </a:spcAft>
                      </a:pPr>
                      <a:r>
                        <a:rPr lang="en-US" sz="1300" b="1">
                          <a:solidFill>
                            <a:srgbClr val="FFFFFF"/>
                          </a:solidFill>
                          <a:effectLst/>
                          <a:latin typeface="微软雅黑" panose="020B0503020204020204" pitchFamily="34" charset="-122"/>
                          <a:ea typeface="微软雅黑" panose="020B0503020204020204" pitchFamily="34" charset="-122"/>
                          <a:cs typeface="Times New Roman" panose="02020603050405020304" pitchFamily="18" charset="0"/>
                        </a:rPr>
                        <a:t>系数符号</a:t>
                      </a:r>
                      <a:endParaRPr lang="zh-CN" sz="1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15000"/>
                        </a:lnSpc>
                        <a:spcAft>
                          <a:spcPts val="1000"/>
                        </a:spcAft>
                      </a:pPr>
                      <a:r>
                        <a:rPr lang="en-US" sz="1300" b="1">
                          <a:solidFill>
                            <a:srgbClr val="FFFFFF"/>
                          </a:solidFill>
                          <a:effectLst/>
                          <a:latin typeface="微软雅黑" panose="020B0503020204020204" pitchFamily="34" charset="-122"/>
                          <a:ea typeface="微软雅黑" panose="020B0503020204020204" pitchFamily="34" charset="-122"/>
                          <a:cs typeface="Times New Roman" panose="02020603050405020304" pitchFamily="18" charset="0"/>
                        </a:rPr>
                        <a:t>拟合优度</a:t>
                      </a:r>
                      <a:endParaRPr lang="zh-CN" sz="1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15000"/>
                        </a:lnSpc>
                        <a:spcAft>
                          <a:spcPts val="1000"/>
                        </a:spcAft>
                      </a:pPr>
                      <a:r>
                        <a:rPr lang="en-US" sz="1300" b="1">
                          <a:solidFill>
                            <a:srgbClr val="FFFFFF"/>
                          </a:solidFill>
                          <a:effectLst/>
                          <a:latin typeface="微软雅黑" panose="020B0503020204020204" pitchFamily="34" charset="-122"/>
                          <a:ea typeface="微软雅黑" panose="020B0503020204020204" pitchFamily="34" charset="-122"/>
                          <a:cs typeface="Times New Roman" panose="02020603050405020304" pitchFamily="18" charset="0"/>
                        </a:rPr>
                        <a:t>拟合优度样本内前百分比排名</a:t>
                      </a:r>
                      <a:endParaRPr lang="zh-CN" sz="1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15000"/>
                        </a:lnSpc>
                        <a:spcAft>
                          <a:spcPts val="1000"/>
                        </a:spcAft>
                      </a:pPr>
                      <a:r>
                        <a:rPr lang="en-US" sz="1300" b="1">
                          <a:solidFill>
                            <a:srgbClr val="FFFFFF"/>
                          </a:solidFill>
                          <a:effectLst/>
                          <a:latin typeface="微软雅黑" panose="020B0503020204020204" pitchFamily="34" charset="-122"/>
                          <a:ea typeface="微软雅黑" panose="020B0503020204020204" pitchFamily="34" charset="-122"/>
                          <a:cs typeface="Times New Roman" panose="02020603050405020304" pitchFamily="18" charset="0"/>
                        </a:rPr>
                        <a:t>系数样本内排名</a:t>
                      </a:r>
                      <a:endParaRPr lang="zh-CN" sz="1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15000"/>
                        </a:lnSpc>
                        <a:spcAft>
                          <a:spcPts val="1000"/>
                        </a:spcAft>
                      </a:pPr>
                      <a:r>
                        <a:rPr lang="en-US" sz="1300" b="1">
                          <a:solidFill>
                            <a:srgbClr val="FFFFFF"/>
                          </a:solidFill>
                          <a:effectLst/>
                          <a:latin typeface="微软雅黑" panose="020B0503020204020204" pitchFamily="34" charset="-122"/>
                          <a:ea typeface="微软雅黑" panose="020B0503020204020204" pitchFamily="34" charset="-122"/>
                          <a:cs typeface="Times New Roman" panose="02020603050405020304" pitchFamily="18" charset="0"/>
                        </a:rPr>
                        <a:t>区间运行天数</a:t>
                      </a:r>
                      <a:endParaRPr lang="zh-CN" sz="1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15000"/>
                        </a:lnSpc>
                        <a:spcAft>
                          <a:spcPts val="1000"/>
                        </a:spcAft>
                      </a:pPr>
                      <a:r>
                        <a:rPr lang="en-US" sz="1300" b="1">
                          <a:solidFill>
                            <a:srgbClr val="FFFFFF"/>
                          </a:solidFill>
                          <a:effectLst/>
                          <a:latin typeface="微软雅黑" panose="020B0503020204020204" pitchFamily="34" charset="-122"/>
                          <a:ea typeface="微软雅黑" panose="020B0503020204020204" pitchFamily="34" charset="-122"/>
                          <a:cs typeface="Times New Roman" panose="02020603050405020304" pitchFamily="18" charset="0"/>
                        </a:rPr>
                        <a:t>可比基金数量</a:t>
                      </a:r>
                      <a:endParaRPr lang="zh-CN" sz="1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15000"/>
                        </a:lnSpc>
                        <a:spcAft>
                          <a:spcPts val="1000"/>
                        </a:spcAft>
                      </a:pPr>
                      <a:r>
                        <a:rPr lang="en-US" sz="1300" b="1">
                          <a:solidFill>
                            <a:srgbClr val="FFFFFF"/>
                          </a:solidFill>
                          <a:effectLst/>
                          <a:latin typeface="微软雅黑" panose="020B0503020204020204" pitchFamily="34" charset="-122"/>
                          <a:ea typeface="微软雅黑" panose="020B0503020204020204" pitchFamily="34" charset="-122"/>
                          <a:cs typeface="Times New Roman" panose="02020603050405020304" pitchFamily="18" charset="0"/>
                        </a:rPr>
                        <a:t>可比基金样本</a:t>
                      </a:r>
                      <a:endParaRPr lang="zh-CN" sz="1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15000"/>
                        </a:lnSpc>
                        <a:spcAft>
                          <a:spcPts val="1000"/>
                        </a:spcAft>
                      </a:pPr>
                      <a:r>
                        <a:rPr lang="en-US" sz="1300" b="1" dirty="0" err="1">
                          <a:solidFill>
                            <a:srgbClr val="FFFFFF"/>
                          </a:solidFill>
                          <a:effectLst/>
                          <a:latin typeface="微软雅黑" panose="020B0503020204020204" pitchFamily="34" charset="-122"/>
                          <a:ea typeface="微软雅黑" panose="020B0503020204020204" pitchFamily="34" charset="-122"/>
                          <a:cs typeface="Times New Roman" panose="02020603050405020304" pitchFamily="18" charset="0"/>
                        </a:rPr>
                        <a:t>基准权益风险敞口</a:t>
                      </a:r>
                      <a:endParaRPr lang="zh-CN" sz="1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2245097517"/>
                  </a:ext>
                </a:extLst>
              </a:tr>
              <a:tr h="713968">
                <a:tc>
                  <a:txBody>
                    <a:bodyPr/>
                    <a:lstStyle/>
                    <a:p>
                      <a:pPr algn="ctr">
                        <a:lnSpc>
                          <a:spcPct val="115000"/>
                        </a:lnSpc>
                        <a:spcAft>
                          <a:spcPts val="1000"/>
                        </a:spcAft>
                      </a:pPr>
                      <a:r>
                        <a:rPr lang="en-US" sz="1400" b="1" dirty="0" err="1">
                          <a:solidFill>
                            <a:srgbClr val="FFFFFF"/>
                          </a:solidFill>
                          <a:effectLst/>
                          <a:latin typeface="微软雅黑" panose="020B0503020204020204" pitchFamily="34" charset="-122"/>
                          <a:ea typeface="微软雅黑" panose="020B0503020204020204" pitchFamily="34" charset="-122"/>
                          <a:cs typeface="Times New Roman" panose="02020603050405020304" pitchFamily="18" charset="0"/>
                        </a:rPr>
                        <a:t>复胜</a:t>
                      </a:r>
                      <a:endParaRPr lang="zh-CN" sz="12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0.009108</a:t>
                      </a:r>
                      <a:endParaRPr lang="zh-CN" sz="1200" b="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50.0%</a:t>
                      </a:r>
                      <a:endParaRPr lang="zh-CN" sz="1200" b="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a:t>
                      </a:r>
                      <a:endParaRPr lang="zh-CN" sz="1200" b="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0.893766</a:t>
                      </a:r>
                      <a:endParaRPr lang="zh-CN" sz="1200" b="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50.0%</a:t>
                      </a:r>
                      <a:endParaRPr lang="zh-CN" sz="1200" b="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50.0%</a:t>
                      </a:r>
                      <a:endParaRPr lang="zh-CN" sz="1200" b="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123.14285714285714</a:t>
                      </a:r>
                      <a:endParaRPr lang="zh-CN" sz="1200" b="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2</a:t>
                      </a:r>
                      <a:endParaRPr lang="zh-CN" sz="1200" b="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丰岭;复胜;</a:t>
                      </a:r>
                      <a:endParaRPr lang="zh-CN" sz="1200" b="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80.0</a:t>
                      </a:r>
                      <a:endParaRPr lang="zh-CN" sz="1200" b="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514837774"/>
                  </a:ext>
                </a:extLst>
              </a:tr>
              <a:tr h="713968">
                <a:tc>
                  <a:txBody>
                    <a:bodyPr/>
                    <a:lstStyle/>
                    <a:p>
                      <a:pPr algn="ctr">
                        <a:lnSpc>
                          <a:spcPct val="115000"/>
                        </a:lnSpc>
                        <a:spcAft>
                          <a:spcPts val="1000"/>
                        </a:spcAft>
                      </a:pPr>
                      <a:r>
                        <a:rPr lang="en-US" sz="1400" b="1">
                          <a:solidFill>
                            <a:srgbClr val="FFFFFF"/>
                          </a:solidFill>
                          <a:effectLst/>
                          <a:latin typeface="微软雅黑" panose="020B0503020204020204" pitchFamily="34" charset="-122"/>
                          <a:ea typeface="微软雅黑" panose="020B0503020204020204" pitchFamily="34" charset="-122"/>
                          <a:cs typeface="Times New Roman" panose="02020603050405020304" pitchFamily="18" charset="0"/>
                        </a:rPr>
                        <a:t>翼虎</a:t>
                      </a:r>
                      <a:endParaRPr lang="zh-CN" sz="12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0.008784</a:t>
                      </a:r>
                      <a:endParaRPr lang="zh-CN" sz="1200" b="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12.0%</a:t>
                      </a:r>
                      <a:endParaRPr lang="zh-CN" sz="1200" b="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a:t>
                      </a:r>
                      <a:endParaRPr lang="zh-CN" sz="1200" b="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0.875387</a:t>
                      </a:r>
                      <a:endParaRPr lang="zh-CN" sz="1200" b="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24.0%</a:t>
                      </a:r>
                      <a:endParaRPr lang="zh-CN" sz="1200" b="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8.0%</a:t>
                      </a:r>
                      <a:endParaRPr lang="zh-CN" sz="1200" b="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104.0</a:t>
                      </a:r>
                      <a:endParaRPr lang="zh-CN" sz="1200" b="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25</a:t>
                      </a:r>
                      <a:endParaRPr lang="zh-CN" sz="1200" b="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常春藤;丹羿;砥俊;丰岭;复胜;富果2;果实;恒德;翙鹏;金广;九霄;玖鹏;理成;利檀;榕树;睿扬;申九;泰旸;万方;文多;汐泰;翼虎;源和;长见;准锦;</a:t>
                      </a:r>
                      <a:endParaRPr lang="zh-CN" sz="1200" b="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80.0</a:t>
                      </a:r>
                      <a:endParaRPr lang="zh-CN" sz="1200" b="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3095375642"/>
                  </a:ext>
                </a:extLst>
              </a:tr>
              <a:tr h="713968">
                <a:tc>
                  <a:txBody>
                    <a:bodyPr/>
                    <a:lstStyle/>
                    <a:p>
                      <a:pPr algn="ctr">
                        <a:lnSpc>
                          <a:spcPct val="115000"/>
                        </a:lnSpc>
                        <a:spcAft>
                          <a:spcPts val="1000"/>
                        </a:spcAft>
                      </a:pPr>
                      <a:r>
                        <a:rPr lang="en-US" sz="1400" b="1">
                          <a:solidFill>
                            <a:srgbClr val="FFFFFF"/>
                          </a:solidFill>
                          <a:effectLst/>
                          <a:latin typeface="微软雅黑" panose="020B0503020204020204" pitchFamily="34" charset="-122"/>
                          <a:ea typeface="微软雅黑" panose="020B0503020204020204" pitchFamily="34" charset="-122"/>
                          <a:cs typeface="Times New Roman" panose="02020603050405020304" pitchFamily="18" charset="0"/>
                        </a:rPr>
                        <a:t>睿泉</a:t>
                      </a:r>
                      <a:endParaRPr lang="zh-CN" sz="12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0.007357</a:t>
                      </a:r>
                      <a:endParaRPr lang="zh-CN" sz="12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100.0%</a:t>
                      </a:r>
                      <a:endParaRPr lang="zh-CN" sz="12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a:t>
                      </a:r>
                      <a:endParaRPr lang="zh-CN" sz="12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0.943545</a:t>
                      </a:r>
                      <a:endParaRPr lang="zh-CN" sz="12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100.0%</a:t>
                      </a:r>
                      <a:endParaRPr lang="zh-CN" sz="12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100.0%</a:t>
                      </a:r>
                      <a:endParaRPr lang="zh-CN" sz="12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147.0</a:t>
                      </a:r>
                      <a:endParaRPr lang="zh-CN" sz="12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1</a:t>
                      </a:r>
                      <a:endParaRPr lang="zh-CN" sz="12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睿泉;</a:t>
                      </a:r>
                      <a:endParaRPr lang="zh-CN" sz="12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dirty="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80.0</a:t>
                      </a:r>
                      <a:endParaRPr lang="zh-CN" sz="12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1717341899"/>
                  </a:ext>
                </a:extLst>
              </a:tr>
              <a:tr h="713968">
                <a:tc>
                  <a:txBody>
                    <a:bodyPr/>
                    <a:lstStyle/>
                    <a:p>
                      <a:pPr algn="ctr">
                        <a:lnSpc>
                          <a:spcPct val="115000"/>
                        </a:lnSpc>
                        <a:spcAft>
                          <a:spcPts val="1000"/>
                        </a:spcAft>
                      </a:pPr>
                      <a:r>
                        <a:rPr lang="en-US" sz="1300" b="1">
                          <a:solidFill>
                            <a:srgbClr val="FFFFFF"/>
                          </a:solidFill>
                          <a:effectLst/>
                          <a:latin typeface="微软雅黑" panose="020B0503020204020204" pitchFamily="34" charset="-122"/>
                          <a:ea typeface="微软雅黑" panose="020B0503020204020204" pitchFamily="34" charset="-122"/>
                          <a:cs typeface="Times New Roman" panose="02020603050405020304" pitchFamily="18" charset="0"/>
                        </a:rPr>
                        <a:t>石锋</a:t>
                      </a:r>
                      <a:endParaRPr lang="zh-CN" sz="1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0.012993</a:t>
                      </a:r>
                      <a:endParaRPr lang="zh-CN" sz="1400" b="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15.1515%</a:t>
                      </a:r>
                      <a:endParaRPr lang="zh-CN" sz="1400" b="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a:t>
                      </a:r>
                      <a:endParaRPr lang="zh-CN" sz="1400" b="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0.937499</a:t>
                      </a:r>
                      <a:endParaRPr lang="zh-CN" sz="1400" b="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33.3333%</a:t>
                      </a:r>
                      <a:endParaRPr lang="zh-CN" sz="1400" b="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18.1818%</a:t>
                      </a:r>
                      <a:endParaRPr lang="zh-CN" sz="1400" b="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42.0</a:t>
                      </a:r>
                      <a:endParaRPr lang="zh-CN" sz="1400" b="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33</a:t>
                      </a:r>
                      <a:endParaRPr lang="zh-CN" sz="1400" b="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巴富罗;常春藤;丹羿;砥俊;丰岭;复胜;富果;富果2;果实;恒德;翙鹏;健顺;金广;九霄;玖鹏;理成;利檀;觅确;泊通;泉汐;榕树;睿泉;睿扬;申九;石锋;泰旸;万方;文多;汐泰;翼虎;源和;长见;准锦;</a:t>
                      </a:r>
                      <a:endParaRPr lang="zh-CN" sz="1400" b="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80.0</a:t>
                      </a:r>
                      <a:endParaRPr lang="zh-CN" sz="1400" b="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1543397109"/>
                  </a:ext>
                </a:extLst>
              </a:tr>
              <a:tr h="713968">
                <a:tc>
                  <a:txBody>
                    <a:bodyPr/>
                    <a:lstStyle/>
                    <a:p>
                      <a:pPr marL="0" algn="ctr" defTabSz="914400" rtl="0" eaLnBrk="1" latinLnBrk="0" hangingPunct="1">
                        <a:lnSpc>
                          <a:spcPct val="115000"/>
                        </a:lnSpc>
                        <a:spcAft>
                          <a:spcPts val="1000"/>
                        </a:spcAft>
                      </a:pPr>
                      <a:r>
                        <a:rPr lang="en-US" sz="1400" b="1" kern="1200" dirty="0" err="1">
                          <a:solidFill>
                            <a:schemeClr val="lt1"/>
                          </a:solidFill>
                          <a:effectLst/>
                          <a:latin typeface="微软雅黑" panose="020B0503020204020204" pitchFamily="34" charset="-122"/>
                          <a:ea typeface="微软雅黑" panose="020B0503020204020204" pitchFamily="34" charset="-122"/>
                          <a:cs typeface="+mn-cs"/>
                        </a:rPr>
                        <a:t>和元达</a:t>
                      </a:r>
                      <a:endParaRPr lang="zh-CN" altLang="en-US" sz="1400" b="1" kern="1200" dirty="0">
                        <a:solidFill>
                          <a:schemeClr val="lt1"/>
                        </a:solidFill>
                        <a:effectLst/>
                        <a:latin typeface="微软雅黑" panose="020B0503020204020204" pitchFamily="34" charset="-122"/>
                        <a:ea typeface="微软雅黑" panose="020B0503020204020204" pitchFamily="34" charset="-122"/>
                        <a:cs typeface="+mn-cs"/>
                      </a:endParaRPr>
                    </a:p>
                  </a:txBody>
                  <a:tcPr marL="68580" marR="68580" marT="0" marB="0"/>
                </a:tc>
                <a:tc>
                  <a:txBody>
                    <a:bodyPr/>
                    <a:lstStyle/>
                    <a:p>
                      <a:pPr marL="0" algn="ctr" defTabSz="914400" rtl="0" eaLnBrk="1" latinLnBrk="0" hangingPunct="1">
                        <a:lnSpc>
                          <a:spcPct val="115000"/>
                        </a:lnSpc>
                        <a:spcAft>
                          <a:spcPts val="1000"/>
                        </a:spcAft>
                      </a:pPr>
                      <a:endParaRPr lang="zh-CN" altLang="en-US" sz="1400" b="1" kern="1200" dirty="0">
                        <a:solidFill>
                          <a:schemeClr val="lt1"/>
                        </a:solidFill>
                        <a:effectLst/>
                        <a:latin typeface="微软雅黑" panose="020B0503020204020204" pitchFamily="34" charset="-122"/>
                        <a:ea typeface="微软雅黑" panose="020B0503020204020204" pitchFamily="34" charset="-122"/>
                        <a:cs typeface="+mn-cs"/>
                      </a:endParaRPr>
                    </a:p>
                  </a:txBody>
                  <a:tcPr marL="68580" marR="68580" marT="0" marB="0"/>
                </a:tc>
                <a:tc>
                  <a:txBody>
                    <a:bodyPr/>
                    <a:lstStyle/>
                    <a:p>
                      <a:pPr marL="0" algn="ctr" defTabSz="914400" rtl="0" eaLnBrk="1" latinLnBrk="0" hangingPunct="1">
                        <a:lnSpc>
                          <a:spcPct val="115000"/>
                        </a:lnSpc>
                        <a:spcAft>
                          <a:spcPts val="1000"/>
                        </a:spcAft>
                      </a:pPr>
                      <a:r>
                        <a:rPr lang="en-US" sz="1400" b="1" kern="1200">
                          <a:solidFill>
                            <a:schemeClr val="tx1"/>
                          </a:solidFill>
                          <a:effectLst/>
                          <a:latin typeface="微软雅黑" panose="020B0503020204020204" pitchFamily="34" charset="-122"/>
                          <a:ea typeface="微软雅黑" panose="020B0503020204020204" pitchFamily="34" charset="-122"/>
                          <a:cs typeface="+mn-cs"/>
                        </a:rPr>
                        <a:t>0.00027</a:t>
                      </a:r>
                      <a:endParaRPr lang="zh-CN" altLang="en-US" sz="1400" b="1" kern="1200">
                        <a:solidFill>
                          <a:schemeClr val="tx1"/>
                        </a:solidFill>
                        <a:effectLst/>
                        <a:latin typeface="微软雅黑" panose="020B0503020204020204" pitchFamily="34" charset="-122"/>
                        <a:ea typeface="微软雅黑" panose="020B0503020204020204" pitchFamily="34" charset="-122"/>
                        <a:cs typeface="+mn-cs"/>
                      </a:endParaRPr>
                    </a:p>
                  </a:txBody>
                  <a:tcPr marL="68580" marR="68580" marT="0" marB="0"/>
                </a:tc>
                <a:tc>
                  <a:txBody>
                    <a:bodyPr/>
                    <a:lstStyle/>
                    <a:p>
                      <a:pPr marL="0" algn="ctr" defTabSz="914400" rtl="0" eaLnBrk="1" latinLnBrk="0" hangingPunct="1">
                        <a:lnSpc>
                          <a:spcPct val="115000"/>
                        </a:lnSpc>
                        <a:spcAft>
                          <a:spcPts val="1000"/>
                        </a:spcAft>
                      </a:pPr>
                      <a:r>
                        <a:rPr lang="en-US" sz="1400" b="1" kern="1200">
                          <a:solidFill>
                            <a:schemeClr val="tx1"/>
                          </a:solidFill>
                          <a:effectLst/>
                          <a:latin typeface="微软雅黑" panose="020B0503020204020204" pitchFamily="34" charset="-122"/>
                          <a:ea typeface="微软雅黑" panose="020B0503020204020204" pitchFamily="34" charset="-122"/>
                          <a:cs typeface="+mn-cs"/>
                        </a:rPr>
                        <a:t>22.2222%</a:t>
                      </a:r>
                      <a:endParaRPr lang="zh-CN" altLang="en-US" sz="1400" b="1" kern="1200">
                        <a:solidFill>
                          <a:schemeClr val="tx1"/>
                        </a:solidFill>
                        <a:effectLst/>
                        <a:latin typeface="微软雅黑" panose="020B0503020204020204" pitchFamily="34" charset="-122"/>
                        <a:ea typeface="微软雅黑" panose="020B0503020204020204" pitchFamily="34" charset="-122"/>
                        <a:cs typeface="+mn-cs"/>
                      </a:endParaRPr>
                    </a:p>
                  </a:txBody>
                  <a:tcPr marL="68580" marR="68580" marT="0" marB="0"/>
                </a:tc>
                <a:tc>
                  <a:txBody>
                    <a:bodyPr/>
                    <a:lstStyle/>
                    <a:p>
                      <a:pPr marL="0" algn="ctr" defTabSz="914400" rtl="0" eaLnBrk="1" latinLnBrk="0" hangingPunct="1">
                        <a:lnSpc>
                          <a:spcPct val="115000"/>
                        </a:lnSpc>
                        <a:spcAft>
                          <a:spcPts val="1000"/>
                        </a:spcAft>
                      </a:pPr>
                      <a:r>
                        <a:rPr lang="en-US" sz="1400" b="1" kern="1200">
                          <a:solidFill>
                            <a:schemeClr val="tx1"/>
                          </a:solidFill>
                          <a:effectLst/>
                          <a:latin typeface="微软雅黑" panose="020B0503020204020204" pitchFamily="34" charset="-122"/>
                          <a:ea typeface="微软雅黑" panose="020B0503020204020204" pitchFamily="34" charset="-122"/>
                          <a:cs typeface="+mn-cs"/>
                        </a:rPr>
                        <a:t>+</a:t>
                      </a:r>
                      <a:endParaRPr lang="zh-CN" altLang="en-US" sz="1400" b="1" kern="1200">
                        <a:solidFill>
                          <a:schemeClr val="tx1"/>
                        </a:solidFill>
                        <a:effectLst/>
                        <a:latin typeface="微软雅黑" panose="020B0503020204020204" pitchFamily="34" charset="-122"/>
                        <a:ea typeface="微软雅黑" panose="020B0503020204020204" pitchFamily="34" charset="-122"/>
                        <a:cs typeface="+mn-cs"/>
                      </a:endParaRPr>
                    </a:p>
                  </a:txBody>
                  <a:tcPr marL="68580" marR="68580" marT="0" marB="0"/>
                </a:tc>
                <a:tc>
                  <a:txBody>
                    <a:bodyPr/>
                    <a:lstStyle/>
                    <a:p>
                      <a:pPr marL="0" algn="ctr" defTabSz="914400" rtl="0" eaLnBrk="1" latinLnBrk="0" hangingPunct="1">
                        <a:lnSpc>
                          <a:spcPct val="115000"/>
                        </a:lnSpc>
                        <a:spcAft>
                          <a:spcPts val="1000"/>
                        </a:spcAft>
                      </a:pPr>
                      <a:r>
                        <a:rPr lang="en-US" sz="1400" b="1" kern="1200">
                          <a:solidFill>
                            <a:schemeClr val="tx1"/>
                          </a:solidFill>
                          <a:effectLst/>
                          <a:latin typeface="微软雅黑" panose="020B0503020204020204" pitchFamily="34" charset="-122"/>
                          <a:ea typeface="微软雅黑" panose="020B0503020204020204" pitchFamily="34" charset="-122"/>
                          <a:cs typeface="+mn-cs"/>
                        </a:rPr>
                        <a:t>0.392858</a:t>
                      </a:r>
                      <a:endParaRPr lang="zh-CN" altLang="en-US" sz="1400" b="1" kern="1200">
                        <a:solidFill>
                          <a:schemeClr val="tx1"/>
                        </a:solidFill>
                        <a:effectLst/>
                        <a:latin typeface="微软雅黑" panose="020B0503020204020204" pitchFamily="34" charset="-122"/>
                        <a:ea typeface="微软雅黑" panose="020B0503020204020204" pitchFamily="34" charset="-122"/>
                        <a:cs typeface="+mn-cs"/>
                      </a:endParaRPr>
                    </a:p>
                  </a:txBody>
                  <a:tcPr marL="68580" marR="68580" marT="0" marB="0"/>
                </a:tc>
                <a:tc>
                  <a:txBody>
                    <a:bodyPr/>
                    <a:lstStyle/>
                    <a:p>
                      <a:pPr marL="0" algn="ctr" defTabSz="914400" rtl="0" eaLnBrk="1" latinLnBrk="0" hangingPunct="1">
                        <a:lnSpc>
                          <a:spcPct val="115000"/>
                        </a:lnSpc>
                        <a:spcAft>
                          <a:spcPts val="1000"/>
                        </a:spcAft>
                      </a:pPr>
                      <a:r>
                        <a:rPr lang="en-US" sz="1400" b="1" kern="1200">
                          <a:solidFill>
                            <a:schemeClr val="tx1"/>
                          </a:solidFill>
                          <a:effectLst/>
                          <a:latin typeface="微软雅黑" panose="020B0503020204020204" pitchFamily="34" charset="-122"/>
                          <a:ea typeface="微软雅黑" panose="020B0503020204020204" pitchFamily="34" charset="-122"/>
                          <a:cs typeface="+mn-cs"/>
                        </a:rPr>
                        <a:t>77.7778%</a:t>
                      </a:r>
                      <a:endParaRPr lang="zh-CN" altLang="en-US" sz="1400" b="1" kern="1200">
                        <a:solidFill>
                          <a:schemeClr val="tx1"/>
                        </a:solidFill>
                        <a:effectLst/>
                        <a:latin typeface="微软雅黑" panose="020B0503020204020204" pitchFamily="34" charset="-122"/>
                        <a:ea typeface="微软雅黑" panose="020B0503020204020204" pitchFamily="34" charset="-122"/>
                        <a:cs typeface="+mn-cs"/>
                      </a:endParaRPr>
                    </a:p>
                  </a:txBody>
                  <a:tcPr marL="68580" marR="68580" marT="0" marB="0"/>
                </a:tc>
                <a:tc>
                  <a:txBody>
                    <a:bodyPr/>
                    <a:lstStyle/>
                    <a:p>
                      <a:pPr marL="0" algn="ctr" defTabSz="914400" rtl="0" eaLnBrk="1" latinLnBrk="0" hangingPunct="1">
                        <a:lnSpc>
                          <a:spcPct val="115000"/>
                        </a:lnSpc>
                        <a:spcAft>
                          <a:spcPts val="1000"/>
                        </a:spcAft>
                      </a:pPr>
                      <a:r>
                        <a:rPr lang="en-US" sz="1400" b="1" kern="1200">
                          <a:solidFill>
                            <a:schemeClr val="tx1"/>
                          </a:solidFill>
                          <a:effectLst/>
                          <a:latin typeface="微软雅黑" panose="020B0503020204020204" pitchFamily="34" charset="-122"/>
                          <a:ea typeface="微软雅黑" panose="020B0503020204020204" pitchFamily="34" charset="-122"/>
                          <a:cs typeface="+mn-cs"/>
                        </a:rPr>
                        <a:t>22.2222%</a:t>
                      </a:r>
                      <a:endParaRPr lang="zh-CN" altLang="en-US" sz="1400" b="1" kern="1200">
                        <a:solidFill>
                          <a:schemeClr val="tx1"/>
                        </a:solidFill>
                        <a:effectLst/>
                        <a:latin typeface="微软雅黑" panose="020B0503020204020204" pitchFamily="34" charset="-122"/>
                        <a:ea typeface="微软雅黑" panose="020B0503020204020204" pitchFamily="34" charset="-122"/>
                        <a:cs typeface="+mn-cs"/>
                      </a:endParaRPr>
                    </a:p>
                  </a:txBody>
                  <a:tcPr marL="68580" marR="68580" marT="0" marB="0"/>
                </a:tc>
                <a:tc>
                  <a:txBody>
                    <a:bodyPr/>
                    <a:lstStyle/>
                    <a:p>
                      <a:pPr marL="0" algn="ctr" defTabSz="914400" rtl="0" eaLnBrk="1" latinLnBrk="0" hangingPunct="1">
                        <a:lnSpc>
                          <a:spcPct val="115000"/>
                        </a:lnSpc>
                        <a:spcAft>
                          <a:spcPts val="1000"/>
                        </a:spcAft>
                      </a:pPr>
                      <a:r>
                        <a:rPr lang="en-US" sz="1400" b="1" kern="1200">
                          <a:solidFill>
                            <a:schemeClr val="tx1"/>
                          </a:solidFill>
                          <a:effectLst/>
                          <a:latin typeface="微软雅黑" panose="020B0503020204020204" pitchFamily="34" charset="-122"/>
                          <a:ea typeface="微软雅黑" panose="020B0503020204020204" pitchFamily="34" charset="-122"/>
                          <a:cs typeface="+mn-cs"/>
                        </a:rPr>
                        <a:t>32.0</a:t>
                      </a:r>
                      <a:endParaRPr lang="zh-CN" altLang="en-US" sz="1400" b="1" kern="1200">
                        <a:solidFill>
                          <a:schemeClr val="tx1"/>
                        </a:solidFill>
                        <a:effectLst/>
                        <a:latin typeface="微软雅黑" panose="020B0503020204020204" pitchFamily="34" charset="-122"/>
                        <a:ea typeface="微软雅黑" panose="020B0503020204020204" pitchFamily="34" charset="-122"/>
                        <a:cs typeface="+mn-cs"/>
                      </a:endParaRPr>
                    </a:p>
                  </a:txBody>
                  <a:tcPr marL="68580" marR="68580" marT="0" marB="0"/>
                </a:tc>
                <a:tc>
                  <a:txBody>
                    <a:bodyPr/>
                    <a:lstStyle/>
                    <a:p>
                      <a:pPr marL="0" algn="ctr" defTabSz="914400" rtl="0" eaLnBrk="1" latinLnBrk="0" hangingPunct="1">
                        <a:lnSpc>
                          <a:spcPct val="115000"/>
                        </a:lnSpc>
                        <a:spcAft>
                          <a:spcPts val="1000"/>
                        </a:spcAft>
                      </a:pPr>
                      <a:r>
                        <a:rPr lang="en-US" sz="1400" b="1" kern="1200" dirty="0">
                          <a:solidFill>
                            <a:schemeClr val="tx1"/>
                          </a:solidFill>
                          <a:effectLst/>
                          <a:latin typeface="微软雅黑" panose="020B0503020204020204" pitchFamily="34" charset="-122"/>
                          <a:ea typeface="微软雅黑" panose="020B0503020204020204" pitchFamily="34" charset="-122"/>
                          <a:cs typeface="+mn-cs"/>
                        </a:rPr>
                        <a:t>14</a:t>
                      </a:r>
                      <a:endParaRPr lang="zh-CN" altLang="en-US" sz="1400" b="1" kern="1200" dirty="0">
                        <a:solidFill>
                          <a:schemeClr val="tx1"/>
                        </a:solidFill>
                        <a:effectLst/>
                        <a:latin typeface="微软雅黑" panose="020B0503020204020204" pitchFamily="34" charset="-122"/>
                        <a:ea typeface="微软雅黑" panose="020B0503020204020204" pitchFamily="34" charset="-122"/>
                        <a:cs typeface="+mn-cs"/>
                      </a:endParaRPr>
                    </a:p>
                  </a:txBody>
                  <a:tcPr marL="68580" marR="68580" marT="0" marB="0"/>
                </a:tc>
                <a:tc>
                  <a:txBody>
                    <a:bodyPr/>
                    <a:lstStyle/>
                    <a:p>
                      <a:pPr marL="0" algn="ctr" defTabSz="914400" rtl="0" eaLnBrk="1" latinLnBrk="0" hangingPunct="1">
                        <a:lnSpc>
                          <a:spcPct val="115000"/>
                        </a:lnSpc>
                        <a:spcAft>
                          <a:spcPts val="1000"/>
                        </a:spcAft>
                      </a:pPr>
                      <a:r>
                        <a:rPr lang="en-US" sz="1400" b="1" kern="1200" dirty="0">
                          <a:solidFill>
                            <a:schemeClr val="tx1"/>
                          </a:solidFill>
                          <a:effectLst/>
                          <a:latin typeface="微软雅黑" panose="020B0503020204020204" pitchFamily="34" charset="-122"/>
                          <a:ea typeface="微软雅黑" panose="020B0503020204020204" pitchFamily="34" charset="-122"/>
                          <a:cs typeface="+mn-cs"/>
                        </a:rPr>
                        <a:t>半夏;道和;东恺;和元达;赫富;宏锡;锦成盛;久期;鲁民投;品赋;千朔;锐天2;衍复;仲阳;</a:t>
                      </a:r>
                      <a:endParaRPr lang="zh-CN" altLang="en-US" sz="1400" b="1" kern="1200" dirty="0">
                        <a:solidFill>
                          <a:schemeClr val="tx1"/>
                        </a:solidFill>
                        <a:effectLst/>
                        <a:latin typeface="微软雅黑" panose="020B0503020204020204" pitchFamily="34" charset="-122"/>
                        <a:ea typeface="微软雅黑" panose="020B0503020204020204" pitchFamily="34" charset="-122"/>
                        <a:cs typeface="+mn-cs"/>
                      </a:endParaRPr>
                    </a:p>
                  </a:txBody>
                  <a:tcPr marL="68580" marR="68580" marT="0" marB="0"/>
                </a:tc>
                <a:extLst>
                  <a:ext uri="{0D108BD9-81ED-4DB2-BD59-A6C34878D82A}">
                    <a16:rowId xmlns:a16="http://schemas.microsoft.com/office/drawing/2014/main" val="1999441856"/>
                  </a:ext>
                </a:extLst>
              </a:tr>
              <a:tr h="713968">
                <a:tc>
                  <a:txBody>
                    <a:bodyPr/>
                    <a:lstStyle/>
                    <a:p>
                      <a:pPr marL="0" algn="ctr" defTabSz="914400" rtl="0" eaLnBrk="1" latinLnBrk="0" hangingPunct="1">
                        <a:lnSpc>
                          <a:spcPct val="115000"/>
                        </a:lnSpc>
                        <a:spcAft>
                          <a:spcPts val="1000"/>
                        </a:spcAft>
                      </a:pPr>
                      <a:r>
                        <a:rPr lang="en-US" sz="1400" b="1" kern="1200">
                          <a:solidFill>
                            <a:schemeClr val="lt1"/>
                          </a:solidFill>
                          <a:effectLst/>
                          <a:latin typeface="微软雅黑" panose="020B0503020204020204" pitchFamily="34" charset="-122"/>
                          <a:ea typeface="微软雅黑" panose="020B0503020204020204" pitchFamily="34" charset="-122"/>
                          <a:cs typeface="+mn-cs"/>
                        </a:rPr>
                        <a:t>禾永</a:t>
                      </a:r>
                      <a:endParaRPr lang="zh-CN" altLang="en-US" sz="1400" b="1" kern="1200">
                        <a:solidFill>
                          <a:schemeClr val="lt1"/>
                        </a:solidFill>
                        <a:effectLst/>
                        <a:latin typeface="微软雅黑" panose="020B0503020204020204" pitchFamily="34" charset="-122"/>
                        <a:ea typeface="微软雅黑" panose="020B0503020204020204" pitchFamily="34" charset="-122"/>
                        <a:cs typeface="+mn-cs"/>
                      </a:endParaRPr>
                    </a:p>
                  </a:txBody>
                  <a:tcPr marL="68580" marR="68580" marT="0" marB="0"/>
                </a:tc>
                <a:tc>
                  <a:txBody>
                    <a:bodyPr/>
                    <a:lstStyle/>
                    <a:p>
                      <a:pPr marL="0" algn="ctr" defTabSz="914400" rtl="0" eaLnBrk="1" latinLnBrk="0" hangingPunct="1">
                        <a:lnSpc>
                          <a:spcPct val="115000"/>
                        </a:lnSpc>
                        <a:spcAft>
                          <a:spcPts val="1000"/>
                        </a:spcAft>
                      </a:pPr>
                      <a:endParaRPr lang="zh-CN" altLang="en-US" sz="1400" b="1" kern="1200">
                        <a:solidFill>
                          <a:schemeClr val="lt1"/>
                        </a:solidFill>
                        <a:effectLst/>
                        <a:latin typeface="微软雅黑" panose="020B0503020204020204" pitchFamily="34" charset="-122"/>
                        <a:ea typeface="微软雅黑" panose="020B0503020204020204" pitchFamily="34" charset="-122"/>
                        <a:cs typeface="+mn-cs"/>
                      </a:endParaRPr>
                    </a:p>
                  </a:txBody>
                  <a:tcPr marL="68580" marR="68580" marT="0" marB="0"/>
                </a:tc>
                <a:tc>
                  <a:txBody>
                    <a:bodyPr/>
                    <a:lstStyle/>
                    <a:p>
                      <a:pPr marL="0" algn="ctr" defTabSz="914400" rtl="0" eaLnBrk="1" latinLnBrk="0" hangingPunct="1">
                        <a:lnSpc>
                          <a:spcPct val="115000"/>
                        </a:lnSpc>
                        <a:spcAft>
                          <a:spcPts val="1000"/>
                        </a:spcAft>
                      </a:pPr>
                      <a:r>
                        <a:rPr lang="en-US" sz="1400" b="1" kern="1200">
                          <a:solidFill>
                            <a:schemeClr val="tx1"/>
                          </a:solidFill>
                          <a:effectLst/>
                          <a:latin typeface="微软雅黑" panose="020B0503020204020204" pitchFamily="34" charset="-122"/>
                          <a:ea typeface="微软雅黑" panose="020B0503020204020204" pitchFamily="34" charset="-122"/>
                          <a:cs typeface="+mn-cs"/>
                        </a:rPr>
                        <a:t>0.000258</a:t>
                      </a:r>
                      <a:endParaRPr lang="zh-CN" altLang="en-US" sz="1400" b="1" kern="1200">
                        <a:solidFill>
                          <a:schemeClr val="tx1"/>
                        </a:solidFill>
                        <a:effectLst/>
                        <a:latin typeface="微软雅黑" panose="020B0503020204020204" pitchFamily="34" charset="-122"/>
                        <a:ea typeface="微软雅黑" panose="020B0503020204020204" pitchFamily="34" charset="-122"/>
                        <a:cs typeface="+mn-cs"/>
                      </a:endParaRPr>
                    </a:p>
                  </a:txBody>
                  <a:tcPr marL="68580" marR="68580" marT="0" marB="0"/>
                </a:tc>
                <a:tc>
                  <a:txBody>
                    <a:bodyPr/>
                    <a:lstStyle/>
                    <a:p>
                      <a:pPr marL="0" algn="ctr" defTabSz="914400" rtl="0" eaLnBrk="1" latinLnBrk="0" hangingPunct="1">
                        <a:lnSpc>
                          <a:spcPct val="115000"/>
                        </a:lnSpc>
                        <a:spcAft>
                          <a:spcPts val="1000"/>
                        </a:spcAft>
                      </a:pPr>
                      <a:r>
                        <a:rPr lang="en-US" sz="1400" b="1" kern="1200">
                          <a:solidFill>
                            <a:schemeClr val="tx1"/>
                          </a:solidFill>
                          <a:effectLst/>
                          <a:latin typeface="微软雅黑" panose="020B0503020204020204" pitchFamily="34" charset="-122"/>
                          <a:ea typeface="微软雅黑" panose="020B0503020204020204" pitchFamily="34" charset="-122"/>
                          <a:cs typeface="+mn-cs"/>
                        </a:rPr>
                        <a:t>37.5%</a:t>
                      </a:r>
                      <a:endParaRPr lang="zh-CN" altLang="en-US" sz="1400" b="1" kern="1200">
                        <a:solidFill>
                          <a:schemeClr val="tx1"/>
                        </a:solidFill>
                        <a:effectLst/>
                        <a:latin typeface="微软雅黑" panose="020B0503020204020204" pitchFamily="34" charset="-122"/>
                        <a:ea typeface="微软雅黑" panose="020B0503020204020204" pitchFamily="34" charset="-122"/>
                        <a:cs typeface="+mn-cs"/>
                      </a:endParaRPr>
                    </a:p>
                  </a:txBody>
                  <a:tcPr marL="68580" marR="68580" marT="0" marB="0"/>
                </a:tc>
                <a:tc>
                  <a:txBody>
                    <a:bodyPr/>
                    <a:lstStyle/>
                    <a:p>
                      <a:pPr marL="0" algn="ctr" defTabSz="914400" rtl="0" eaLnBrk="1" latinLnBrk="0" hangingPunct="1">
                        <a:lnSpc>
                          <a:spcPct val="115000"/>
                        </a:lnSpc>
                        <a:spcAft>
                          <a:spcPts val="1000"/>
                        </a:spcAft>
                      </a:pPr>
                      <a:r>
                        <a:rPr lang="en-US" sz="1400" b="1" kern="1200">
                          <a:solidFill>
                            <a:schemeClr val="tx1"/>
                          </a:solidFill>
                          <a:effectLst/>
                          <a:latin typeface="微软雅黑" panose="020B0503020204020204" pitchFamily="34" charset="-122"/>
                          <a:ea typeface="微软雅黑" panose="020B0503020204020204" pitchFamily="34" charset="-122"/>
                          <a:cs typeface="+mn-cs"/>
                        </a:rPr>
                        <a:t>+</a:t>
                      </a:r>
                      <a:endParaRPr lang="zh-CN" altLang="en-US" sz="1400" b="1" kern="1200">
                        <a:solidFill>
                          <a:schemeClr val="tx1"/>
                        </a:solidFill>
                        <a:effectLst/>
                        <a:latin typeface="微软雅黑" panose="020B0503020204020204" pitchFamily="34" charset="-122"/>
                        <a:ea typeface="微软雅黑" panose="020B0503020204020204" pitchFamily="34" charset="-122"/>
                        <a:cs typeface="+mn-cs"/>
                      </a:endParaRPr>
                    </a:p>
                  </a:txBody>
                  <a:tcPr marL="68580" marR="68580" marT="0" marB="0"/>
                </a:tc>
                <a:tc>
                  <a:txBody>
                    <a:bodyPr/>
                    <a:lstStyle/>
                    <a:p>
                      <a:pPr marL="0" algn="ctr" defTabSz="914400" rtl="0" eaLnBrk="1" latinLnBrk="0" hangingPunct="1">
                        <a:lnSpc>
                          <a:spcPct val="115000"/>
                        </a:lnSpc>
                        <a:spcAft>
                          <a:spcPts val="1000"/>
                        </a:spcAft>
                      </a:pPr>
                      <a:r>
                        <a:rPr lang="en-US" sz="1400" b="1" kern="1200">
                          <a:solidFill>
                            <a:schemeClr val="tx1"/>
                          </a:solidFill>
                          <a:effectLst/>
                          <a:latin typeface="微软雅黑" panose="020B0503020204020204" pitchFamily="34" charset="-122"/>
                          <a:ea typeface="微软雅黑" panose="020B0503020204020204" pitchFamily="34" charset="-122"/>
                          <a:cs typeface="+mn-cs"/>
                        </a:rPr>
                        <a:t>0.908264</a:t>
                      </a:r>
                      <a:endParaRPr lang="zh-CN" altLang="en-US" sz="1400" b="1" kern="1200">
                        <a:solidFill>
                          <a:schemeClr val="tx1"/>
                        </a:solidFill>
                        <a:effectLst/>
                        <a:latin typeface="微软雅黑" panose="020B0503020204020204" pitchFamily="34" charset="-122"/>
                        <a:ea typeface="微软雅黑" panose="020B0503020204020204" pitchFamily="34" charset="-122"/>
                        <a:cs typeface="+mn-cs"/>
                      </a:endParaRPr>
                    </a:p>
                  </a:txBody>
                  <a:tcPr marL="68580" marR="68580" marT="0" marB="0"/>
                </a:tc>
                <a:tc>
                  <a:txBody>
                    <a:bodyPr/>
                    <a:lstStyle/>
                    <a:p>
                      <a:pPr marL="0" algn="ctr" defTabSz="914400" rtl="0" eaLnBrk="1" latinLnBrk="0" hangingPunct="1">
                        <a:lnSpc>
                          <a:spcPct val="115000"/>
                        </a:lnSpc>
                        <a:spcAft>
                          <a:spcPts val="1000"/>
                        </a:spcAft>
                      </a:pPr>
                      <a:r>
                        <a:rPr lang="en-US" sz="1400" b="1" kern="1200" dirty="0">
                          <a:solidFill>
                            <a:schemeClr val="tx1"/>
                          </a:solidFill>
                          <a:effectLst/>
                          <a:latin typeface="微软雅黑" panose="020B0503020204020204" pitchFamily="34" charset="-122"/>
                          <a:ea typeface="微软雅黑" panose="020B0503020204020204" pitchFamily="34" charset="-122"/>
                          <a:cs typeface="+mn-cs"/>
                        </a:rPr>
                        <a:t>18.75%</a:t>
                      </a:r>
                      <a:endParaRPr lang="zh-CN" altLang="en-US" sz="1400" b="1" kern="1200" dirty="0">
                        <a:solidFill>
                          <a:schemeClr val="tx1"/>
                        </a:solidFill>
                        <a:effectLst/>
                        <a:latin typeface="微软雅黑" panose="020B0503020204020204" pitchFamily="34" charset="-122"/>
                        <a:ea typeface="微软雅黑" panose="020B0503020204020204" pitchFamily="34" charset="-122"/>
                        <a:cs typeface="+mn-cs"/>
                      </a:endParaRPr>
                    </a:p>
                  </a:txBody>
                  <a:tcPr marL="68580" marR="68580" marT="0" marB="0"/>
                </a:tc>
                <a:tc>
                  <a:txBody>
                    <a:bodyPr/>
                    <a:lstStyle/>
                    <a:p>
                      <a:pPr marL="0" algn="ctr" defTabSz="914400" rtl="0" eaLnBrk="1" latinLnBrk="0" hangingPunct="1">
                        <a:lnSpc>
                          <a:spcPct val="115000"/>
                        </a:lnSpc>
                        <a:spcAft>
                          <a:spcPts val="1000"/>
                        </a:spcAft>
                      </a:pPr>
                      <a:r>
                        <a:rPr lang="en-US" sz="1400" b="1" kern="1200" dirty="0">
                          <a:solidFill>
                            <a:schemeClr val="tx1"/>
                          </a:solidFill>
                          <a:effectLst/>
                          <a:latin typeface="微软雅黑" panose="020B0503020204020204" pitchFamily="34" charset="-122"/>
                          <a:ea typeface="微软雅黑" panose="020B0503020204020204" pitchFamily="34" charset="-122"/>
                          <a:cs typeface="+mn-cs"/>
                        </a:rPr>
                        <a:t>43.75%</a:t>
                      </a:r>
                      <a:endParaRPr lang="zh-CN" altLang="en-US" sz="1400" b="1" kern="1200" dirty="0">
                        <a:solidFill>
                          <a:schemeClr val="tx1"/>
                        </a:solidFill>
                        <a:effectLst/>
                        <a:latin typeface="微软雅黑" panose="020B0503020204020204" pitchFamily="34" charset="-122"/>
                        <a:ea typeface="微软雅黑" panose="020B0503020204020204" pitchFamily="34" charset="-122"/>
                        <a:cs typeface="+mn-cs"/>
                      </a:endParaRPr>
                    </a:p>
                  </a:txBody>
                  <a:tcPr marL="68580" marR="68580" marT="0" marB="0"/>
                </a:tc>
                <a:tc>
                  <a:txBody>
                    <a:bodyPr/>
                    <a:lstStyle/>
                    <a:p>
                      <a:pPr marL="0" algn="ctr" defTabSz="914400" rtl="0" eaLnBrk="1" latinLnBrk="0" hangingPunct="1">
                        <a:lnSpc>
                          <a:spcPct val="115000"/>
                        </a:lnSpc>
                        <a:spcAft>
                          <a:spcPts val="1000"/>
                        </a:spcAft>
                      </a:pPr>
                      <a:r>
                        <a:rPr lang="en-US" sz="1400" b="1" kern="1200">
                          <a:solidFill>
                            <a:schemeClr val="tx1"/>
                          </a:solidFill>
                          <a:effectLst/>
                          <a:latin typeface="微软雅黑" panose="020B0503020204020204" pitchFamily="34" charset="-122"/>
                          <a:ea typeface="微软雅黑" panose="020B0503020204020204" pitchFamily="34" charset="-122"/>
                          <a:cs typeface="+mn-cs"/>
                        </a:rPr>
                        <a:t>26.0</a:t>
                      </a:r>
                      <a:endParaRPr lang="zh-CN" altLang="en-US" sz="1400" b="1" kern="1200">
                        <a:solidFill>
                          <a:schemeClr val="tx1"/>
                        </a:solidFill>
                        <a:effectLst/>
                        <a:latin typeface="微软雅黑" panose="020B0503020204020204" pitchFamily="34" charset="-122"/>
                        <a:ea typeface="微软雅黑" panose="020B0503020204020204" pitchFamily="34" charset="-122"/>
                        <a:cs typeface="+mn-cs"/>
                      </a:endParaRPr>
                    </a:p>
                  </a:txBody>
                  <a:tcPr marL="68580" marR="68580" marT="0" marB="0"/>
                </a:tc>
                <a:tc>
                  <a:txBody>
                    <a:bodyPr/>
                    <a:lstStyle/>
                    <a:p>
                      <a:pPr marL="0" algn="ctr" defTabSz="914400" rtl="0" eaLnBrk="1" latinLnBrk="0" hangingPunct="1">
                        <a:lnSpc>
                          <a:spcPct val="115000"/>
                        </a:lnSpc>
                        <a:spcAft>
                          <a:spcPts val="1000"/>
                        </a:spcAft>
                      </a:pPr>
                      <a:r>
                        <a:rPr lang="en-US" sz="1400" b="1" kern="1200">
                          <a:solidFill>
                            <a:schemeClr val="tx1"/>
                          </a:solidFill>
                          <a:effectLst/>
                          <a:latin typeface="微软雅黑" panose="020B0503020204020204" pitchFamily="34" charset="-122"/>
                          <a:ea typeface="微软雅黑" panose="020B0503020204020204" pitchFamily="34" charset="-122"/>
                          <a:cs typeface="+mn-cs"/>
                        </a:rPr>
                        <a:t>16</a:t>
                      </a:r>
                      <a:endParaRPr lang="zh-CN" altLang="en-US" sz="1400" b="1" kern="1200">
                        <a:solidFill>
                          <a:schemeClr val="tx1"/>
                        </a:solidFill>
                        <a:effectLst/>
                        <a:latin typeface="微软雅黑" panose="020B0503020204020204" pitchFamily="34" charset="-122"/>
                        <a:ea typeface="微软雅黑" panose="020B0503020204020204" pitchFamily="34" charset="-122"/>
                        <a:cs typeface="+mn-cs"/>
                      </a:endParaRPr>
                    </a:p>
                  </a:txBody>
                  <a:tcPr marL="68580" marR="68580" marT="0" marB="0"/>
                </a:tc>
                <a:tc>
                  <a:txBody>
                    <a:bodyPr/>
                    <a:lstStyle/>
                    <a:p>
                      <a:pPr marL="0" algn="ctr" defTabSz="914400" rtl="0" eaLnBrk="1" latinLnBrk="0" hangingPunct="1">
                        <a:lnSpc>
                          <a:spcPct val="115000"/>
                        </a:lnSpc>
                        <a:spcAft>
                          <a:spcPts val="1000"/>
                        </a:spcAft>
                      </a:pPr>
                      <a:r>
                        <a:rPr lang="en-US" sz="1400" b="1" kern="1200" dirty="0">
                          <a:solidFill>
                            <a:schemeClr val="tx1"/>
                          </a:solidFill>
                          <a:effectLst/>
                          <a:latin typeface="微软雅黑" panose="020B0503020204020204" pitchFamily="34" charset="-122"/>
                          <a:ea typeface="微软雅黑" panose="020B0503020204020204" pitchFamily="34" charset="-122"/>
                          <a:cs typeface="+mn-cs"/>
                        </a:rPr>
                        <a:t>半夏;道和;东恺;禾永;和元达;赫富;宏龙;宏锡;锦成盛;久期;鲁民投;品赋;千朔;锐天2;衍复;仲阳;</a:t>
                      </a:r>
                      <a:endParaRPr lang="zh-CN" altLang="en-US" sz="1400" b="1" kern="1200" dirty="0">
                        <a:solidFill>
                          <a:schemeClr val="tx1"/>
                        </a:solidFill>
                        <a:effectLst/>
                        <a:latin typeface="微软雅黑" panose="020B0503020204020204" pitchFamily="34" charset="-122"/>
                        <a:ea typeface="微软雅黑" panose="020B0503020204020204" pitchFamily="34" charset="-122"/>
                        <a:cs typeface="+mn-cs"/>
                      </a:endParaRPr>
                    </a:p>
                  </a:txBody>
                  <a:tcPr marL="68580" marR="68580" marT="0" marB="0"/>
                </a:tc>
                <a:extLst>
                  <a:ext uri="{0D108BD9-81ED-4DB2-BD59-A6C34878D82A}">
                    <a16:rowId xmlns:a16="http://schemas.microsoft.com/office/drawing/2014/main" val="2531662274"/>
                  </a:ext>
                </a:extLst>
              </a:tr>
            </a:tbl>
          </a:graphicData>
        </a:graphic>
      </p:graphicFrame>
    </p:spTree>
    <p:extLst>
      <p:ext uri="{BB962C8B-B14F-4D97-AF65-F5344CB8AC3E}">
        <p14:creationId xmlns:p14="http://schemas.microsoft.com/office/powerpoint/2010/main" val="30684135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335F883A-4852-4957-99E2-9515E4D578A8}"/>
              </a:ext>
            </a:extLst>
          </p:cNvPr>
          <p:cNvSpPr/>
          <p:nvPr/>
        </p:nvSpPr>
        <p:spPr>
          <a:xfrm>
            <a:off x="171966" y="805735"/>
            <a:ext cx="11474844" cy="458908"/>
          </a:xfrm>
          <a:prstGeom prst="rect">
            <a:avLst/>
          </a:prstGeom>
        </p:spPr>
        <p:txBody>
          <a:bodyPr wrap="square">
            <a:spAutoFit/>
          </a:bodyPr>
          <a:lstStyle/>
          <a:p>
            <a:pPr marL="285750" indent="-285750" algn="just">
              <a:lnSpc>
                <a:spcPct val="150000"/>
              </a:lnSpc>
              <a:buFont typeface="Wingdings" panose="05000000000000000000" pitchFamily="2" charset="2"/>
              <a:buChar char="l"/>
              <a:tabLst>
                <a:tab pos="1287145" algn="l"/>
              </a:tabLst>
            </a:pPr>
            <a:r>
              <a:rPr lang="zh-CN" altLang="en-US" b="1" dirty="0">
                <a:solidFill>
                  <a:srgbClr val="C00000"/>
                </a:solidFill>
                <a:latin typeface="微软雅黑" panose="020B0503020204020204" pitchFamily="34" charset="-122"/>
                <a:ea typeface="微软雅黑" panose="020B0503020204020204" pitchFamily="34" charset="-122"/>
                <a:cs typeface="华文仿宋" panose="02010600040101010101" pitchFamily="2" charset="-122"/>
              </a:rPr>
              <a:t>对同区间进行产品可比排名结果的测试</a:t>
            </a:r>
            <a:r>
              <a:rPr lang="en-US" altLang="zh-CN" b="1" dirty="0">
                <a:solidFill>
                  <a:srgbClr val="C00000"/>
                </a:solidFill>
                <a:latin typeface="微软雅黑" panose="020B0503020204020204" pitchFamily="34" charset="-122"/>
                <a:ea typeface="微软雅黑" panose="020B0503020204020204" pitchFamily="34" charset="-122"/>
                <a:cs typeface="华文仿宋" panose="02010600040101010101" pitchFamily="2" charset="-122"/>
              </a:rPr>
              <a:t>——</a:t>
            </a:r>
            <a:r>
              <a:rPr lang="zh-CN" altLang="en-US" b="1" dirty="0">
                <a:latin typeface="微软雅黑" panose="020B0503020204020204" pitchFamily="34" charset="-122"/>
                <a:ea typeface="微软雅黑" panose="020B0503020204020204" pitchFamily="34" charset="-122"/>
                <a:cs typeface="华文仿宋" panose="02010600040101010101" pitchFamily="2" charset="-122"/>
              </a:rPr>
              <a:t>汇总得到表格。</a:t>
            </a:r>
            <a:endParaRPr lang="en-US" altLang="zh-CN" dirty="0">
              <a:latin typeface="微软雅黑" panose="020B0503020204020204" pitchFamily="34" charset="-122"/>
              <a:ea typeface="微软雅黑" panose="020B0503020204020204" pitchFamily="34" charset="-122"/>
              <a:cs typeface="华文仿宋" panose="02010600040101010101" pitchFamily="2" charset="-122"/>
            </a:endParaRPr>
          </a:p>
        </p:txBody>
      </p:sp>
      <p:sp>
        <p:nvSpPr>
          <p:cNvPr id="5" name="标题 1">
            <a:extLst>
              <a:ext uri="{FF2B5EF4-FFF2-40B4-BE49-F238E27FC236}">
                <a16:creationId xmlns:a16="http://schemas.microsoft.com/office/drawing/2014/main" id="{1B291B52-3462-4146-A7A0-FA3E74701F06}"/>
              </a:ext>
            </a:extLst>
          </p:cNvPr>
          <p:cNvSpPr>
            <a:spLocks noGrp="1"/>
          </p:cNvSpPr>
          <p:nvPr>
            <p:ph type="title"/>
          </p:nvPr>
        </p:nvSpPr>
        <p:spPr>
          <a:xfrm>
            <a:off x="421041" y="485702"/>
            <a:ext cx="9720155" cy="432000"/>
          </a:xfrm>
        </p:spPr>
        <p:txBody>
          <a:bodyPr/>
          <a:lstStyle/>
          <a:p>
            <a:pPr>
              <a:lnSpc>
                <a:spcPct val="100000"/>
              </a:lnSpc>
              <a:defRPr/>
            </a:pPr>
            <a:r>
              <a:rPr lang="zh-CN" altLang="en-US" sz="3200" spc="300" dirty="0">
                <a:solidFill>
                  <a:schemeClr val="bg1"/>
                </a:solidFill>
                <a:latin typeface="Arial" panose="020B0604020202020204" pitchFamily="34" charset="0"/>
                <a:cs typeface="+mj-cs"/>
              </a:rPr>
              <a:t>三、线性回归拟合估计</a:t>
            </a:r>
            <a:br>
              <a:rPr lang="zh-CN" altLang="en-US" sz="3200" spc="300" dirty="0">
                <a:solidFill>
                  <a:schemeClr val="bg1"/>
                </a:solidFill>
                <a:latin typeface="Arial" panose="020B0604020202020204" pitchFamily="34" charset="0"/>
                <a:cs typeface="+mj-cs"/>
              </a:rPr>
            </a:br>
            <a:endParaRPr lang="zh-CN" altLang="en-US" sz="3200" spc="300" dirty="0">
              <a:solidFill>
                <a:schemeClr val="bg1"/>
              </a:solidFill>
              <a:latin typeface="Arial" panose="020B0604020202020204" pitchFamily="34" charset="0"/>
              <a:cs typeface="+mj-cs"/>
            </a:endParaRPr>
          </a:p>
        </p:txBody>
      </p:sp>
      <p:graphicFrame>
        <p:nvGraphicFramePr>
          <p:cNvPr id="2" name="表格 1">
            <a:extLst>
              <a:ext uri="{FF2B5EF4-FFF2-40B4-BE49-F238E27FC236}">
                <a16:creationId xmlns:a16="http://schemas.microsoft.com/office/drawing/2014/main" id="{76C7C6EB-2DC8-440C-A223-BF3273F82CC8}"/>
              </a:ext>
            </a:extLst>
          </p:cNvPr>
          <p:cNvGraphicFramePr>
            <a:graphicFrameLocks noGrp="1"/>
          </p:cNvGraphicFramePr>
          <p:nvPr>
            <p:extLst>
              <p:ext uri="{D42A27DB-BD31-4B8C-83A1-F6EECF244321}">
                <p14:modId xmlns:p14="http://schemas.microsoft.com/office/powerpoint/2010/main" val="1199699287"/>
              </p:ext>
            </p:extLst>
          </p:nvPr>
        </p:nvGraphicFramePr>
        <p:xfrm>
          <a:off x="83976" y="1234499"/>
          <a:ext cx="12045818" cy="6177344"/>
        </p:xfrm>
        <a:graphic>
          <a:graphicData uri="http://schemas.openxmlformats.org/drawingml/2006/table">
            <a:tbl>
              <a:tblPr firstRow="1" firstCol="1" bandRow="1">
                <a:tableStyleId>{5C22544A-7EE6-4342-B048-85BDC9FD1C3A}</a:tableStyleId>
              </a:tblPr>
              <a:tblGrid>
                <a:gridCol w="1082041">
                  <a:extLst>
                    <a:ext uri="{9D8B030D-6E8A-4147-A177-3AD203B41FA5}">
                      <a16:colId xmlns:a16="http://schemas.microsoft.com/office/drawing/2014/main" val="83141624"/>
                    </a:ext>
                  </a:extLst>
                </a:gridCol>
                <a:gridCol w="1082041">
                  <a:extLst>
                    <a:ext uri="{9D8B030D-6E8A-4147-A177-3AD203B41FA5}">
                      <a16:colId xmlns:a16="http://schemas.microsoft.com/office/drawing/2014/main" val="1186593718"/>
                    </a:ext>
                  </a:extLst>
                </a:gridCol>
                <a:gridCol w="1102281">
                  <a:extLst>
                    <a:ext uri="{9D8B030D-6E8A-4147-A177-3AD203B41FA5}">
                      <a16:colId xmlns:a16="http://schemas.microsoft.com/office/drawing/2014/main" val="3628109664"/>
                    </a:ext>
                  </a:extLst>
                </a:gridCol>
                <a:gridCol w="978306">
                  <a:extLst>
                    <a:ext uri="{9D8B030D-6E8A-4147-A177-3AD203B41FA5}">
                      <a16:colId xmlns:a16="http://schemas.microsoft.com/office/drawing/2014/main" val="3112115518"/>
                    </a:ext>
                  </a:extLst>
                </a:gridCol>
                <a:gridCol w="472286">
                  <a:extLst>
                    <a:ext uri="{9D8B030D-6E8A-4147-A177-3AD203B41FA5}">
                      <a16:colId xmlns:a16="http://schemas.microsoft.com/office/drawing/2014/main" val="40415867"/>
                    </a:ext>
                  </a:extLst>
                </a:gridCol>
                <a:gridCol w="843367">
                  <a:extLst>
                    <a:ext uri="{9D8B030D-6E8A-4147-A177-3AD203B41FA5}">
                      <a16:colId xmlns:a16="http://schemas.microsoft.com/office/drawing/2014/main" val="131987344"/>
                    </a:ext>
                  </a:extLst>
                </a:gridCol>
                <a:gridCol w="1425291">
                  <a:extLst>
                    <a:ext uri="{9D8B030D-6E8A-4147-A177-3AD203B41FA5}">
                      <a16:colId xmlns:a16="http://schemas.microsoft.com/office/drawing/2014/main" val="3986792783"/>
                    </a:ext>
                  </a:extLst>
                </a:gridCol>
                <a:gridCol w="767464">
                  <a:extLst>
                    <a:ext uri="{9D8B030D-6E8A-4147-A177-3AD203B41FA5}">
                      <a16:colId xmlns:a16="http://schemas.microsoft.com/office/drawing/2014/main" val="2347695134"/>
                    </a:ext>
                  </a:extLst>
                </a:gridCol>
                <a:gridCol w="615658">
                  <a:extLst>
                    <a:ext uri="{9D8B030D-6E8A-4147-A177-3AD203B41FA5}">
                      <a16:colId xmlns:a16="http://schemas.microsoft.com/office/drawing/2014/main" val="985756543"/>
                    </a:ext>
                  </a:extLst>
                </a:gridCol>
                <a:gridCol w="590357">
                  <a:extLst>
                    <a:ext uri="{9D8B030D-6E8A-4147-A177-3AD203B41FA5}">
                      <a16:colId xmlns:a16="http://schemas.microsoft.com/office/drawing/2014/main" val="168984419"/>
                    </a:ext>
                  </a:extLst>
                </a:gridCol>
                <a:gridCol w="3086726">
                  <a:extLst>
                    <a:ext uri="{9D8B030D-6E8A-4147-A177-3AD203B41FA5}">
                      <a16:colId xmlns:a16="http://schemas.microsoft.com/office/drawing/2014/main" val="2492558604"/>
                    </a:ext>
                  </a:extLst>
                </a:gridCol>
              </a:tblGrid>
              <a:tr h="405212">
                <a:tc>
                  <a:txBody>
                    <a:bodyPr/>
                    <a:lstStyle/>
                    <a:p>
                      <a:pPr algn="ctr">
                        <a:lnSpc>
                          <a:spcPct val="115000"/>
                        </a:lnSpc>
                        <a:spcAft>
                          <a:spcPts val="1000"/>
                        </a:spcAft>
                      </a:pPr>
                      <a:r>
                        <a:rPr lang="en-US" sz="1300" b="1" dirty="0" err="1">
                          <a:solidFill>
                            <a:srgbClr val="FFFFFF"/>
                          </a:solidFill>
                          <a:effectLst/>
                          <a:latin typeface="微软雅黑" panose="020B0503020204020204" pitchFamily="34" charset="-122"/>
                          <a:ea typeface="微软雅黑" panose="020B0503020204020204" pitchFamily="34" charset="-122"/>
                          <a:cs typeface="Times New Roman" panose="02020603050405020304" pitchFamily="18" charset="0"/>
                        </a:rPr>
                        <a:t>FundName</a:t>
                      </a:r>
                      <a:endParaRPr lang="zh-CN" sz="1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15000"/>
                        </a:lnSpc>
                        <a:spcAft>
                          <a:spcPts val="1000"/>
                        </a:spcAft>
                      </a:pPr>
                      <a:r>
                        <a:rPr lang="en-US" sz="1300" b="1">
                          <a:solidFill>
                            <a:srgbClr val="FFFFFF"/>
                          </a:solidFill>
                          <a:effectLst/>
                          <a:latin typeface="微软雅黑" panose="020B0503020204020204" pitchFamily="34" charset="-122"/>
                          <a:ea typeface="微软雅黑" panose="020B0503020204020204" pitchFamily="34" charset="-122"/>
                          <a:cs typeface="Times New Roman" panose="02020603050405020304" pitchFamily="18" charset="0"/>
                        </a:rPr>
                        <a:t>画线择优（系数*拟合优度）</a:t>
                      </a:r>
                      <a:endParaRPr lang="zh-CN" sz="1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15000"/>
                        </a:lnSpc>
                        <a:spcAft>
                          <a:spcPts val="1000"/>
                        </a:spcAft>
                      </a:pPr>
                      <a:r>
                        <a:rPr lang="en-US" sz="1300" b="1">
                          <a:solidFill>
                            <a:srgbClr val="FFFFFF"/>
                          </a:solidFill>
                          <a:effectLst/>
                          <a:latin typeface="微软雅黑" panose="020B0503020204020204" pitchFamily="34" charset="-122"/>
                          <a:ea typeface="微软雅黑" panose="020B0503020204020204" pitchFamily="34" charset="-122"/>
                          <a:cs typeface="Times New Roman" panose="02020603050405020304" pitchFamily="18" charset="0"/>
                        </a:rPr>
                        <a:t>画线择优（系数*拟合优度）排名</a:t>
                      </a:r>
                      <a:endParaRPr lang="zh-CN" sz="1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15000"/>
                        </a:lnSpc>
                        <a:spcAft>
                          <a:spcPts val="1000"/>
                        </a:spcAft>
                      </a:pPr>
                      <a:r>
                        <a:rPr lang="en-US" sz="1300" b="1">
                          <a:solidFill>
                            <a:srgbClr val="FFFFFF"/>
                          </a:solidFill>
                          <a:effectLst/>
                          <a:latin typeface="微软雅黑" panose="020B0503020204020204" pitchFamily="34" charset="-122"/>
                          <a:ea typeface="微软雅黑" panose="020B0503020204020204" pitchFamily="34" charset="-122"/>
                          <a:cs typeface="Times New Roman" panose="02020603050405020304" pitchFamily="18" charset="0"/>
                        </a:rPr>
                        <a:t>系数符号</a:t>
                      </a:r>
                      <a:endParaRPr lang="zh-CN" sz="1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15000"/>
                        </a:lnSpc>
                        <a:spcAft>
                          <a:spcPts val="1000"/>
                        </a:spcAft>
                      </a:pPr>
                      <a:r>
                        <a:rPr lang="en-US" sz="1300" b="1">
                          <a:solidFill>
                            <a:srgbClr val="FFFFFF"/>
                          </a:solidFill>
                          <a:effectLst/>
                          <a:latin typeface="微软雅黑" panose="020B0503020204020204" pitchFamily="34" charset="-122"/>
                          <a:ea typeface="微软雅黑" panose="020B0503020204020204" pitchFamily="34" charset="-122"/>
                          <a:cs typeface="Times New Roman" panose="02020603050405020304" pitchFamily="18" charset="0"/>
                        </a:rPr>
                        <a:t>拟合优度</a:t>
                      </a:r>
                      <a:endParaRPr lang="zh-CN" sz="1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15000"/>
                        </a:lnSpc>
                        <a:spcAft>
                          <a:spcPts val="1000"/>
                        </a:spcAft>
                      </a:pPr>
                      <a:r>
                        <a:rPr lang="en-US" sz="1300" b="1">
                          <a:solidFill>
                            <a:srgbClr val="FFFFFF"/>
                          </a:solidFill>
                          <a:effectLst/>
                          <a:latin typeface="微软雅黑" panose="020B0503020204020204" pitchFamily="34" charset="-122"/>
                          <a:ea typeface="微软雅黑" panose="020B0503020204020204" pitchFamily="34" charset="-122"/>
                          <a:cs typeface="Times New Roman" panose="02020603050405020304" pitchFamily="18" charset="0"/>
                        </a:rPr>
                        <a:t>拟合优度样本内前百分比排名</a:t>
                      </a:r>
                      <a:endParaRPr lang="zh-CN" sz="1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15000"/>
                        </a:lnSpc>
                        <a:spcAft>
                          <a:spcPts val="1000"/>
                        </a:spcAft>
                      </a:pPr>
                      <a:r>
                        <a:rPr lang="en-US" sz="1300" b="1">
                          <a:solidFill>
                            <a:srgbClr val="FFFFFF"/>
                          </a:solidFill>
                          <a:effectLst/>
                          <a:latin typeface="微软雅黑" panose="020B0503020204020204" pitchFamily="34" charset="-122"/>
                          <a:ea typeface="微软雅黑" panose="020B0503020204020204" pitchFamily="34" charset="-122"/>
                          <a:cs typeface="Times New Roman" panose="02020603050405020304" pitchFamily="18" charset="0"/>
                        </a:rPr>
                        <a:t>系数样本内排名</a:t>
                      </a:r>
                      <a:endParaRPr lang="zh-CN" sz="1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15000"/>
                        </a:lnSpc>
                        <a:spcAft>
                          <a:spcPts val="1000"/>
                        </a:spcAft>
                      </a:pPr>
                      <a:r>
                        <a:rPr lang="en-US" sz="1300" b="1">
                          <a:solidFill>
                            <a:srgbClr val="FFFFFF"/>
                          </a:solidFill>
                          <a:effectLst/>
                          <a:latin typeface="微软雅黑" panose="020B0503020204020204" pitchFamily="34" charset="-122"/>
                          <a:ea typeface="微软雅黑" panose="020B0503020204020204" pitchFamily="34" charset="-122"/>
                          <a:cs typeface="Times New Roman" panose="02020603050405020304" pitchFamily="18" charset="0"/>
                        </a:rPr>
                        <a:t>区间运行天数</a:t>
                      </a:r>
                      <a:endParaRPr lang="zh-CN" sz="1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15000"/>
                        </a:lnSpc>
                        <a:spcAft>
                          <a:spcPts val="1000"/>
                        </a:spcAft>
                      </a:pPr>
                      <a:r>
                        <a:rPr lang="en-US" sz="1300" b="1">
                          <a:solidFill>
                            <a:srgbClr val="FFFFFF"/>
                          </a:solidFill>
                          <a:effectLst/>
                          <a:latin typeface="微软雅黑" panose="020B0503020204020204" pitchFamily="34" charset="-122"/>
                          <a:ea typeface="微软雅黑" panose="020B0503020204020204" pitchFamily="34" charset="-122"/>
                          <a:cs typeface="Times New Roman" panose="02020603050405020304" pitchFamily="18" charset="0"/>
                        </a:rPr>
                        <a:t>可比基金数量</a:t>
                      </a:r>
                      <a:endParaRPr lang="zh-CN" sz="1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15000"/>
                        </a:lnSpc>
                        <a:spcAft>
                          <a:spcPts val="1000"/>
                        </a:spcAft>
                      </a:pPr>
                      <a:r>
                        <a:rPr lang="en-US" sz="1300" b="1">
                          <a:solidFill>
                            <a:srgbClr val="FFFFFF"/>
                          </a:solidFill>
                          <a:effectLst/>
                          <a:latin typeface="微软雅黑" panose="020B0503020204020204" pitchFamily="34" charset="-122"/>
                          <a:ea typeface="微软雅黑" panose="020B0503020204020204" pitchFamily="34" charset="-122"/>
                          <a:cs typeface="Times New Roman" panose="02020603050405020304" pitchFamily="18" charset="0"/>
                        </a:rPr>
                        <a:t>可比基金样本</a:t>
                      </a:r>
                      <a:endParaRPr lang="zh-CN" sz="1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15000"/>
                        </a:lnSpc>
                        <a:spcAft>
                          <a:spcPts val="1000"/>
                        </a:spcAft>
                      </a:pPr>
                      <a:r>
                        <a:rPr lang="en-US" sz="1300" b="1" dirty="0" err="1">
                          <a:solidFill>
                            <a:srgbClr val="FFFFFF"/>
                          </a:solidFill>
                          <a:effectLst/>
                          <a:latin typeface="微软雅黑" panose="020B0503020204020204" pitchFamily="34" charset="-122"/>
                          <a:ea typeface="微软雅黑" panose="020B0503020204020204" pitchFamily="34" charset="-122"/>
                          <a:cs typeface="Times New Roman" panose="02020603050405020304" pitchFamily="18" charset="0"/>
                        </a:rPr>
                        <a:t>基准权益风险敞口</a:t>
                      </a:r>
                      <a:endParaRPr lang="zh-CN" sz="1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2245097517"/>
                  </a:ext>
                </a:extLst>
              </a:tr>
              <a:tr h="713968">
                <a:tc>
                  <a:txBody>
                    <a:bodyPr/>
                    <a:lstStyle/>
                    <a:p>
                      <a:pPr algn="ctr">
                        <a:lnSpc>
                          <a:spcPct val="115000"/>
                        </a:lnSpc>
                        <a:spcAft>
                          <a:spcPts val="1000"/>
                        </a:spcAft>
                      </a:pPr>
                      <a:r>
                        <a:rPr lang="en-US" sz="1400" b="1" dirty="0" err="1">
                          <a:solidFill>
                            <a:srgbClr val="FFFFFF"/>
                          </a:solidFill>
                          <a:effectLst/>
                          <a:latin typeface="微软雅黑" panose="020B0503020204020204" pitchFamily="34" charset="-122"/>
                          <a:ea typeface="微软雅黑" panose="020B0503020204020204" pitchFamily="34" charset="-122"/>
                          <a:cs typeface="Times New Roman" panose="02020603050405020304" pitchFamily="18" charset="0"/>
                        </a:rPr>
                        <a:t>宏道</a:t>
                      </a:r>
                      <a:endParaRPr lang="zh-CN" sz="12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0.006929</a:t>
                      </a:r>
                      <a:endParaRPr lang="zh-CN" sz="1200" b="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33.3333%</a:t>
                      </a:r>
                      <a:endParaRPr lang="zh-CN" sz="1200" b="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a:t>
                      </a:r>
                      <a:endParaRPr lang="zh-CN" sz="1200" b="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0.9276</a:t>
                      </a:r>
                      <a:endParaRPr lang="zh-CN" sz="1200" b="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33.3333%</a:t>
                      </a:r>
                      <a:endParaRPr lang="zh-CN" sz="1200" b="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33.3333%</a:t>
                      </a:r>
                      <a:endParaRPr lang="zh-CN" sz="1200" b="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121.14285714285714</a:t>
                      </a:r>
                      <a:endParaRPr lang="zh-CN" sz="1200" b="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3</a:t>
                      </a:r>
                      <a:endParaRPr lang="zh-CN" sz="1200" b="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沣京;宏道;志开;</a:t>
                      </a:r>
                      <a:endParaRPr lang="zh-CN" sz="1200" b="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60.0</a:t>
                      </a:r>
                      <a:endParaRPr lang="zh-CN" sz="1200" b="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514837774"/>
                  </a:ext>
                </a:extLst>
              </a:tr>
              <a:tr h="713968">
                <a:tc>
                  <a:txBody>
                    <a:bodyPr/>
                    <a:lstStyle/>
                    <a:p>
                      <a:pPr algn="ctr">
                        <a:lnSpc>
                          <a:spcPct val="115000"/>
                        </a:lnSpc>
                        <a:spcAft>
                          <a:spcPts val="1000"/>
                        </a:spcAft>
                      </a:pPr>
                      <a:r>
                        <a:rPr lang="en-US" sz="1400" b="1">
                          <a:solidFill>
                            <a:srgbClr val="FFFFFF"/>
                          </a:solidFill>
                          <a:effectLst/>
                          <a:latin typeface="微软雅黑" panose="020B0503020204020204" pitchFamily="34" charset="-122"/>
                          <a:ea typeface="微软雅黑" panose="020B0503020204020204" pitchFamily="34" charset="-122"/>
                          <a:cs typeface="Times New Roman" panose="02020603050405020304" pitchFamily="18" charset="0"/>
                        </a:rPr>
                        <a:t>半夏</a:t>
                      </a:r>
                      <a:endParaRPr lang="zh-CN" sz="12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0.006876</a:t>
                      </a:r>
                      <a:endParaRPr lang="zh-CN" sz="1200" b="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25.0%</a:t>
                      </a:r>
                      <a:endParaRPr lang="zh-CN" sz="1200" b="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a:t>
                      </a:r>
                      <a:endParaRPr lang="zh-CN" sz="1200" b="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0.917842</a:t>
                      </a:r>
                      <a:endParaRPr lang="zh-CN" sz="1200" b="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25.0%</a:t>
                      </a:r>
                      <a:endParaRPr lang="zh-CN" sz="1200" b="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25.0%</a:t>
                      </a:r>
                      <a:endParaRPr lang="zh-CN" sz="1200" b="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97.0</a:t>
                      </a:r>
                      <a:endParaRPr lang="zh-CN" sz="1200" b="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4</a:t>
                      </a:r>
                      <a:endParaRPr lang="zh-CN" sz="1200" b="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半夏;道和;锦成盛;浦来德;</a:t>
                      </a:r>
                      <a:endParaRPr lang="zh-CN" sz="1200" b="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40.0</a:t>
                      </a:r>
                      <a:endParaRPr lang="zh-CN" sz="1200" b="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3095375642"/>
                  </a:ext>
                </a:extLst>
              </a:tr>
              <a:tr h="713968">
                <a:tc>
                  <a:txBody>
                    <a:bodyPr/>
                    <a:lstStyle/>
                    <a:p>
                      <a:pPr algn="ctr">
                        <a:lnSpc>
                          <a:spcPct val="115000"/>
                        </a:lnSpc>
                        <a:spcAft>
                          <a:spcPts val="1000"/>
                        </a:spcAft>
                      </a:pPr>
                      <a:r>
                        <a:rPr lang="en-US" sz="1400" b="1">
                          <a:solidFill>
                            <a:srgbClr val="FFFFFF"/>
                          </a:solidFill>
                          <a:effectLst/>
                          <a:latin typeface="微软雅黑" panose="020B0503020204020204" pitchFamily="34" charset="-122"/>
                          <a:ea typeface="微软雅黑" panose="020B0503020204020204" pitchFamily="34" charset="-122"/>
                          <a:cs typeface="Times New Roman" panose="02020603050405020304" pitchFamily="18" charset="0"/>
                        </a:rPr>
                        <a:t>沣京</a:t>
                      </a:r>
                      <a:endParaRPr lang="zh-CN" sz="12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0.006646</a:t>
                      </a:r>
                      <a:endParaRPr lang="zh-CN" sz="1200" b="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50.0%</a:t>
                      </a:r>
                      <a:endParaRPr lang="zh-CN" sz="1200" b="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a:t>
                      </a:r>
                      <a:endParaRPr lang="zh-CN" sz="1200" b="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0.95128</a:t>
                      </a:r>
                      <a:endParaRPr lang="zh-CN" sz="1200" b="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50.0%</a:t>
                      </a:r>
                      <a:endParaRPr lang="zh-CN" sz="1200" b="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50.0%</a:t>
                      </a:r>
                      <a:endParaRPr lang="zh-CN" sz="1200" b="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147.14285714285714</a:t>
                      </a:r>
                      <a:endParaRPr lang="zh-CN" sz="1200" b="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2</a:t>
                      </a:r>
                      <a:endParaRPr lang="zh-CN" sz="1200" b="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沣京;志开;</a:t>
                      </a:r>
                      <a:endParaRPr lang="zh-CN" sz="1200" b="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60.0</a:t>
                      </a:r>
                      <a:endParaRPr lang="zh-CN" sz="1200" b="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1717341899"/>
                  </a:ext>
                </a:extLst>
              </a:tr>
              <a:tr h="713968">
                <a:tc>
                  <a:txBody>
                    <a:bodyPr/>
                    <a:lstStyle/>
                    <a:p>
                      <a:pPr algn="ctr">
                        <a:lnSpc>
                          <a:spcPct val="115000"/>
                        </a:lnSpc>
                        <a:spcAft>
                          <a:spcPts val="1000"/>
                        </a:spcAft>
                      </a:pPr>
                      <a:r>
                        <a:rPr lang="en-US" sz="1400" b="1">
                          <a:solidFill>
                            <a:srgbClr val="FFFFFF"/>
                          </a:solidFill>
                          <a:effectLst/>
                          <a:latin typeface="微软雅黑" panose="020B0503020204020204" pitchFamily="34" charset="-122"/>
                          <a:ea typeface="微软雅黑" panose="020B0503020204020204" pitchFamily="34" charset="-122"/>
                          <a:cs typeface="Times New Roman" panose="02020603050405020304" pitchFamily="18" charset="0"/>
                        </a:rPr>
                        <a:t>睿扬</a:t>
                      </a:r>
                      <a:endParaRPr lang="zh-CN" sz="12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0.006494</a:t>
                      </a:r>
                      <a:endParaRPr lang="zh-CN" sz="1200" b="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20.0%</a:t>
                      </a:r>
                      <a:endParaRPr lang="zh-CN" sz="1200" b="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a:t>
                      </a:r>
                      <a:endParaRPr lang="zh-CN" sz="1200" b="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0.934172</a:t>
                      </a:r>
                      <a:endParaRPr lang="zh-CN" sz="1200" b="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20.0%</a:t>
                      </a:r>
                      <a:endParaRPr lang="zh-CN" sz="1200" b="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20.0%</a:t>
                      </a:r>
                      <a:endParaRPr lang="zh-CN" sz="1200" b="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124.42857142857143</a:t>
                      </a:r>
                      <a:endParaRPr lang="zh-CN" sz="1200" b="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5</a:t>
                      </a:r>
                      <a:endParaRPr lang="zh-CN" sz="1200" b="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0" dirty="0" err="1">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果实;金广;睿扬;泰旸;长见</a:t>
                      </a:r>
                      <a:r>
                        <a:rPr lang="en-US" sz="1400" b="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a:t>
                      </a:r>
                      <a:endParaRPr lang="zh-CN" sz="1200" b="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80.0</a:t>
                      </a:r>
                      <a:endParaRPr lang="zh-CN" sz="1200" b="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1543397109"/>
                  </a:ext>
                </a:extLst>
              </a:tr>
              <a:tr h="713968">
                <a:tc>
                  <a:txBody>
                    <a:bodyPr/>
                    <a:lstStyle/>
                    <a:p>
                      <a:pPr algn="ctr">
                        <a:lnSpc>
                          <a:spcPct val="115000"/>
                        </a:lnSpc>
                        <a:spcAft>
                          <a:spcPts val="1000"/>
                        </a:spcAft>
                      </a:pPr>
                      <a:r>
                        <a:rPr lang="en-US" sz="1400" b="1">
                          <a:solidFill>
                            <a:srgbClr val="FFFFFF"/>
                          </a:solidFill>
                          <a:effectLst/>
                          <a:latin typeface="微软雅黑" panose="020B0503020204020204" pitchFamily="34" charset="-122"/>
                          <a:ea typeface="微软雅黑" panose="020B0503020204020204" pitchFamily="34" charset="-122"/>
                          <a:cs typeface="Times New Roman" panose="02020603050405020304" pitchFamily="18" charset="0"/>
                        </a:rPr>
                        <a:t>志开</a:t>
                      </a:r>
                      <a:endParaRPr lang="zh-CN" sz="12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0.006453</a:t>
                      </a:r>
                      <a:endParaRPr lang="zh-CN" sz="1200" b="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100.0%</a:t>
                      </a:r>
                      <a:endParaRPr lang="zh-CN" sz="1200" b="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a:t>
                      </a:r>
                      <a:endParaRPr lang="zh-CN" sz="1200" b="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0.959151</a:t>
                      </a:r>
                      <a:endParaRPr lang="zh-CN" sz="1200" b="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100.0%</a:t>
                      </a:r>
                      <a:endParaRPr lang="zh-CN" sz="1200" b="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100.0%</a:t>
                      </a:r>
                      <a:endParaRPr lang="zh-CN" sz="1200" b="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179.0</a:t>
                      </a:r>
                      <a:endParaRPr lang="zh-CN" sz="1200" b="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1</a:t>
                      </a:r>
                      <a:endParaRPr lang="zh-CN" sz="1200" b="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志开;</a:t>
                      </a:r>
                      <a:endParaRPr lang="zh-CN" sz="1200" b="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60.0</a:t>
                      </a:r>
                      <a:endParaRPr lang="zh-CN" sz="1200" b="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1999441856"/>
                  </a:ext>
                </a:extLst>
              </a:tr>
              <a:tr h="713968">
                <a:tc>
                  <a:txBody>
                    <a:bodyPr/>
                    <a:lstStyle/>
                    <a:p>
                      <a:pPr algn="ctr">
                        <a:lnSpc>
                          <a:spcPct val="115000"/>
                        </a:lnSpc>
                        <a:spcAft>
                          <a:spcPts val="1000"/>
                        </a:spcAft>
                      </a:pPr>
                      <a:r>
                        <a:rPr lang="en-US" sz="1400" b="1">
                          <a:solidFill>
                            <a:srgbClr val="FFFFFF"/>
                          </a:solidFill>
                          <a:effectLst/>
                          <a:latin typeface="微软雅黑" panose="020B0503020204020204" pitchFamily="34" charset="-122"/>
                          <a:ea typeface="微软雅黑" panose="020B0503020204020204" pitchFamily="34" charset="-122"/>
                          <a:cs typeface="Times New Roman" panose="02020603050405020304" pitchFamily="18" charset="0"/>
                        </a:rPr>
                        <a:t>申九</a:t>
                      </a:r>
                      <a:endParaRPr lang="zh-CN" sz="12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0.006168</a:t>
                      </a:r>
                      <a:endParaRPr lang="zh-CN" sz="1200" b="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100.0%</a:t>
                      </a:r>
                      <a:endParaRPr lang="zh-CN" sz="1200" b="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a:t>
                      </a:r>
                      <a:endParaRPr lang="zh-CN" sz="1200" b="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0.887144</a:t>
                      </a:r>
                      <a:endParaRPr lang="zh-CN" sz="1200" b="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100.0%</a:t>
                      </a:r>
                      <a:endParaRPr lang="zh-CN" sz="1200" b="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100.0%</a:t>
                      </a:r>
                      <a:endParaRPr lang="zh-CN" sz="1200" b="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175.0</a:t>
                      </a:r>
                      <a:endParaRPr lang="zh-CN" sz="1200" b="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1</a:t>
                      </a:r>
                      <a:endParaRPr lang="zh-CN" sz="1200" b="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申九;</a:t>
                      </a:r>
                      <a:endParaRPr lang="zh-CN" sz="1200" b="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80.0</a:t>
                      </a:r>
                      <a:endParaRPr lang="zh-CN" sz="1200" b="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2531662274"/>
                  </a:ext>
                </a:extLst>
              </a:tr>
            </a:tbl>
          </a:graphicData>
        </a:graphic>
      </p:graphicFrame>
    </p:spTree>
    <p:extLst>
      <p:ext uri="{BB962C8B-B14F-4D97-AF65-F5344CB8AC3E}">
        <p14:creationId xmlns:p14="http://schemas.microsoft.com/office/powerpoint/2010/main" val="336110754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335F883A-4852-4957-99E2-9515E4D578A8}"/>
              </a:ext>
            </a:extLst>
          </p:cNvPr>
          <p:cNvSpPr/>
          <p:nvPr/>
        </p:nvSpPr>
        <p:spPr>
          <a:xfrm>
            <a:off x="171966" y="805735"/>
            <a:ext cx="11474844" cy="458908"/>
          </a:xfrm>
          <a:prstGeom prst="rect">
            <a:avLst/>
          </a:prstGeom>
        </p:spPr>
        <p:txBody>
          <a:bodyPr wrap="square">
            <a:spAutoFit/>
          </a:bodyPr>
          <a:lstStyle/>
          <a:p>
            <a:pPr marL="285750" indent="-285750" algn="just">
              <a:lnSpc>
                <a:spcPct val="150000"/>
              </a:lnSpc>
              <a:buFont typeface="Wingdings" panose="05000000000000000000" pitchFamily="2" charset="2"/>
              <a:buChar char="l"/>
              <a:tabLst>
                <a:tab pos="1287145" algn="l"/>
              </a:tabLst>
            </a:pPr>
            <a:r>
              <a:rPr lang="zh-CN" altLang="en-US" b="1" dirty="0">
                <a:solidFill>
                  <a:srgbClr val="C00000"/>
                </a:solidFill>
                <a:latin typeface="微软雅黑" panose="020B0503020204020204" pitchFamily="34" charset="-122"/>
                <a:ea typeface="微软雅黑" panose="020B0503020204020204" pitchFamily="34" charset="-122"/>
                <a:cs typeface="华文仿宋" panose="02010600040101010101" pitchFamily="2" charset="-122"/>
              </a:rPr>
              <a:t>对同区间进行产品可比排名结果的测试</a:t>
            </a:r>
            <a:r>
              <a:rPr lang="en-US" altLang="zh-CN" b="1" dirty="0">
                <a:solidFill>
                  <a:srgbClr val="C00000"/>
                </a:solidFill>
                <a:latin typeface="微软雅黑" panose="020B0503020204020204" pitchFamily="34" charset="-122"/>
                <a:ea typeface="微软雅黑" panose="020B0503020204020204" pitchFamily="34" charset="-122"/>
                <a:cs typeface="华文仿宋" panose="02010600040101010101" pitchFamily="2" charset="-122"/>
              </a:rPr>
              <a:t>——</a:t>
            </a:r>
            <a:r>
              <a:rPr lang="zh-CN" altLang="en-US" b="1" dirty="0">
                <a:latin typeface="微软雅黑" panose="020B0503020204020204" pitchFamily="34" charset="-122"/>
                <a:ea typeface="微软雅黑" panose="020B0503020204020204" pitchFamily="34" charset="-122"/>
                <a:cs typeface="华文仿宋" panose="02010600040101010101" pitchFamily="2" charset="-122"/>
              </a:rPr>
              <a:t>汇总得到表格。</a:t>
            </a:r>
            <a:endParaRPr lang="en-US" altLang="zh-CN" dirty="0">
              <a:latin typeface="微软雅黑" panose="020B0503020204020204" pitchFamily="34" charset="-122"/>
              <a:ea typeface="微软雅黑" panose="020B0503020204020204" pitchFamily="34" charset="-122"/>
              <a:cs typeface="华文仿宋" panose="02010600040101010101" pitchFamily="2" charset="-122"/>
            </a:endParaRPr>
          </a:p>
        </p:txBody>
      </p:sp>
      <p:sp>
        <p:nvSpPr>
          <p:cNvPr id="5" name="标题 1">
            <a:extLst>
              <a:ext uri="{FF2B5EF4-FFF2-40B4-BE49-F238E27FC236}">
                <a16:creationId xmlns:a16="http://schemas.microsoft.com/office/drawing/2014/main" id="{1B291B52-3462-4146-A7A0-FA3E74701F06}"/>
              </a:ext>
            </a:extLst>
          </p:cNvPr>
          <p:cNvSpPr>
            <a:spLocks noGrp="1"/>
          </p:cNvSpPr>
          <p:nvPr>
            <p:ph type="title"/>
          </p:nvPr>
        </p:nvSpPr>
        <p:spPr>
          <a:xfrm>
            <a:off x="421041" y="485702"/>
            <a:ext cx="9720155" cy="432000"/>
          </a:xfrm>
        </p:spPr>
        <p:txBody>
          <a:bodyPr/>
          <a:lstStyle/>
          <a:p>
            <a:pPr>
              <a:lnSpc>
                <a:spcPct val="100000"/>
              </a:lnSpc>
              <a:defRPr/>
            </a:pPr>
            <a:r>
              <a:rPr lang="zh-CN" altLang="en-US" sz="3200" spc="300" dirty="0">
                <a:solidFill>
                  <a:schemeClr val="bg1"/>
                </a:solidFill>
                <a:latin typeface="Arial" panose="020B0604020202020204" pitchFamily="34" charset="0"/>
                <a:cs typeface="+mj-cs"/>
              </a:rPr>
              <a:t>三、线性回归拟合估计</a:t>
            </a:r>
            <a:br>
              <a:rPr lang="zh-CN" altLang="en-US" sz="3200" spc="300" dirty="0">
                <a:solidFill>
                  <a:schemeClr val="bg1"/>
                </a:solidFill>
                <a:latin typeface="Arial" panose="020B0604020202020204" pitchFamily="34" charset="0"/>
                <a:cs typeface="+mj-cs"/>
              </a:rPr>
            </a:br>
            <a:endParaRPr lang="zh-CN" altLang="en-US" sz="3200" spc="300" dirty="0">
              <a:solidFill>
                <a:schemeClr val="bg1"/>
              </a:solidFill>
              <a:latin typeface="Arial" panose="020B0604020202020204" pitchFamily="34" charset="0"/>
              <a:cs typeface="+mj-cs"/>
            </a:endParaRPr>
          </a:p>
        </p:txBody>
      </p:sp>
      <p:graphicFrame>
        <p:nvGraphicFramePr>
          <p:cNvPr id="2" name="表格 1">
            <a:extLst>
              <a:ext uri="{FF2B5EF4-FFF2-40B4-BE49-F238E27FC236}">
                <a16:creationId xmlns:a16="http://schemas.microsoft.com/office/drawing/2014/main" id="{76C7C6EB-2DC8-440C-A223-BF3273F82CC8}"/>
              </a:ext>
            </a:extLst>
          </p:cNvPr>
          <p:cNvGraphicFramePr>
            <a:graphicFrameLocks noGrp="1"/>
          </p:cNvGraphicFramePr>
          <p:nvPr>
            <p:extLst>
              <p:ext uri="{D42A27DB-BD31-4B8C-83A1-F6EECF244321}">
                <p14:modId xmlns:p14="http://schemas.microsoft.com/office/powerpoint/2010/main" val="2236212149"/>
              </p:ext>
            </p:extLst>
          </p:nvPr>
        </p:nvGraphicFramePr>
        <p:xfrm>
          <a:off x="83976" y="1234499"/>
          <a:ext cx="12045818" cy="8140256"/>
        </p:xfrm>
        <a:graphic>
          <a:graphicData uri="http://schemas.openxmlformats.org/drawingml/2006/table">
            <a:tbl>
              <a:tblPr firstRow="1" firstCol="1" bandRow="1">
                <a:tableStyleId>{5C22544A-7EE6-4342-B048-85BDC9FD1C3A}</a:tableStyleId>
              </a:tblPr>
              <a:tblGrid>
                <a:gridCol w="1082041">
                  <a:extLst>
                    <a:ext uri="{9D8B030D-6E8A-4147-A177-3AD203B41FA5}">
                      <a16:colId xmlns:a16="http://schemas.microsoft.com/office/drawing/2014/main" val="83141624"/>
                    </a:ext>
                  </a:extLst>
                </a:gridCol>
                <a:gridCol w="1082041">
                  <a:extLst>
                    <a:ext uri="{9D8B030D-6E8A-4147-A177-3AD203B41FA5}">
                      <a16:colId xmlns:a16="http://schemas.microsoft.com/office/drawing/2014/main" val="1186593718"/>
                    </a:ext>
                  </a:extLst>
                </a:gridCol>
                <a:gridCol w="1102281">
                  <a:extLst>
                    <a:ext uri="{9D8B030D-6E8A-4147-A177-3AD203B41FA5}">
                      <a16:colId xmlns:a16="http://schemas.microsoft.com/office/drawing/2014/main" val="3628109664"/>
                    </a:ext>
                  </a:extLst>
                </a:gridCol>
                <a:gridCol w="978306">
                  <a:extLst>
                    <a:ext uri="{9D8B030D-6E8A-4147-A177-3AD203B41FA5}">
                      <a16:colId xmlns:a16="http://schemas.microsoft.com/office/drawing/2014/main" val="3112115518"/>
                    </a:ext>
                  </a:extLst>
                </a:gridCol>
                <a:gridCol w="472286">
                  <a:extLst>
                    <a:ext uri="{9D8B030D-6E8A-4147-A177-3AD203B41FA5}">
                      <a16:colId xmlns:a16="http://schemas.microsoft.com/office/drawing/2014/main" val="40415867"/>
                    </a:ext>
                  </a:extLst>
                </a:gridCol>
                <a:gridCol w="843367">
                  <a:extLst>
                    <a:ext uri="{9D8B030D-6E8A-4147-A177-3AD203B41FA5}">
                      <a16:colId xmlns:a16="http://schemas.microsoft.com/office/drawing/2014/main" val="131987344"/>
                    </a:ext>
                  </a:extLst>
                </a:gridCol>
                <a:gridCol w="1425291">
                  <a:extLst>
                    <a:ext uri="{9D8B030D-6E8A-4147-A177-3AD203B41FA5}">
                      <a16:colId xmlns:a16="http://schemas.microsoft.com/office/drawing/2014/main" val="3986792783"/>
                    </a:ext>
                  </a:extLst>
                </a:gridCol>
                <a:gridCol w="767464">
                  <a:extLst>
                    <a:ext uri="{9D8B030D-6E8A-4147-A177-3AD203B41FA5}">
                      <a16:colId xmlns:a16="http://schemas.microsoft.com/office/drawing/2014/main" val="2347695134"/>
                    </a:ext>
                  </a:extLst>
                </a:gridCol>
                <a:gridCol w="615658">
                  <a:extLst>
                    <a:ext uri="{9D8B030D-6E8A-4147-A177-3AD203B41FA5}">
                      <a16:colId xmlns:a16="http://schemas.microsoft.com/office/drawing/2014/main" val="985756543"/>
                    </a:ext>
                  </a:extLst>
                </a:gridCol>
                <a:gridCol w="590357">
                  <a:extLst>
                    <a:ext uri="{9D8B030D-6E8A-4147-A177-3AD203B41FA5}">
                      <a16:colId xmlns:a16="http://schemas.microsoft.com/office/drawing/2014/main" val="168984419"/>
                    </a:ext>
                  </a:extLst>
                </a:gridCol>
                <a:gridCol w="3086726">
                  <a:extLst>
                    <a:ext uri="{9D8B030D-6E8A-4147-A177-3AD203B41FA5}">
                      <a16:colId xmlns:a16="http://schemas.microsoft.com/office/drawing/2014/main" val="2492558604"/>
                    </a:ext>
                  </a:extLst>
                </a:gridCol>
              </a:tblGrid>
              <a:tr h="405212">
                <a:tc>
                  <a:txBody>
                    <a:bodyPr/>
                    <a:lstStyle/>
                    <a:p>
                      <a:pPr algn="ctr">
                        <a:lnSpc>
                          <a:spcPct val="115000"/>
                        </a:lnSpc>
                        <a:spcAft>
                          <a:spcPts val="1000"/>
                        </a:spcAft>
                      </a:pPr>
                      <a:r>
                        <a:rPr lang="en-US" sz="1300" b="1" dirty="0" err="1">
                          <a:solidFill>
                            <a:srgbClr val="FFFFFF"/>
                          </a:solidFill>
                          <a:effectLst/>
                          <a:latin typeface="微软雅黑" panose="020B0503020204020204" pitchFamily="34" charset="-122"/>
                          <a:ea typeface="微软雅黑" panose="020B0503020204020204" pitchFamily="34" charset="-122"/>
                          <a:cs typeface="Times New Roman" panose="02020603050405020304" pitchFamily="18" charset="0"/>
                        </a:rPr>
                        <a:t>FundName</a:t>
                      </a:r>
                      <a:endParaRPr lang="zh-CN" sz="1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15000"/>
                        </a:lnSpc>
                        <a:spcAft>
                          <a:spcPts val="1000"/>
                        </a:spcAft>
                      </a:pPr>
                      <a:r>
                        <a:rPr lang="en-US" sz="1300" b="1">
                          <a:solidFill>
                            <a:srgbClr val="FFFFFF"/>
                          </a:solidFill>
                          <a:effectLst/>
                          <a:latin typeface="微软雅黑" panose="020B0503020204020204" pitchFamily="34" charset="-122"/>
                          <a:ea typeface="微软雅黑" panose="020B0503020204020204" pitchFamily="34" charset="-122"/>
                          <a:cs typeface="Times New Roman" panose="02020603050405020304" pitchFamily="18" charset="0"/>
                        </a:rPr>
                        <a:t>画线择优（系数*拟合优度）</a:t>
                      </a:r>
                      <a:endParaRPr lang="zh-CN" sz="1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15000"/>
                        </a:lnSpc>
                        <a:spcAft>
                          <a:spcPts val="1000"/>
                        </a:spcAft>
                      </a:pPr>
                      <a:r>
                        <a:rPr lang="en-US" sz="1300" b="1">
                          <a:solidFill>
                            <a:srgbClr val="FFFFFF"/>
                          </a:solidFill>
                          <a:effectLst/>
                          <a:latin typeface="微软雅黑" panose="020B0503020204020204" pitchFamily="34" charset="-122"/>
                          <a:ea typeface="微软雅黑" panose="020B0503020204020204" pitchFamily="34" charset="-122"/>
                          <a:cs typeface="Times New Roman" panose="02020603050405020304" pitchFamily="18" charset="0"/>
                        </a:rPr>
                        <a:t>画线择优（系数*拟合优度）排名</a:t>
                      </a:r>
                      <a:endParaRPr lang="zh-CN" sz="1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15000"/>
                        </a:lnSpc>
                        <a:spcAft>
                          <a:spcPts val="1000"/>
                        </a:spcAft>
                      </a:pPr>
                      <a:r>
                        <a:rPr lang="en-US" sz="1300" b="1">
                          <a:solidFill>
                            <a:srgbClr val="FFFFFF"/>
                          </a:solidFill>
                          <a:effectLst/>
                          <a:latin typeface="微软雅黑" panose="020B0503020204020204" pitchFamily="34" charset="-122"/>
                          <a:ea typeface="微软雅黑" panose="020B0503020204020204" pitchFamily="34" charset="-122"/>
                          <a:cs typeface="Times New Roman" panose="02020603050405020304" pitchFamily="18" charset="0"/>
                        </a:rPr>
                        <a:t>系数符号</a:t>
                      </a:r>
                      <a:endParaRPr lang="zh-CN" sz="1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15000"/>
                        </a:lnSpc>
                        <a:spcAft>
                          <a:spcPts val="1000"/>
                        </a:spcAft>
                      </a:pPr>
                      <a:r>
                        <a:rPr lang="en-US" sz="1300" b="1">
                          <a:solidFill>
                            <a:srgbClr val="FFFFFF"/>
                          </a:solidFill>
                          <a:effectLst/>
                          <a:latin typeface="微软雅黑" panose="020B0503020204020204" pitchFamily="34" charset="-122"/>
                          <a:ea typeface="微软雅黑" panose="020B0503020204020204" pitchFamily="34" charset="-122"/>
                          <a:cs typeface="Times New Roman" panose="02020603050405020304" pitchFamily="18" charset="0"/>
                        </a:rPr>
                        <a:t>拟合优度</a:t>
                      </a:r>
                      <a:endParaRPr lang="zh-CN" sz="1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15000"/>
                        </a:lnSpc>
                        <a:spcAft>
                          <a:spcPts val="1000"/>
                        </a:spcAft>
                      </a:pPr>
                      <a:r>
                        <a:rPr lang="en-US" sz="1300" b="1">
                          <a:solidFill>
                            <a:srgbClr val="FFFFFF"/>
                          </a:solidFill>
                          <a:effectLst/>
                          <a:latin typeface="微软雅黑" panose="020B0503020204020204" pitchFamily="34" charset="-122"/>
                          <a:ea typeface="微软雅黑" panose="020B0503020204020204" pitchFamily="34" charset="-122"/>
                          <a:cs typeface="Times New Roman" panose="02020603050405020304" pitchFamily="18" charset="0"/>
                        </a:rPr>
                        <a:t>拟合优度样本内前百分比排名</a:t>
                      </a:r>
                      <a:endParaRPr lang="zh-CN" sz="1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15000"/>
                        </a:lnSpc>
                        <a:spcAft>
                          <a:spcPts val="1000"/>
                        </a:spcAft>
                      </a:pPr>
                      <a:r>
                        <a:rPr lang="en-US" sz="1300" b="1">
                          <a:solidFill>
                            <a:srgbClr val="FFFFFF"/>
                          </a:solidFill>
                          <a:effectLst/>
                          <a:latin typeface="微软雅黑" panose="020B0503020204020204" pitchFamily="34" charset="-122"/>
                          <a:ea typeface="微软雅黑" panose="020B0503020204020204" pitchFamily="34" charset="-122"/>
                          <a:cs typeface="Times New Roman" panose="02020603050405020304" pitchFamily="18" charset="0"/>
                        </a:rPr>
                        <a:t>系数样本内排名</a:t>
                      </a:r>
                      <a:endParaRPr lang="zh-CN" sz="1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15000"/>
                        </a:lnSpc>
                        <a:spcAft>
                          <a:spcPts val="1000"/>
                        </a:spcAft>
                      </a:pPr>
                      <a:r>
                        <a:rPr lang="en-US" sz="1300" b="1">
                          <a:solidFill>
                            <a:srgbClr val="FFFFFF"/>
                          </a:solidFill>
                          <a:effectLst/>
                          <a:latin typeface="微软雅黑" panose="020B0503020204020204" pitchFamily="34" charset="-122"/>
                          <a:ea typeface="微软雅黑" panose="020B0503020204020204" pitchFamily="34" charset="-122"/>
                          <a:cs typeface="Times New Roman" panose="02020603050405020304" pitchFamily="18" charset="0"/>
                        </a:rPr>
                        <a:t>区间运行天数</a:t>
                      </a:r>
                      <a:endParaRPr lang="zh-CN" sz="1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15000"/>
                        </a:lnSpc>
                        <a:spcAft>
                          <a:spcPts val="1000"/>
                        </a:spcAft>
                      </a:pPr>
                      <a:r>
                        <a:rPr lang="en-US" sz="1300" b="1">
                          <a:solidFill>
                            <a:srgbClr val="FFFFFF"/>
                          </a:solidFill>
                          <a:effectLst/>
                          <a:latin typeface="微软雅黑" panose="020B0503020204020204" pitchFamily="34" charset="-122"/>
                          <a:ea typeface="微软雅黑" panose="020B0503020204020204" pitchFamily="34" charset="-122"/>
                          <a:cs typeface="Times New Roman" panose="02020603050405020304" pitchFamily="18" charset="0"/>
                        </a:rPr>
                        <a:t>可比基金数量</a:t>
                      </a:r>
                      <a:endParaRPr lang="zh-CN" sz="1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15000"/>
                        </a:lnSpc>
                        <a:spcAft>
                          <a:spcPts val="1000"/>
                        </a:spcAft>
                      </a:pPr>
                      <a:r>
                        <a:rPr lang="en-US" sz="1300" b="1">
                          <a:solidFill>
                            <a:srgbClr val="FFFFFF"/>
                          </a:solidFill>
                          <a:effectLst/>
                          <a:latin typeface="微软雅黑" panose="020B0503020204020204" pitchFamily="34" charset="-122"/>
                          <a:ea typeface="微软雅黑" panose="020B0503020204020204" pitchFamily="34" charset="-122"/>
                          <a:cs typeface="Times New Roman" panose="02020603050405020304" pitchFamily="18" charset="0"/>
                        </a:rPr>
                        <a:t>可比基金样本</a:t>
                      </a:r>
                      <a:endParaRPr lang="zh-CN" sz="1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15000"/>
                        </a:lnSpc>
                        <a:spcAft>
                          <a:spcPts val="1000"/>
                        </a:spcAft>
                      </a:pPr>
                      <a:r>
                        <a:rPr lang="en-US" sz="1300" b="1" dirty="0" err="1">
                          <a:solidFill>
                            <a:srgbClr val="FFFFFF"/>
                          </a:solidFill>
                          <a:effectLst/>
                          <a:latin typeface="微软雅黑" panose="020B0503020204020204" pitchFamily="34" charset="-122"/>
                          <a:ea typeface="微软雅黑" panose="020B0503020204020204" pitchFamily="34" charset="-122"/>
                          <a:cs typeface="Times New Roman" panose="02020603050405020304" pitchFamily="18" charset="0"/>
                        </a:rPr>
                        <a:t>基准权益风险敞口</a:t>
                      </a:r>
                      <a:endParaRPr lang="zh-CN" sz="1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2245097517"/>
                  </a:ext>
                </a:extLst>
              </a:tr>
              <a:tr h="713968">
                <a:tc>
                  <a:txBody>
                    <a:bodyPr/>
                    <a:lstStyle/>
                    <a:p>
                      <a:pPr algn="ctr">
                        <a:lnSpc>
                          <a:spcPct val="115000"/>
                        </a:lnSpc>
                        <a:spcAft>
                          <a:spcPts val="1000"/>
                        </a:spcAft>
                      </a:pPr>
                      <a:r>
                        <a:rPr lang="en-US" sz="1400" b="1" dirty="0" err="1">
                          <a:solidFill>
                            <a:srgbClr val="FFFFFF"/>
                          </a:solidFill>
                          <a:effectLst/>
                          <a:latin typeface="微软雅黑" panose="020B0503020204020204" pitchFamily="34" charset="-122"/>
                          <a:ea typeface="微软雅黑" panose="020B0503020204020204" pitchFamily="34" charset="-122"/>
                          <a:cs typeface="Times New Roman" panose="02020603050405020304" pitchFamily="18" charset="0"/>
                        </a:rPr>
                        <a:t>循远</a:t>
                      </a:r>
                      <a:endParaRPr lang="zh-CN" sz="12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0.005068</a:t>
                      </a:r>
                      <a:endParaRPr lang="zh-CN" sz="1200" b="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50.0%</a:t>
                      </a:r>
                      <a:endParaRPr lang="zh-CN" sz="1200" b="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a:t>
                      </a:r>
                      <a:endParaRPr lang="zh-CN" sz="1200" b="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0.87412</a:t>
                      </a:r>
                      <a:endParaRPr lang="zh-CN" sz="1200" b="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50.0%</a:t>
                      </a:r>
                      <a:endParaRPr lang="zh-CN" sz="1200" b="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50.0%</a:t>
                      </a:r>
                      <a:endParaRPr lang="zh-CN" sz="1200" b="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117.0</a:t>
                      </a:r>
                      <a:endParaRPr lang="zh-CN" sz="1200" b="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2</a:t>
                      </a:r>
                      <a:endParaRPr lang="zh-CN" sz="1200" b="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0" dirty="0" err="1">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承泽;循远</a:t>
                      </a:r>
                      <a:r>
                        <a:rPr lang="en-US" sz="1400" b="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a:t>
                      </a:r>
                      <a:endParaRPr lang="zh-CN" sz="1200" b="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60.0</a:t>
                      </a:r>
                      <a:endParaRPr lang="zh-CN" sz="1200" b="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514837774"/>
                  </a:ext>
                </a:extLst>
              </a:tr>
              <a:tr h="713968">
                <a:tc>
                  <a:txBody>
                    <a:bodyPr/>
                    <a:lstStyle/>
                    <a:p>
                      <a:pPr algn="ctr">
                        <a:lnSpc>
                          <a:spcPct val="115000"/>
                        </a:lnSpc>
                        <a:spcAft>
                          <a:spcPts val="1000"/>
                        </a:spcAft>
                      </a:pPr>
                      <a:r>
                        <a:rPr lang="en-US" sz="1400" b="1">
                          <a:solidFill>
                            <a:srgbClr val="FFFFFF"/>
                          </a:solidFill>
                          <a:effectLst/>
                          <a:latin typeface="微软雅黑" panose="020B0503020204020204" pitchFamily="34" charset="-122"/>
                          <a:ea typeface="微软雅黑" panose="020B0503020204020204" pitchFamily="34" charset="-122"/>
                          <a:cs typeface="Times New Roman" panose="02020603050405020304" pitchFamily="18" charset="0"/>
                        </a:rPr>
                        <a:t>华杉</a:t>
                      </a:r>
                      <a:endParaRPr lang="zh-CN" sz="12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0" dirty="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0.00503</a:t>
                      </a:r>
                      <a:endParaRPr lang="zh-CN" sz="1200" b="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0" dirty="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55.5556%</a:t>
                      </a:r>
                      <a:endParaRPr lang="zh-CN" sz="1200" b="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a:t>
                      </a:r>
                      <a:endParaRPr lang="zh-CN" sz="1200" b="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0.941757</a:t>
                      </a:r>
                      <a:endParaRPr lang="zh-CN" sz="1200" b="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0" dirty="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22.2222%</a:t>
                      </a:r>
                      <a:endParaRPr lang="zh-CN" sz="1200" b="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0" dirty="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55.5556%</a:t>
                      </a:r>
                      <a:endParaRPr lang="zh-CN" sz="1200" b="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87.0</a:t>
                      </a:r>
                      <a:endParaRPr lang="zh-CN" sz="1200" b="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9</a:t>
                      </a:r>
                      <a:endParaRPr lang="zh-CN" sz="1200" b="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承泽;沣京;宏道;华杉;名禹;平石;循远;衍航;志开;</a:t>
                      </a:r>
                      <a:endParaRPr lang="zh-CN" sz="1200" b="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0" dirty="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60.0</a:t>
                      </a:r>
                      <a:endParaRPr lang="zh-CN" sz="1200" b="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3095375642"/>
                  </a:ext>
                </a:extLst>
              </a:tr>
              <a:tr h="713968">
                <a:tc>
                  <a:txBody>
                    <a:bodyPr/>
                    <a:lstStyle/>
                    <a:p>
                      <a:pPr algn="ctr">
                        <a:lnSpc>
                          <a:spcPct val="115000"/>
                        </a:lnSpc>
                        <a:spcAft>
                          <a:spcPts val="1000"/>
                        </a:spcAft>
                      </a:pPr>
                      <a:r>
                        <a:rPr lang="en-US" sz="1400" b="1">
                          <a:solidFill>
                            <a:srgbClr val="FFFFFF"/>
                          </a:solidFill>
                          <a:effectLst/>
                          <a:latin typeface="微软雅黑" panose="020B0503020204020204" pitchFamily="34" charset="-122"/>
                          <a:ea typeface="微软雅黑" panose="020B0503020204020204" pitchFamily="34" charset="-122"/>
                          <a:cs typeface="Times New Roman" panose="02020603050405020304" pitchFamily="18" charset="0"/>
                        </a:rPr>
                        <a:t>易同</a:t>
                      </a:r>
                      <a:endParaRPr lang="zh-CN" sz="12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0.005016</a:t>
                      </a:r>
                      <a:endParaRPr lang="zh-CN" sz="1200" b="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100.0%</a:t>
                      </a:r>
                      <a:endParaRPr lang="zh-CN" sz="1200" b="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a:t>
                      </a:r>
                      <a:endParaRPr lang="zh-CN" sz="1200" b="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0.835202</a:t>
                      </a:r>
                      <a:endParaRPr lang="zh-CN" sz="1200" b="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100.0%</a:t>
                      </a:r>
                      <a:endParaRPr lang="zh-CN" sz="1200" b="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100.0%</a:t>
                      </a:r>
                      <a:endParaRPr lang="zh-CN" sz="1200" b="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150.0</a:t>
                      </a:r>
                      <a:endParaRPr lang="zh-CN" sz="1200" b="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0" dirty="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1</a:t>
                      </a:r>
                      <a:endParaRPr lang="zh-CN" sz="1200" b="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易同;</a:t>
                      </a:r>
                      <a:endParaRPr lang="zh-CN" sz="1200" b="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0" dirty="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60.0</a:t>
                      </a:r>
                      <a:endParaRPr lang="zh-CN" sz="1200" b="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1717341899"/>
                  </a:ext>
                </a:extLst>
              </a:tr>
              <a:tr h="713968">
                <a:tc>
                  <a:txBody>
                    <a:bodyPr/>
                    <a:lstStyle/>
                    <a:p>
                      <a:pPr algn="ctr">
                        <a:lnSpc>
                          <a:spcPct val="115000"/>
                        </a:lnSpc>
                        <a:spcAft>
                          <a:spcPts val="1000"/>
                        </a:spcAft>
                      </a:pPr>
                      <a:r>
                        <a:rPr lang="en-US" sz="1400" b="1">
                          <a:solidFill>
                            <a:srgbClr val="FFFFFF"/>
                          </a:solidFill>
                          <a:effectLst/>
                          <a:latin typeface="微软雅黑" panose="020B0503020204020204" pitchFamily="34" charset="-122"/>
                          <a:ea typeface="微软雅黑" panose="020B0503020204020204" pitchFamily="34" charset="-122"/>
                          <a:cs typeface="Times New Roman" panose="02020603050405020304" pitchFamily="18" charset="0"/>
                        </a:rPr>
                        <a:t>富果</a:t>
                      </a:r>
                      <a:endParaRPr lang="zh-CN" sz="12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0.004957</a:t>
                      </a:r>
                      <a:endParaRPr lang="zh-CN" sz="1200" b="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75.0%</a:t>
                      </a:r>
                      <a:endParaRPr lang="zh-CN" sz="1200" b="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a:t>
                      </a:r>
                      <a:endParaRPr lang="zh-CN" sz="1200" b="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0.923834</a:t>
                      </a:r>
                      <a:endParaRPr lang="zh-CN" sz="1200" b="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50.0%</a:t>
                      </a:r>
                      <a:endParaRPr lang="zh-CN" sz="1200" b="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100.0%</a:t>
                      </a:r>
                      <a:endParaRPr lang="zh-CN" sz="1200" b="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122.0</a:t>
                      </a:r>
                      <a:endParaRPr lang="zh-CN" sz="1200" b="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4</a:t>
                      </a:r>
                      <a:endParaRPr lang="zh-CN" sz="1200" b="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常春藤;富果;榕树;申九;</a:t>
                      </a:r>
                      <a:endParaRPr lang="zh-CN" sz="1200" b="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0" dirty="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80.0</a:t>
                      </a:r>
                      <a:endParaRPr lang="zh-CN" sz="1200" b="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1543397109"/>
                  </a:ext>
                </a:extLst>
              </a:tr>
              <a:tr h="713968">
                <a:tc>
                  <a:txBody>
                    <a:bodyPr/>
                    <a:lstStyle/>
                    <a:p>
                      <a:pPr algn="ctr">
                        <a:lnSpc>
                          <a:spcPct val="115000"/>
                        </a:lnSpc>
                        <a:spcAft>
                          <a:spcPts val="1000"/>
                        </a:spcAft>
                      </a:pPr>
                      <a:r>
                        <a:rPr lang="en-US" sz="1400" b="1">
                          <a:solidFill>
                            <a:srgbClr val="FFFFFF"/>
                          </a:solidFill>
                          <a:effectLst/>
                          <a:latin typeface="微软雅黑" panose="020B0503020204020204" pitchFamily="34" charset="-122"/>
                          <a:ea typeface="微软雅黑" panose="020B0503020204020204" pitchFamily="34" charset="-122"/>
                          <a:cs typeface="Times New Roman" panose="02020603050405020304" pitchFamily="18" charset="0"/>
                        </a:rPr>
                        <a:t>红筹</a:t>
                      </a:r>
                      <a:endParaRPr lang="zh-CN" sz="12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0.003897</a:t>
                      </a:r>
                      <a:endParaRPr lang="zh-CN" sz="12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100.0%</a:t>
                      </a:r>
                      <a:endParaRPr lang="zh-CN" sz="12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a:t>
                      </a:r>
                      <a:endParaRPr lang="zh-CN" sz="12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0.855476</a:t>
                      </a:r>
                      <a:endParaRPr lang="zh-CN" sz="12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100.0%</a:t>
                      </a:r>
                      <a:endParaRPr lang="zh-CN" sz="12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100.0%</a:t>
                      </a:r>
                      <a:endParaRPr lang="zh-CN" sz="12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110.0</a:t>
                      </a:r>
                      <a:endParaRPr lang="zh-CN" sz="12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1</a:t>
                      </a:r>
                      <a:endParaRPr lang="zh-CN" sz="12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红筹;</a:t>
                      </a:r>
                      <a:endParaRPr lang="zh-CN" sz="12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60.0</a:t>
                      </a:r>
                      <a:endParaRPr lang="zh-CN" sz="12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1999441856"/>
                  </a:ext>
                </a:extLst>
              </a:tr>
              <a:tr h="713968">
                <a:tc>
                  <a:txBody>
                    <a:bodyPr/>
                    <a:lstStyle/>
                    <a:p>
                      <a:pPr algn="ctr">
                        <a:lnSpc>
                          <a:spcPct val="115000"/>
                        </a:lnSpc>
                        <a:spcAft>
                          <a:spcPts val="1000"/>
                        </a:spcAft>
                      </a:pPr>
                      <a:r>
                        <a:rPr lang="en-US" sz="1400" b="1">
                          <a:solidFill>
                            <a:srgbClr val="FFFFFF"/>
                          </a:solidFill>
                          <a:effectLst/>
                          <a:latin typeface="微软雅黑" panose="020B0503020204020204" pitchFamily="34" charset="-122"/>
                          <a:ea typeface="微软雅黑" panose="020B0503020204020204" pitchFamily="34" charset="-122"/>
                          <a:cs typeface="Times New Roman" panose="02020603050405020304" pitchFamily="18" charset="0"/>
                        </a:rPr>
                        <a:t>衍航</a:t>
                      </a:r>
                      <a:endParaRPr lang="zh-CN" sz="12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0.00356</a:t>
                      </a:r>
                      <a:endParaRPr lang="zh-CN" sz="12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71.4286%</a:t>
                      </a:r>
                      <a:endParaRPr lang="zh-CN" sz="12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a:t>
                      </a:r>
                      <a:endParaRPr lang="zh-CN" sz="12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0.866297</a:t>
                      </a:r>
                      <a:endParaRPr lang="zh-CN" sz="12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42.8571%</a:t>
                      </a:r>
                      <a:endParaRPr lang="zh-CN" sz="12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71.4286%</a:t>
                      </a:r>
                      <a:endParaRPr lang="zh-CN" sz="12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104.0</a:t>
                      </a:r>
                      <a:endParaRPr lang="zh-CN" sz="12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7</a:t>
                      </a:r>
                      <a:endParaRPr lang="zh-CN" sz="12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承泽;沣京;宏道;名禹;循远;衍航;志开;</a:t>
                      </a:r>
                      <a:endParaRPr lang="zh-CN" sz="12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dirty="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60.0</a:t>
                      </a:r>
                      <a:endParaRPr lang="zh-CN" sz="12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2531662274"/>
                  </a:ext>
                </a:extLst>
              </a:tr>
            </a:tbl>
          </a:graphicData>
        </a:graphic>
      </p:graphicFrame>
    </p:spTree>
    <p:extLst>
      <p:ext uri="{BB962C8B-B14F-4D97-AF65-F5344CB8AC3E}">
        <p14:creationId xmlns:p14="http://schemas.microsoft.com/office/powerpoint/2010/main" val="144326855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335F883A-4852-4957-99E2-9515E4D578A8}"/>
              </a:ext>
            </a:extLst>
          </p:cNvPr>
          <p:cNvSpPr/>
          <p:nvPr/>
        </p:nvSpPr>
        <p:spPr>
          <a:xfrm>
            <a:off x="171966" y="805735"/>
            <a:ext cx="11474844" cy="458908"/>
          </a:xfrm>
          <a:prstGeom prst="rect">
            <a:avLst/>
          </a:prstGeom>
        </p:spPr>
        <p:txBody>
          <a:bodyPr wrap="square">
            <a:spAutoFit/>
          </a:bodyPr>
          <a:lstStyle/>
          <a:p>
            <a:pPr marL="285750" indent="-285750" algn="just">
              <a:lnSpc>
                <a:spcPct val="150000"/>
              </a:lnSpc>
              <a:buFont typeface="Wingdings" panose="05000000000000000000" pitchFamily="2" charset="2"/>
              <a:buChar char="l"/>
              <a:tabLst>
                <a:tab pos="1287145" algn="l"/>
              </a:tabLst>
            </a:pPr>
            <a:r>
              <a:rPr lang="zh-CN" altLang="en-US" b="1" dirty="0">
                <a:solidFill>
                  <a:srgbClr val="C00000"/>
                </a:solidFill>
                <a:latin typeface="微软雅黑" panose="020B0503020204020204" pitchFamily="34" charset="-122"/>
                <a:ea typeface="微软雅黑" panose="020B0503020204020204" pitchFamily="34" charset="-122"/>
                <a:cs typeface="华文仿宋" panose="02010600040101010101" pitchFamily="2" charset="-122"/>
              </a:rPr>
              <a:t>对同区间进行产品可比排名结果的测试</a:t>
            </a:r>
            <a:r>
              <a:rPr lang="en-US" altLang="zh-CN" b="1" dirty="0">
                <a:solidFill>
                  <a:srgbClr val="C00000"/>
                </a:solidFill>
                <a:latin typeface="微软雅黑" panose="020B0503020204020204" pitchFamily="34" charset="-122"/>
                <a:ea typeface="微软雅黑" panose="020B0503020204020204" pitchFamily="34" charset="-122"/>
                <a:cs typeface="华文仿宋" panose="02010600040101010101" pitchFamily="2" charset="-122"/>
              </a:rPr>
              <a:t>——</a:t>
            </a:r>
            <a:r>
              <a:rPr lang="zh-CN" altLang="en-US" b="1" dirty="0">
                <a:latin typeface="微软雅黑" panose="020B0503020204020204" pitchFamily="34" charset="-122"/>
                <a:ea typeface="微软雅黑" panose="020B0503020204020204" pitchFamily="34" charset="-122"/>
                <a:cs typeface="华文仿宋" panose="02010600040101010101" pitchFamily="2" charset="-122"/>
              </a:rPr>
              <a:t>汇总得到表格。</a:t>
            </a:r>
            <a:endParaRPr lang="en-US" altLang="zh-CN" dirty="0">
              <a:latin typeface="微软雅黑" panose="020B0503020204020204" pitchFamily="34" charset="-122"/>
              <a:ea typeface="微软雅黑" panose="020B0503020204020204" pitchFamily="34" charset="-122"/>
              <a:cs typeface="华文仿宋" panose="02010600040101010101" pitchFamily="2" charset="-122"/>
            </a:endParaRPr>
          </a:p>
        </p:txBody>
      </p:sp>
      <p:sp>
        <p:nvSpPr>
          <p:cNvPr id="5" name="标题 1">
            <a:extLst>
              <a:ext uri="{FF2B5EF4-FFF2-40B4-BE49-F238E27FC236}">
                <a16:creationId xmlns:a16="http://schemas.microsoft.com/office/drawing/2014/main" id="{1B291B52-3462-4146-A7A0-FA3E74701F06}"/>
              </a:ext>
            </a:extLst>
          </p:cNvPr>
          <p:cNvSpPr>
            <a:spLocks noGrp="1"/>
          </p:cNvSpPr>
          <p:nvPr>
            <p:ph type="title"/>
          </p:nvPr>
        </p:nvSpPr>
        <p:spPr>
          <a:xfrm>
            <a:off x="421041" y="485702"/>
            <a:ext cx="9720155" cy="432000"/>
          </a:xfrm>
        </p:spPr>
        <p:txBody>
          <a:bodyPr/>
          <a:lstStyle/>
          <a:p>
            <a:pPr>
              <a:lnSpc>
                <a:spcPct val="100000"/>
              </a:lnSpc>
              <a:defRPr/>
            </a:pPr>
            <a:r>
              <a:rPr lang="zh-CN" altLang="en-US" sz="3200" spc="300" dirty="0">
                <a:solidFill>
                  <a:schemeClr val="bg1"/>
                </a:solidFill>
                <a:latin typeface="Arial" panose="020B0604020202020204" pitchFamily="34" charset="0"/>
                <a:cs typeface="+mj-cs"/>
              </a:rPr>
              <a:t>三、线性回归拟合估计</a:t>
            </a:r>
            <a:br>
              <a:rPr lang="zh-CN" altLang="en-US" sz="3200" spc="300" dirty="0">
                <a:solidFill>
                  <a:schemeClr val="bg1"/>
                </a:solidFill>
                <a:latin typeface="Arial" panose="020B0604020202020204" pitchFamily="34" charset="0"/>
                <a:cs typeface="+mj-cs"/>
              </a:rPr>
            </a:br>
            <a:endParaRPr lang="zh-CN" altLang="en-US" sz="3200" spc="300" dirty="0">
              <a:solidFill>
                <a:schemeClr val="bg1"/>
              </a:solidFill>
              <a:latin typeface="Arial" panose="020B0604020202020204" pitchFamily="34" charset="0"/>
              <a:cs typeface="+mj-cs"/>
            </a:endParaRPr>
          </a:p>
        </p:txBody>
      </p:sp>
      <p:graphicFrame>
        <p:nvGraphicFramePr>
          <p:cNvPr id="2" name="表格 1">
            <a:extLst>
              <a:ext uri="{FF2B5EF4-FFF2-40B4-BE49-F238E27FC236}">
                <a16:creationId xmlns:a16="http://schemas.microsoft.com/office/drawing/2014/main" id="{76C7C6EB-2DC8-440C-A223-BF3273F82CC8}"/>
              </a:ext>
            </a:extLst>
          </p:cNvPr>
          <p:cNvGraphicFramePr>
            <a:graphicFrameLocks noGrp="1"/>
          </p:cNvGraphicFramePr>
          <p:nvPr>
            <p:extLst>
              <p:ext uri="{D42A27DB-BD31-4B8C-83A1-F6EECF244321}">
                <p14:modId xmlns:p14="http://schemas.microsoft.com/office/powerpoint/2010/main" val="44302911"/>
              </p:ext>
            </p:extLst>
          </p:nvPr>
        </p:nvGraphicFramePr>
        <p:xfrm>
          <a:off x="83976" y="1234499"/>
          <a:ext cx="12045818" cy="10839260"/>
        </p:xfrm>
        <a:graphic>
          <a:graphicData uri="http://schemas.openxmlformats.org/drawingml/2006/table">
            <a:tbl>
              <a:tblPr firstRow="1" firstCol="1" bandRow="1">
                <a:tableStyleId>{5C22544A-7EE6-4342-B048-85BDC9FD1C3A}</a:tableStyleId>
              </a:tblPr>
              <a:tblGrid>
                <a:gridCol w="1082041">
                  <a:extLst>
                    <a:ext uri="{9D8B030D-6E8A-4147-A177-3AD203B41FA5}">
                      <a16:colId xmlns:a16="http://schemas.microsoft.com/office/drawing/2014/main" val="83141624"/>
                    </a:ext>
                  </a:extLst>
                </a:gridCol>
                <a:gridCol w="1082041">
                  <a:extLst>
                    <a:ext uri="{9D8B030D-6E8A-4147-A177-3AD203B41FA5}">
                      <a16:colId xmlns:a16="http://schemas.microsoft.com/office/drawing/2014/main" val="1186593718"/>
                    </a:ext>
                  </a:extLst>
                </a:gridCol>
                <a:gridCol w="1102281">
                  <a:extLst>
                    <a:ext uri="{9D8B030D-6E8A-4147-A177-3AD203B41FA5}">
                      <a16:colId xmlns:a16="http://schemas.microsoft.com/office/drawing/2014/main" val="3628109664"/>
                    </a:ext>
                  </a:extLst>
                </a:gridCol>
                <a:gridCol w="978306">
                  <a:extLst>
                    <a:ext uri="{9D8B030D-6E8A-4147-A177-3AD203B41FA5}">
                      <a16:colId xmlns:a16="http://schemas.microsoft.com/office/drawing/2014/main" val="3112115518"/>
                    </a:ext>
                  </a:extLst>
                </a:gridCol>
                <a:gridCol w="472286">
                  <a:extLst>
                    <a:ext uri="{9D8B030D-6E8A-4147-A177-3AD203B41FA5}">
                      <a16:colId xmlns:a16="http://schemas.microsoft.com/office/drawing/2014/main" val="40415867"/>
                    </a:ext>
                  </a:extLst>
                </a:gridCol>
                <a:gridCol w="843367">
                  <a:extLst>
                    <a:ext uri="{9D8B030D-6E8A-4147-A177-3AD203B41FA5}">
                      <a16:colId xmlns:a16="http://schemas.microsoft.com/office/drawing/2014/main" val="131987344"/>
                    </a:ext>
                  </a:extLst>
                </a:gridCol>
                <a:gridCol w="1425291">
                  <a:extLst>
                    <a:ext uri="{9D8B030D-6E8A-4147-A177-3AD203B41FA5}">
                      <a16:colId xmlns:a16="http://schemas.microsoft.com/office/drawing/2014/main" val="3986792783"/>
                    </a:ext>
                  </a:extLst>
                </a:gridCol>
                <a:gridCol w="767464">
                  <a:extLst>
                    <a:ext uri="{9D8B030D-6E8A-4147-A177-3AD203B41FA5}">
                      <a16:colId xmlns:a16="http://schemas.microsoft.com/office/drawing/2014/main" val="2347695134"/>
                    </a:ext>
                  </a:extLst>
                </a:gridCol>
                <a:gridCol w="615658">
                  <a:extLst>
                    <a:ext uri="{9D8B030D-6E8A-4147-A177-3AD203B41FA5}">
                      <a16:colId xmlns:a16="http://schemas.microsoft.com/office/drawing/2014/main" val="985756543"/>
                    </a:ext>
                  </a:extLst>
                </a:gridCol>
                <a:gridCol w="590357">
                  <a:extLst>
                    <a:ext uri="{9D8B030D-6E8A-4147-A177-3AD203B41FA5}">
                      <a16:colId xmlns:a16="http://schemas.microsoft.com/office/drawing/2014/main" val="168984419"/>
                    </a:ext>
                  </a:extLst>
                </a:gridCol>
                <a:gridCol w="3086726">
                  <a:extLst>
                    <a:ext uri="{9D8B030D-6E8A-4147-A177-3AD203B41FA5}">
                      <a16:colId xmlns:a16="http://schemas.microsoft.com/office/drawing/2014/main" val="2492558604"/>
                    </a:ext>
                  </a:extLst>
                </a:gridCol>
              </a:tblGrid>
              <a:tr h="405212">
                <a:tc>
                  <a:txBody>
                    <a:bodyPr/>
                    <a:lstStyle/>
                    <a:p>
                      <a:pPr algn="ctr">
                        <a:lnSpc>
                          <a:spcPct val="115000"/>
                        </a:lnSpc>
                        <a:spcAft>
                          <a:spcPts val="1000"/>
                        </a:spcAft>
                      </a:pPr>
                      <a:r>
                        <a:rPr lang="en-US" sz="1300" b="1" dirty="0" err="1">
                          <a:solidFill>
                            <a:srgbClr val="FFFFFF"/>
                          </a:solidFill>
                          <a:effectLst/>
                          <a:latin typeface="微软雅黑" panose="020B0503020204020204" pitchFamily="34" charset="-122"/>
                          <a:ea typeface="微软雅黑" panose="020B0503020204020204" pitchFamily="34" charset="-122"/>
                          <a:cs typeface="Times New Roman" panose="02020603050405020304" pitchFamily="18" charset="0"/>
                        </a:rPr>
                        <a:t>FundName</a:t>
                      </a:r>
                      <a:endParaRPr lang="zh-CN" sz="1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15000"/>
                        </a:lnSpc>
                        <a:spcAft>
                          <a:spcPts val="1000"/>
                        </a:spcAft>
                      </a:pPr>
                      <a:r>
                        <a:rPr lang="en-US" sz="1300" b="1">
                          <a:solidFill>
                            <a:srgbClr val="FFFFFF"/>
                          </a:solidFill>
                          <a:effectLst/>
                          <a:latin typeface="微软雅黑" panose="020B0503020204020204" pitchFamily="34" charset="-122"/>
                          <a:ea typeface="微软雅黑" panose="020B0503020204020204" pitchFamily="34" charset="-122"/>
                          <a:cs typeface="Times New Roman" panose="02020603050405020304" pitchFamily="18" charset="0"/>
                        </a:rPr>
                        <a:t>画线择优（系数*拟合优度）</a:t>
                      </a:r>
                      <a:endParaRPr lang="zh-CN" sz="1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15000"/>
                        </a:lnSpc>
                        <a:spcAft>
                          <a:spcPts val="1000"/>
                        </a:spcAft>
                      </a:pPr>
                      <a:r>
                        <a:rPr lang="en-US" sz="1300" b="1">
                          <a:solidFill>
                            <a:srgbClr val="FFFFFF"/>
                          </a:solidFill>
                          <a:effectLst/>
                          <a:latin typeface="微软雅黑" panose="020B0503020204020204" pitchFamily="34" charset="-122"/>
                          <a:ea typeface="微软雅黑" panose="020B0503020204020204" pitchFamily="34" charset="-122"/>
                          <a:cs typeface="Times New Roman" panose="02020603050405020304" pitchFamily="18" charset="0"/>
                        </a:rPr>
                        <a:t>画线择优（系数*拟合优度）排名</a:t>
                      </a:r>
                      <a:endParaRPr lang="zh-CN" sz="1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15000"/>
                        </a:lnSpc>
                        <a:spcAft>
                          <a:spcPts val="1000"/>
                        </a:spcAft>
                      </a:pPr>
                      <a:r>
                        <a:rPr lang="en-US" sz="1300" b="1">
                          <a:solidFill>
                            <a:srgbClr val="FFFFFF"/>
                          </a:solidFill>
                          <a:effectLst/>
                          <a:latin typeface="微软雅黑" panose="020B0503020204020204" pitchFamily="34" charset="-122"/>
                          <a:ea typeface="微软雅黑" panose="020B0503020204020204" pitchFamily="34" charset="-122"/>
                          <a:cs typeface="Times New Roman" panose="02020603050405020304" pitchFamily="18" charset="0"/>
                        </a:rPr>
                        <a:t>系数符号</a:t>
                      </a:r>
                      <a:endParaRPr lang="zh-CN" sz="1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15000"/>
                        </a:lnSpc>
                        <a:spcAft>
                          <a:spcPts val="1000"/>
                        </a:spcAft>
                      </a:pPr>
                      <a:r>
                        <a:rPr lang="en-US" sz="1300" b="1">
                          <a:solidFill>
                            <a:srgbClr val="FFFFFF"/>
                          </a:solidFill>
                          <a:effectLst/>
                          <a:latin typeface="微软雅黑" panose="020B0503020204020204" pitchFamily="34" charset="-122"/>
                          <a:ea typeface="微软雅黑" panose="020B0503020204020204" pitchFamily="34" charset="-122"/>
                          <a:cs typeface="Times New Roman" panose="02020603050405020304" pitchFamily="18" charset="0"/>
                        </a:rPr>
                        <a:t>拟合优度</a:t>
                      </a:r>
                      <a:endParaRPr lang="zh-CN" sz="1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15000"/>
                        </a:lnSpc>
                        <a:spcAft>
                          <a:spcPts val="1000"/>
                        </a:spcAft>
                      </a:pPr>
                      <a:r>
                        <a:rPr lang="en-US" sz="1300" b="1">
                          <a:solidFill>
                            <a:srgbClr val="FFFFFF"/>
                          </a:solidFill>
                          <a:effectLst/>
                          <a:latin typeface="微软雅黑" panose="020B0503020204020204" pitchFamily="34" charset="-122"/>
                          <a:ea typeface="微软雅黑" panose="020B0503020204020204" pitchFamily="34" charset="-122"/>
                          <a:cs typeface="Times New Roman" panose="02020603050405020304" pitchFamily="18" charset="0"/>
                        </a:rPr>
                        <a:t>拟合优度样本内前百分比排名</a:t>
                      </a:r>
                      <a:endParaRPr lang="zh-CN" sz="1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15000"/>
                        </a:lnSpc>
                        <a:spcAft>
                          <a:spcPts val="1000"/>
                        </a:spcAft>
                      </a:pPr>
                      <a:r>
                        <a:rPr lang="en-US" sz="1300" b="1">
                          <a:solidFill>
                            <a:srgbClr val="FFFFFF"/>
                          </a:solidFill>
                          <a:effectLst/>
                          <a:latin typeface="微软雅黑" panose="020B0503020204020204" pitchFamily="34" charset="-122"/>
                          <a:ea typeface="微软雅黑" panose="020B0503020204020204" pitchFamily="34" charset="-122"/>
                          <a:cs typeface="Times New Roman" panose="02020603050405020304" pitchFamily="18" charset="0"/>
                        </a:rPr>
                        <a:t>系数样本内排名</a:t>
                      </a:r>
                      <a:endParaRPr lang="zh-CN" sz="1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15000"/>
                        </a:lnSpc>
                        <a:spcAft>
                          <a:spcPts val="1000"/>
                        </a:spcAft>
                      </a:pPr>
                      <a:r>
                        <a:rPr lang="en-US" sz="1300" b="1">
                          <a:solidFill>
                            <a:srgbClr val="FFFFFF"/>
                          </a:solidFill>
                          <a:effectLst/>
                          <a:latin typeface="微软雅黑" panose="020B0503020204020204" pitchFamily="34" charset="-122"/>
                          <a:ea typeface="微软雅黑" panose="020B0503020204020204" pitchFamily="34" charset="-122"/>
                          <a:cs typeface="Times New Roman" panose="02020603050405020304" pitchFamily="18" charset="0"/>
                        </a:rPr>
                        <a:t>区间运行天数</a:t>
                      </a:r>
                      <a:endParaRPr lang="zh-CN" sz="1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15000"/>
                        </a:lnSpc>
                        <a:spcAft>
                          <a:spcPts val="1000"/>
                        </a:spcAft>
                      </a:pPr>
                      <a:r>
                        <a:rPr lang="en-US" sz="1300" b="1">
                          <a:solidFill>
                            <a:srgbClr val="FFFFFF"/>
                          </a:solidFill>
                          <a:effectLst/>
                          <a:latin typeface="微软雅黑" panose="020B0503020204020204" pitchFamily="34" charset="-122"/>
                          <a:ea typeface="微软雅黑" panose="020B0503020204020204" pitchFamily="34" charset="-122"/>
                          <a:cs typeface="Times New Roman" panose="02020603050405020304" pitchFamily="18" charset="0"/>
                        </a:rPr>
                        <a:t>可比基金数量</a:t>
                      </a:r>
                      <a:endParaRPr lang="zh-CN" sz="1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15000"/>
                        </a:lnSpc>
                        <a:spcAft>
                          <a:spcPts val="1000"/>
                        </a:spcAft>
                      </a:pPr>
                      <a:r>
                        <a:rPr lang="en-US" sz="1300" b="1">
                          <a:solidFill>
                            <a:srgbClr val="FFFFFF"/>
                          </a:solidFill>
                          <a:effectLst/>
                          <a:latin typeface="微软雅黑" panose="020B0503020204020204" pitchFamily="34" charset="-122"/>
                          <a:ea typeface="微软雅黑" panose="020B0503020204020204" pitchFamily="34" charset="-122"/>
                          <a:cs typeface="Times New Roman" panose="02020603050405020304" pitchFamily="18" charset="0"/>
                        </a:rPr>
                        <a:t>可比基金样本</a:t>
                      </a:r>
                      <a:endParaRPr lang="zh-CN" sz="1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15000"/>
                        </a:lnSpc>
                        <a:spcAft>
                          <a:spcPts val="1000"/>
                        </a:spcAft>
                      </a:pPr>
                      <a:r>
                        <a:rPr lang="en-US" sz="1300" b="1" dirty="0" err="1">
                          <a:solidFill>
                            <a:srgbClr val="FFFFFF"/>
                          </a:solidFill>
                          <a:effectLst/>
                          <a:latin typeface="微软雅黑" panose="020B0503020204020204" pitchFamily="34" charset="-122"/>
                          <a:ea typeface="微软雅黑" panose="020B0503020204020204" pitchFamily="34" charset="-122"/>
                          <a:cs typeface="Times New Roman" panose="02020603050405020304" pitchFamily="18" charset="0"/>
                        </a:rPr>
                        <a:t>基准权益风险敞口</a:t>
                      </a:r>
                      <a:endParaRPr lang="zh-CN" sz="1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2245097517"/>
                  </a:ext>
                </a:extLst>
              </a:tr>
              <a:tr h="713968">
                <a:tc>
                  <a:txBody>
                    <a:bodyPr/>
                    <a:lstStyle/>
                    <a:p>
                      <a:pPr algn="ctr">
                        <a:lnSpc>
                          <a:spcPct val="115000"/>
                        </a:lnSpc>
                        <a:spcAft>
                          <a:spcPts val="1000"/>
                        </a:spcAft>
                      </a:pPr>
                      <a:r>
                        <a:rPr lang="en-US" sz="1400" b="1" dirty="0" err="1">
                          <a:solidFill>
                            <a:srgbClr val="FFFFFF"/>
                          </a:solidFill>
                          <a:effectLst/>
                          <a:latin typeface="微软雅黑" panose="020B0503020204020204" pitchFamily="34" charset="-122"/>
                          <a:ea typeface="微软雅黑" panose="020B0503020204020204" pitchFamily="34" charset="-122"/>
                          <a:cs typeface="Times New Roman" panose="02020603050405020304" pitchFamily="18" charset="0"/>
                        </a:rPr>
                        <a:t>衍航</a:t>
                      </a:r>
                      <a:endParaRPr lang="zh-CN" sz="12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0.00356</a:t>
                      </a:r>
                      <a:endParaRPr lang="zh-CN" sz="1200" b="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71.4286%</a:t>
                      </a:r>
                      <a:endParaRPr lang="zh-CN" sz="1200" b="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a:t>
                      </a:r>
                      <a:endParaRPr lang="zh-CN" sz="1200" b="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0.866297</a:t>
                      </a:r>
                      <a:endParaRPr lang="zh-CN" sz="1200" b="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42.8571%</a:t>
                      </a:r>
                      <a:endParaRPr lang="zh-CN" sz="1200" b="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71.4286%</a:t>
                      </a:r>
                      <a:endParaRPr lang="zh-CN" sz="1200" b="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104.0</a:t>
                      </a:r>
                      <a:endParaRPr lang="zh-CN" sz="1200" b="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7</a:t>
                      </a:r>
                      <a:endParaRPr lang="zh-CN" sz="1200" b="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0" dirty="0" err="1">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承泽;沣京;宏道;名禹;循远;衍航;志开</a:t>
                      </a:r>
                      <a:r>
                        <a:rPr lang="en-US" sz="1400" b="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a:t>
                      </a:r>
                      <a:endParaRPr lang="zh-CN" sz="1200" b="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60.0</a:t>
                      </a:r>
                      <a:endParaRPr lang="zh-CN" sz="1200" b="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514837774"/>
                  </a:ext>
                </a:extLst>
              </a:tr>
              <a:tr h="713968">
                <a:tc>
                  <a:txBody>
                    <a:bodyPr/>
                    <a:lstStyle/>
                    <a:p>
                      <a:pPr algn="ctr">
                        <a:lnSpc>
                          <a:spcPct val="115000"/>
                        </a:lnSpc>
                        <a:spcAft>
                          <a:spcPts val="1000"/>
                        </a:spcAft>
                      </a:pPr>
                      <a:r>
                        <a:rPr lang="en-US" sz="1400" b="1">
                          <a:solidFill>
                            <a:srgbClr val="FFFFFF"/>
                          </a:solidFill>
                          <a:effectLst/>
                          <a:latin typeface="微软雅黑" panose="020B0503020204020204" pitchFamily="34" charset="-122"/>
                          <a:ea typeface="微软雅黑" panose="020B0503020204020204" pitchFamily="34" charset="-122"/>
                          <a:cs typeface="Times New Roman" panose="02020603050405020304" pitchFamily="18" charset="0"/>
                        </a:rPr>
                        <a:t>金蟾蜍</a:t>
                      </a:r>
                      <a:endParaRPr lang="zh-CN" sz="12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dirty="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0.003508</a:t>
                      </a:r>
                      <a:endParaRPr lang="zh-CN" sz="12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33.3333%</a:t>
                      </a:r>
                      <a:endParaRPr lang="zh-CN" sz="12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a:t>
                      </a:r>
                      <a:endParaRPr lang="zh-CN" sz="12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0.867212</a:t>
                      </a:r>
                      <a:endParaRPr lang="zh-CN" sz="12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11.1111%</a:t>
                      </a:r>
                      <a:endParaRPr lang="zh-CN" sz="12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33.3333%</a:t>
                      </a:r>
                      <a:endParaRPr lang="zh-CN" sz="12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91.0</a:t>
                      </a:r>
                      <a:endParaRPr lang="zh-CN" sz="12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9</a:t>
                      </a:r>
                      <a:endParaRPr lang="zh-CN" sz="12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承泽;沣京;宏道;金蟾蜍;名禹;悟空;循远;衍航;志开;</a:t>
                      </a:r>
                      <a:endParaRPr lang="zh-CN" sz="12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60.0</a:t>
                      </a:r>
                      <a:endParaRPr lang="zh-CN" sz="12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3095375642"/>
                  </a:ext>
                </a:extLst>
              </a:tr>
              <a:tr h="713968">
                <a:tc>
                  <a:txBody>
                    <a:bodyPr/>
                    <a:lstStyle/>
                    <a:p>
                      <a:pPr algn="ctr">
                        <a:lnSpc>
                          <a:spcPct val="115000"/>
                        </a:lnSpc>
                        <a:spcAft>
                          <a:spcPts val="1000"/>
                        </a:spcAft>
                      </a:pPr>
                      <a:r>
                        <a:rPr lang="en-US" sz="1400" b="1">
                          <a:solidFill>
                            <a:srgbClr val="FFFFFF"/>
                          </a:solidFill>
                          <a:effectLst/>
                          <a:latin typeface="微软雅黑" panose="020B0503020204020204" pitchFamily="34" charset="-122"/>
                          <a:ea typeface="微软雅黑" panose="020B0503020204020204" pitchFamily="34" charset="-122"/>
                          <a:cs typeface="Times New Roman" panose="02020603050405020304" pitchFamily="18" charset="0"/>
                        </a:rPr>
                        <a:t>远望角</a:t>
                      </a:r>
                      <a:endParaRPr lang="zh-CN" sz="12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0.003433</a:t>
                      </a:r>
                      <a:endParaRPr lang="zh-CN" sz="12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37.5%</a:t>
                      </a:r>
                      <a:endParaRPr lang="zh-CN" sz="12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a:t>
                      </a:r>
                      <a:endParaRPr lang="zh-CN" sz="12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0.921867</a:t>
                      </a:r>
                      <a:endParaRPr lang="zh-CN" sz="12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12.5%</a:t>
                      </a:r>
                      <a:endParaRPr lang="zh-CN" sz="12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37.5%</a:t>
                      </a:r>
                      <a:endParaRPr lang="zh-CN" sz="12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46.0</a:t>
                      </a:r>
                      <a:endParaRPr lang="zh-CN" sz="12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8</a:t>
                      </a:r>
                      <a:endParaRPr lang="zh-CN" sz="12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常春藤;金田龙盛;泊通;勤远;睿泉;申九;远望角;匀丰;</a:t>
                      </a:r>
                      <a:endParaRPr lang="zh-CN" sz="12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80.0</a:t>
                      </a:r>
                      <a:endParaRPr lang="zh-CN" sz="12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1717341899"/>
                  </a:ext>
                </a:extLst>
              </a:tr>
              <a:tr h="713968">
                <a:tc>
                  <a:txBody>
                    <a:bodyPr/>
                    <a:lstStyle/>
                    <a:p>
                      <a:pPr algn="ctr">
                        <a:lnSpc>
                          <a:spcPct val="115000"/>
                        </a:lnSpc>
                        <a:spcAft>
                          <a:spcPts val="1000"/>
                        </a:spcAft>
                      </a:pPr>
                      <a:r>
                        <a:rPr lang="en-US" sz="1400" b="1">
                          <a:solidFill>
                            <a:srgbClr val="FFFFFF"/>
                          </a:solidFill>
                          <a:effectLst/>
                          <a:latin typeface="微软雅黑" panose="020B0503020204020204" pitchFamily="34" charset="-122"/>
                          <a:ea typeface="微软雅黑" panose="020B0503020204020204" pitchFamily="34" charset="-122"/>
                          <a:cs typeface="Times New Roman" panose="02020603050405020304" pitchFamily="18" charset="0"/>
                        </a:rPr>
                        <a:t>榕树</a:t>
                      </a:r>
                      <a:endParaRPr lang="zh-CN" sz="12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0.003327</a:t>
                      </a:r>
                      <a:endParaRPr lang="zh-CN" sz="12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100.0%</a:t>
                      </a:r>
                      <a:endParaRPr lang="zh-CN" sz="12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a:t>
                      </a:r>
                      <a:endParaRPr lang="zh-CN" sz="12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0.789954</a:t>
                      </a:r>
                      <a:endParaRPr lang="zh-CN" sz="12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100.0%</a:t>
                      </a:r>
                      <a:endParaRPr lang="zh-CN" sz="12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100.0%</a:t>
                      </a:r>
                      <a:endParaRPr lang="zh-CN" sz="12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146.0</a:t>
                      </a:r>
                      <a:endParaRPr lang="zh-CN" sz="12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3</a:t>
                      </a:r>
                      <a:endParaRPr lang="zh-CN" sz="12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常春藤;榕树;申九;</a:t>
                      </a:r>
                      <a:endParaRPr lang="zh-CN" sz="12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dirty="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80.0</a:t>
                      </a:r>
                      <a:endParaRPr lang="zh-CN" sz="12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1543397109"/>
                  </a:ext>
                </a:extLst>
              </a:tr>
              <a:tr h="713968">
                <a:tc>
                  <a:txBody>
                    <a:bodyPr/>
                    <a:lstStyle/>
                    <a:p>
                      <a:pPr algn="ctr">
                        <a:lnSpc>
                          <a:spcPct val="115000"/>
                        </a:lnSpc>
                        <a:spcAft>
                          <a:spcPts val="1000"/>
                        </a:spcAft>
                      </a:pPr>
                      <a:r>
                        <a:rPr lang="en-US" sz="1400" b="1">
                          <a:solidFill>
                            <a:srgbClr val="FFFFFF"/>
                          </a:solidFill>
                          <a:effectLst/>
                          <a:latin typeface="微软雅黑" panose="020B0503020204020204" pitchFamily="34" charset="-122"/>
                          <a:ea typeface="微软雅黑" panose="020B0503020204020204" pitchFamily="34" charset="-122"/>
                          <a:cs typeface="Times New Roman" panose="02020603050405020304" pitchFamily="18" charset="0"/>
                        </a:rPr>
                        <a:t>红筹</a:t>
                      </a:r>
                      <a:endParaRPr lang="zh-CN" sz="12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0.003897</a:t>
                      </a:r>
                      <a:endParaRPr lang="zh-CN" sz="12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100.0%</a:t>
                      </a:r>
                      <a:endParaRPr lang="zh-CN" sz="12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a:t>
                      </a:r>
                      <a:endParaRPr lang="zh-CN" sz="12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0.855476</a:t>
                      </a:r>
                      <a:endParaRPr lang="zh-CN" sz="12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100.0%</a:t>
                      </a:r>
                      <a:endParaRPr lang="zh-CN" sz="12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100.0%</a:t>
                      </a:r>
                      <a:endParaRPr lang="zh-CN" sz="12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110.0</a:t>
                      </a:r>
                      <a:endParaRPr lang="zh-CN" sz="12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1</a:t>
                      </a:r>
                      <a:endParaRPr lang="zh-CN" sz="12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红筹;</a:t>
                      </a:r>
                      <a:endParaRPr lang="zh-CN" sz="12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60.0</a:t>
                      </a:r>
                      <a:endParaRPr lang="zh-CN" sz="12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1999441856"/>
                  </a:ext>
                </a:extLst>
              </a:tr>
              <a:tr h="713968">
                <a:tc>
                  <a:txBody>
                    <a:bodyPr/>
                    <a:lstStyle/>
                    <a:p>
                      <a:pPr algn="ctr">
                        <a:lnSpc>
                          <a:spcPct val="115000"/>
                        </a:lnSpc>
                        <a:spcAft>
                          <a:spcPts val="1000"/>
                        </a:spcAft>
                      </a:pPr>
                      <a:r>
                        <a:rPr lang="en-US" sz="1400" b="1">
                          <a:solidFill>
                            <a:srgbClr val="FFFFFF"/>
                          </a:solidFill>
                          <a:effectLst/>
                          <a:latin typeface="微软雅黑" panose="020B0503020204020204" pitchFamily="34" charset="-122"/>
                          <a:ea typeface="微软雅黑" panose="020B0503020204020204" pitchFamily="34" charset="-122"/>
                          <a:cs typeface="Times New Roman" panose="02020603050405020304" pitchFamily="18" charset="0"/>
                        </a:rPr>
                        <a:t>衍航</a:t>
                      </a:r>
                      <a:endParaRPr lang="zh-CN" sz="12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0.00356</a:t>
                      </a:r>
                      <a:endParaRPr lang="zh-CN" sz="12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71.4286%</a:t>
                      </a:r>
                      <a:endParaRPr lang="zh-CN" sz="12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a:t>
                      </a:r>
                      <a:endParaRPr lang="zh-CN" sz="12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0.866297</a:t>
                      </a:r>
                      <a:endParaRPr lang="zh-CN" sz="12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42.8571%</a:t>
                      </a:r>
                      <a:endParaRPr lang="zh-CN" sz="12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71.4286%</a:t>
                      </a:r>
                      <a:endParaRPr lang="zh-CN" sz="12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104.0</a:t>
                      </a:r>
                      <a:endParaRPr lang="zh-CN" sz="12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7</a:t>
                      </a:r>
                      <a:endParaRPr lang="zh-CN" sz="12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承泽;沣京;宏道;名禹;循远;衍航;志开;</a:t>
                      </a:r>
                      <a:endParaRPr lang="zh-CN" sz="12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dirty="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60.0</a:t>
                      </a:r>
                      <a:endParaRPr lang="zh-CN" sz="12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2531662274"/>
                  </a:ext>
                </a:extLst>
              </a:tr>
            </a:tbl>
          </a:graphicData>
        </a:graphic>
      </p:graphicFrame>
    </p:spTree>
    <p:extLst>
      <p:ext uri="{BB962C8B-B14F-4D97-AF65-F5344CB8AC3E}">
        <p14:creationId xmlns:p14="http://schemas.microsoft.com/office/powerpoint/2010/main" val="114153682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335F883A-4852-4957-99E2-9515E4D578A8}"/>
              </a:ext>
            </a:extLst>
          </p:cNvPr>
          <p:cNvSpPr/>
          <p:nvPr/>
        </p:nvSpPr>
        <p:spPr>
          <a:xfrm>
            <a:off x="171966" y="805735"/>
            <a:ext cx="11474844" cy="458908"/>
          </a:xfrm>
          <a:prstGeom prst="rect">
            <a:avLst/>
          </a:prstGeom>
        </p:spPr>
        <p:txBody>
          <a:bodyPr wrap="square">
            <a:spAutoFit/>
          </a:bodyPr>
          <a:lstStyle/>
          <a:p>
            <a:pPr marL="285750" indent="-285750" algn="just">
              <a:lnSpc>
                <a:spcPct val="150000"/>
              </a:lnSpc>
              <a:buFont typeface="Wingdings" panose="05000000000000000000" pitchFamily="2" charset="2"/>
              <a:buChar char="l"/>
              <a:tabLst>
                <a:tab pos="1287145" algn="l"/>
              </a:tabLst>
            </a:pPr>
            <a:r>
              <a:rPr lang="zh-CN" altLang="en-US" b="1" dirty="0">
                <a:solidFill>
                  <a:srgbClr val="C00000"/>
                </a:solidFill>
                <a:latin typeface="微软雅黑" panose="020B0503020204020204" pitchFamily="34" charset="-122"/>
                <a:ea typeface="微软雅黑" panose="020B0503020204020204" pitchFamily="34" charset="-122"/>
                <a:cs typeface="华文仿宋" panose="02010600040101010101" pitchFamily="2" charset="-122"/>
              </a:rPr>
              <a:t>对同区间进行产品可比排名结果的测试</a:t>
            </a:r>
            <a:r>
              <a:rPr lang="en-US" altLang="zh-CN" b="1" dirty="0">
                <a:solidFill>
                  <a:srgbClr val="C00000"/>
                </a:solidFill>
                <a:latin typeface="微软雅黑" panose="020B0503020204020204" pitchFamily="34" charset="-122"/>
                <a:ea typeface="微软雅黑" panose="020B0503020204020204" pitchFamily="34" charset="-122"/>
                <a:cs typeface="华文仿宋" panose="02010600040101010101" pitchFamily="2" charset="-122"/>
              </a:rPr>
              <a:t>——</a:t>
            </a:r>
            <a:r>
              <a:rPr lang="zh-CN" altLang="en-US" b="1" dirty="0">
                <a:latin typeface="微软雅黑" panose="020B0503020204020204" pitchFamily="34" charset="-122"/>
                <a:ea typeface="微软雅黑" panose="020B0503020204020204" pitchFamily="34" charset="-122"/>
                <a:cs typeface="华文仿宋" panose="02010600040101010101" pitchFamily="2" charset="-122"/>
              </a:rPr>
              <a:t>汇总得到表格。</a:t>
            </a:r>
            <a:endParaRPr lang="en-US" altLang="zh-CN" dirty="0">
              <a:latin typeface="微软雅黑" panose="020B0503020204020204" pitchFamily="34" charset="-122"/>
              <a:ea typeface="微软雅黑" panose="020B0503020204020204" pitchFamily="34" charset="-122"/>
              <a:cs typeface="华文仿宋" panose="02010600040101010101" pitchFamily="2" charset="-122"/>
            </a:endParaRPr>
          </a:p>
        </p:txBody>
      </p:sp>
      <p:sp>
        <p:nvSpPr>
          <p:cNvPr id="5" name="标题 1">
            <a:extLst>
              <a:ext uri="{FF2B5EF4-FFF2-40B4-BE49-F238E27FC236}">
                <a16:creationId xmlns:a16="http://schemas.microsoft.com/office/drawing/2014/main" id="{1B291B52-3462-4146-A7A0-FA3E74701F06}"/>
              </a:ext>
            </a:extLst>
          </p:cNvPr>
          <p:cNvSpPr>
            <a:spLocks noGrp="1"/>
          </p:cNvSpPr>
          <p:nvPr>
            <p:ph type="title"/>
          </p:nvPr>
        </p:nvSpPr>
        <p:spPr>
          <a:xfrm>
            <a:off x="421041" y="485702"/>
            <a:ext cx="9720155" cy="432000"/>
          </a:xfrm>
        </p:spPr>
        <p:txBody>
          <a:bodyPr/>
          <a:lstStyle/>
          <a:p>
            <a:pPr>
              <a:lnSpc>
                <a:spcPct val="100000"/>
              </a:lnSpc>
              <a:defRPr/>
            </a:pPr>
            <a:r>
              <a:rPr lang="zh-CN" altLang="en-US" sz="3200" spc="300" dirty="0">
                <a:solidFill>
                  <a:schemeClr val="bg1"/>
                </a:solidFill>
                <a:latin typeface="Arial" panose="020B0604020202020204" pitchFamily="34" charset="0"/>
                <a:cs typeface="+mj-cs"/>
              </a:rPr>
              <a:t>三、线性回归拟合估计</a:t>
            </a:r>
            <a:br>
              <a:rPr lang="zh-CN" altLang="en-US" sz="3200" spc="300" dirty="0">
                <a:solidFill>
                  <a:schemeClr val="bg1"/>
                </a:solidFill>
                <a:latin typeface="Arial" panose="020B0604020202020204" pitchFamily="34" charset="0"/>
                <a:cs typeface="+mj-cs"/>
              </a:rPr>
            </a:br>
            <a:endParaRPr lang="zh-CN" altLang="en-US" sz="3200" spc="300" dirty="0">
              <a:solidFill>
                <a:schemeClr val="bg1"/>
              </a:solidFill>
              <a:latin typeface="Arial" panose="020B0604020202020204" pitchFamily="34" charset="0"/>
              <a:cs typeface="+mj-cs"/>
            </a:endParaRPr>
          </a:p>
        </p:txBody>
      </p:sp>
      <p:graphicFrame>
        <p:nvGraphicFramePr>
          <p:cNvPr id="2" name="表格 1">
            <a:extLst>
              <a:ext uri="{FF2B5EF4-FFF2-40B4-BE49-F238E27FC236}">
                <a16:creationId xmlns:a16="http://schemas.microsoft.com/office/drawing/2014/main" id="{76C7C6EB-2DC8-440C-A223-BF3273F82CC8}"/>
              </a:ext>
            </a:extLst>
          </p:cNvPr>
          <p:cNvGraphicFramePr>
            <a:graphicFrameLocks noGrp="1"/>
          </p:cNvGraphicFramePr>
          <p:nvPr>
            <p:extLst>
              <p:ext uri="{D42A27DB-BD31-4B8C-83A1-F6EECF244321}">
                <p14:modId xmlns:p14="http://schemas.microsoft.com/office/powerpoint/2010/main" val="987566079"/>
              </p:ext>
            </p:extLst>
          </p:nvPr>
        </p:nvGraphicFramePr>
        <p:xfrm>
          <a:off x="83976" y="1234499"/>
          <a:ext cx="12045818" cy="12311444"/>
        </p:xfrm>
        <a:graphic>
          <a:graphicData uri="http://schemas.openxmlformats.org/drawingml/2006/table">
            <a:tbl>
              <a:tblPr firstRow="1" firstCol="1" bandRow="1">
                <a:tableStyleId>{5C22544A-7EE6-4342-B048-85BDC9FD1C3A}</a:tableStyleId>
              </a:tblPr>
              <a:tblGrid>
                <a:gridCol w="1082041">
                  <a:extLst>
                    <a:ext uri="{9D8B030D-6E8A-4147-A177-3AD203B41FA5}">
                      <a16:colId xmlns:a16="http://schemas.microsoft.com/office/drawing/2014/main" val="83141624"/>
                    </a:ext>
                  </a:extLst>
                </a:gridCol>
                <a:gridCol w="1082041">
                  <a:extLst>
                    <a:ext uri="{9D8B030D-6E8A-4147-A177-3AD203B41FA5}">
                      <a16:colId xmlns:a16="http://schemas.microsoft.com/office/drawing/2014/main" val="1186593718"/>
                    </a:ext>
                  </a:extLst>
                </a:gridCol>
                <a:gridCol w="1102281">
                  <a:extLst>
                    <a:ext uri="{9D8B030D-6E8A-4147-A177-3AD203B41FA5}">
                      <a16:colId xmlns:a16="http://schemas.microsoft.com/office/drawing/2014/main" val="3628109664"/>
                    </a:ext>
                  </a:extLst>
                </a:gridCol>
                <a:gridCol w="978306">
                  <a:extLst>
                    <a:ext uri="{9D8B030D-6E8A-4147-A177-3AD203B41FA5}">
                      <a16:colId xmlns:a16="http://schemas.microsoft.com/office/drawing/2014/main" val="3112115518"/>
                    </a:ext>
                  </a:extLst>
                </a:gridCol>
                <a:gridCol w="472286">
                  <a:extLst>
                    <a:ext uri="{9D8B030D-6E8A-4147-A177-3AD203B41FA5}">
                      <a16:colId xmlns:a16="http://schemas.microsoft.com/office/drawing/2014/main" val="40415867"/>
                    </a:ext>
                  </a:extLst>
                </a:gridCol>
                <a:gridCol w="843367">
                  <a:extLst>
                    <a:ext uri="{9D8B030D-6E8A-4147-A177-3AD203B41FA5}">
                      <a16:colId xmlns:a16="http://schemas.microsoft.com/office/drawing/2014/main" val="131987344"/>
                    </a:ext>
                  </a:extLst>
                </a:gridCol>
                <a:gridCol w="1425291">
                  <a:extLst>
                    <a:ext uri="{9D8B030D-6E8A-4147-A177-3AD203B41FA5}">
                      <a16:colId xmlns:a16="http://schemas.microsoft.com/office/drawing/2014/main" val="3986792783"/>
                    </a:ext>
                  </a:extLst>
                </a:gridCol>
                <a:gridCol w="767464">
                  <a:extLst>
                    <a:ext uri="{9D8B030D-6E8A-4147-A177-3AD203B41FA5}">
                      <a16:colId xmlns:a16="http://schemas.microsoft.com/office/drawing/2014/main" val="2347695134"/>
                    </a:ext>
                  </a:extLst>
                </a:gridCol>
                <a:gridCol w="615658">
                  <a:extLst>
                    <a:ext uri="{9D8B030D-6E8A-4147-A177-3AD203B41FA5}">
                      <a16:colId xmlns:a16="http://schemas.microsoft.com/office/drawing/2014/main" val="985756543"/>
                    </a:ext>
                  </a:extLst>
                </a:gridCol>
                <a:gridCol w="590357">
                  <a:extLst>
                    <a:ext uri="{9D8B030D-6E8A-4147-A177-3AD203B41FA5}">
                      <a16:colId xmlns:a16="http://schemas.microsoft.com/office/drawing/2014/main" val="168984419"/>
                    </a:ext>
                  </a:extLst>
                </a:gridCol>
                <a:gridCol w="3086726">
                  <a:extLst>
                    <a:ext uri="{9D8B030D-6E8A-4147-A177-3AD203B41FA5}">
                      <a16:colId xmlns:a16="http://schemas.microsoft.com/office/drawing/2014/main" val="2492558604"/>
                    </a:ext>
                  </a:extLst>
                </a:gridCol>
              </a:tblGrid>
              <a:tr h="419386">
                <a:tc>
                  <a:txBody>
                    <a:bodyPr/>
                    <a:lstStyle/>
                    <a:p>
                      <a:pPr algn="ctr">
                        <a:lnSpc>
                          <a:spcPct val="115000"/>
                        </a:lnSpc>
                        <a:spcAft>
                          <a:spcPts val="1000"/>
                        </a:spcAft>
                      </a:pPr>
                      <a:r>
                        <a:rPr lang="en-US" sz="1300" b="1" dirty="0" err="1">
                          <a:solidFill>
                            <a:srgbClr val="FFFFFF"/>
                          </a:solidFill>
                          <a:effectLst/>
                          <a:latin typeface="微软雅黑" panose="020B0503020204020204" pitchFamily="34" charset="-122"/>
                          <a:ea typeface="微软雅黑" panose="020B0503020204020204" pitchFamily="34" charset="-122"/>
                          <a:cs typeface="Times New Roman" panose="02020603050405020304" pitchFamily="18" charset="0"/>
                        </a:rPr>
                        <a:t>FundName</a:t>
                      </a:r>
                      <a:endParaRPr lang="zh-CN" sz="1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15000"/>
                        </a:lnSpc>
                        <a:spcAft>
                          <a:spcPts val="1000"/>
                        </a:spcAft>
                      </a:pPr>
                      <a:r>
                        <a:rPr lang="en-US" sz="1300" b="1">
                          <a:solidFill>
                            <a:srgbClr val="FFFFFF"/>
                          </a:solidFill>
                          <a:effectLst/>
                          <a:latin typeface="微软雅黑" panose="020B0503020204020204" pitchFamily="34" charset="-122"/>
                          <a:ea typeface="微软雅黑" panose="020B0503020204020204" pitchFamily="34" charset="-122"/>
                          <a:cs typeface="Times New Roman" panose="02020603050405020304" pitchFamily="18" charset="0"/>
                        </a:rPr>
                        <a:t>画线择优（系数*拟合优度）</a:t>
                      </a:r>
                      <a:endParaRPr lang="zh-CN" sz="1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15000"/>
                        </a:lnSpc>
                        <a:spcAft>
                          <a:spcPts val="1000"/>
                        </a:spcAft>
                      </a:pPr>
                      <a:r>
                        <a:rPr lang="en-US" sz="1300" b="1">
                          <a:solidFill>
                            <a:srgbClr val="FFFFFF"/>
                          </a:solidFill>
                          <a:effectLst/>
                          <a:latin typeface="微软雅黑" panose="020B0503020204020204" pitchFamily="34" charset="-122"/>
                          <a:ea typeface="微软雅黑" panose="020B0503020204020204" pitchFamily="34" charset="-122"/>
                          <a:cs typeface="Times New Roman" panose="02020603050405020304" pitchFamily="18" charset="0"/>
                        </a:rPr>
                        <a:t>画线择优（系数*拟合优度）排名</a:t>
                      </a:r>
                      <a:endParaRPr lang="zh-CN" sz="1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15000"/>
                        </a:lnSpc>
                        <a:spcAft>
                          <a:spcPts val="1000"/>
                        </a:spcAft>
                      </a:pPr>
                      <a:r>
                        <a:rPr lang="en-US" sz="1300" b="1">
                          <a:solidFill>
                            <a:srgbClr val="FFFFFF"/>
                          </a:solidFill>
                          <a:effectLst/>
                          <a:latin typeface="微软雅黑" panose="020B0503020204020204" pitchFamily="34" charset="-122"/>
                          <a:ea typeface="微软雅黑" panose="020B0503020204020204" pitchFamily="34" charset="-122"/>
                          <a:cs typeface="Times New Roman" panose="02020603050405020304" pitchFamily="18" charset="0"/>
                        </a:rPr>
                        <a:t>系数符号</a:t>
                      </a:r>
                      <a:endParaRPr lang="zh-CN" sz="1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15000"/>
                        </a:lnSpc>
                        <a:spcAft>
                          <a:spcPts val="1000"/>
                        </a:spcAft>
                      </a:pPr>
                      <a:r>
                        <a:rPr lang="en-US" sz="1300" b="1">
                          <a:solidFill>
                            <a:srgbClr val="FFFFFF"/>
                          </a:solidFill>
                          <a:effectLst/>
                          <a:latin typeface="微软雅黑" panose="020B0503020204020204" pitchFamily="34" charset="-122"/>
                          <a:ea typeface="微软雅黑" panose="020B0503020204020204" pitchFamily="34" charset="-122"/>
                          <a:cs typeface="Times New Roman" panose="02020603050405020304" pitchFamily="18" charset="0"/>
                        </a:rPr>
                        <a:t>拟合优度</a:t>
                      </a:r>
                      <a:endParaRPr lang="zh-CN" sz="1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15000"/>
                        </a:lnSpc>
                        <a:spcAft>
                          <a:spcPts val="1000"/>
                        </a:spcAft>
                      </a:pPr>
                      <a:r>
                        <a:rPr lang="en-US" sz="1300" b="1">
                          <a:solidFill>
                            <a:srgbClr val="FFFFFF"/>
                          </a:solidFill>
                          <a:effectLst/>
                          <a:latin typeface="微软雅黑" panose="020B0503020204020204" pitchFamily="34" charset="-122"/>
                          <a:ea typeface="微软雅黑" panose="020B0503020204020204" pitchFamily="34" charset="-122"/>
                          <a:cs typeface="Times New Roman" panose="02020603050405020304" pitchFamily="18" charset="0"/>
                        </a:rPr>
                        <a:t>拟合优度样本内前百分比排名</a:t>
                      </a:r>
                      <a:endParaRPr lang="zh-CN" sz="1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15000"/>
                        </a:lnSpc>
                        <a:spcAft>
                          <a:spcPts val="1000"/>
                        </a:spcAft>
                      </a:pPr>
                      <a:r>
                        <a:rPr lang="en-US" sz="1300" b="1">
                          <a:solidFill>
                            <a:srgbClr val="FFFFFF"/>
                          </a:solidFill>
                          <a:effectLst/>
                          <a:latin typeface="微软雅黑" panose="020B0503020204020204" pitchFamily="34" charset="-122"/>
                          <a:ea typeface="微软雅黑" panose="020B0503020204020204" pitchFamily="34" charset="-122"/>
                          <a:cs typeface="Times New Roman" panose="02020603050405020304" pitchFamily="18" charset="0"/>
                        </a:rPr>
                        <a:t>系数样本内排名</a:t>
                      </a:r>
                      <a:endParaRPr lang="zh-CN" sz="1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15000"/>
                        </a:lnSpc>
                        <a:spcAft>
                          <a:spcPts val="1000"/>
                        </a:spcAft>
                      </a:pPr>
                      <a:r>
                        <a:rPr lang="en-US" sz="1300" b="1">
                          <a:solidFill>
                            <a:srgbClr val="FFFFFF"/>
                          </a:solidFill>
                          <a:effectLst/>
                          <a:latin typeface="微软雅黑" panose="020B0503020204020204" pitchFamily="34" charset="-122"/>
                          <a:ea typeface="微软雅黑" panose="020B0503020204020204" pitchFamily="34" charset="-122"/>
                          <a:cs typeface="Times New Roman" panose="02020603050405020304" pitchFamily="18" charset="0"/>
                        </a:rPr>
                        <a:t>区间运行天数</a:t>
                      </a:r>
                      <a:endParaRPr lang="zh-CN" sz="1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15000"/>
                        </a:lnSpc>
                        <a:spcAft>
                          <a:spcPts val="1000"/>
                        </a:spcAft>
                      </a:pPr>
                      <a:r>
                        <a:rPr lang="en-US" sz="1300" b="1">
                          <a:solidFill>
                            <a:srgbClr val="FFFFFF"/>
                          </a:solidFill>
                          <a:effectLst/>
                          <a:latin typeface="微软雅黑" panose="020B0503020204020204" pitchFamily="34" charset="-122"/>
                          <a:ea typeface="微软雅黑" panose="020B0503020204020204" pitchFamily="34" charset="-122"/>
                          <a:cs typeface="Times New Roman" panose="02020603050405020304" pitchFamily="18" charset="0"/>
                        </a:rPr>
                        <a:t>可比基金数量</a:t>
                      </a:r>
                      <a:endParaRPr lang="zh-CN" sz="1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15000"/>
                        </a:lnSpc>
                        <a:spcAft>
                          <a:spcPts val="1000"/>
                        </a:spcAft>
                      </a:pPr>
                      <a:r>
                        <a:rPr lang="en-US" sz="1300" b="1">
                          <a:solidFill>
                            <a:srgbClr val="FFFFFF"/>
                          </a:solidFill>
                          <a:effectLst/>
                          <a:latin typeface="微软雅黑" panose="020B0503020204020204" pitchFamily="34" charset="-122"/>
                          <a:ea typeface="微软雅黑" panose="020B0503020204020204" pitchFamily="34" charset="-122"/>
                          <a:cs typeface="Times New Roman" panose="02020603050405020304" pitchFamily="18" charset="0"/>
                        </a:rPr>
                        <a:t>可比基金样本</a:t>
                      </a:r>
                      <a:endParaRPr lang="zh-CN" sz="1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15000"/>
                        </a:lnSpc>
                        <a:spcAft>
                          <a:spcPts val="1000"/>
                        </a:spcAft>
                      </a:pPr>
                      <a:r>
                        <a:rPr lang="en-US" sz="1300" b="1" dirty="0" err="1">
                          <a:solidFill>
                            <a:srgbClr val="FFFFFF"/>
                          </a:solidFill>
                          <a:effectLst/>
                          <a:latin typeface="微软雅黑" panose="020B0503020204020204" pitchFamily="34" charset="-122"/>
                          <a:ea typeface="微软雅黑" panose="020B0503020204020204" pitchFamily="34" charset="-122"/>
                          <a:cs typeface="Times New Roman" panose="02020603050405020304" pitchFamily="18" charset="0"/>
                        </a:rPr>
                        <a:t>基准权益风险敞口</a:t>
                      </a:r>
                      <a:endParaRPr lang="zh-CN" sz="1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2245097517"/>
                  </a:ext>
                </a:extLst>
              </a:tr>
              <a:tr h="713968">
                <a:tc>
                  <a:txBody>
                    <a:bodyPr/>
                    <a:lstStyle/>
                    <a:p>
                      <a:pPr algn="ctr">
                        <a:lnSpc>
                          <a:spcPct val="115000"/>
                        </a:lnSpc>
                        <a:spcAft>
                          <a:spcPts val="1000"/>
                        </a:spcAft>
                      </a:pPr>
                      <a:r>
                        <a:rPr lang="en-US" sz="1400" b="0" dirty="0" err="1">
                          <a:solidFill>
                            <a:srgbClr val="FFFFFF"/>
                          </a:solidFill>
                          <a:effectLst/>
                          <a:latin typeface="微软雅黑" panose="020B0503020204020204" pitchFamily="34" charset="-122"/>
                          <a:ea typeface="微软雅黑" panose="020B0503020204020204" pitchFamily="34" charset="-122"/>
                          <a:cs typeface="Times New Roman" panose="02020603050405020304" pitchFamily="18" charset="0"/>
                        </a:rPr>
                        <a:t>鲁民投</a:t>
                      </a:r>
                      <a:endParaRPr lang="zh-CN" sz="1200" b="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-0.000585</a:t>
                      </a:r>
                      <a:endParaRPr lang="zh-CN" sz="1200" b="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100.0%</a:t>
                      </a:r>
                      <a:endParaRPr lang="zh-CN" sz="1200" b="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a:t>
                      </a:r>
                      <a:endParaRPr lang="zh-CN" sz="1200" b="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0.753321</a:t>
                      </a:r>
                      <a:endParaRPr lang="zh-CN" sz="1200" b="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40.0%</a:t>
                      </a:r>
                      <a:endParaRPr lang="zh-CN" sz="1200" b="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100.0%</a:t>
                      </a:r>
                      <a:endParaRPr lang="zh-CN" sz="1200" b="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75.0</a:t>
                      </a:r>
                      <a:endParaRPr lang="zh-CN" sz="1200" b="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6</a:t>
                      </a:r>
                      <a:endParaRPr lang="zh-CN" sz="1200" b="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东恺;鲁民投;品赋;千朔;锐天2;衍复;</a:t>
                      </a:r>
                      <a:endParaRPr lang="zh-CN" sz="1200" b="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0.0</a:t>
                      </a:r>
                      <a:endParaRPr lang="zh-CN" sz="1200" b="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514837774"/>
                  </a:ext>
                </a:extLst>
              </a:tr>
              <a:tr h="713968">
                <a:tc>
                  <a:txBody>
                    <a:bodyPr/>
                    <a:lstStyle/>
                    <a:p>
                      <a:pPr algn="ctr">
                        <a:lnSpc>
                          <a:spcPct val="115000"/>
                        </a:lnSpc>
                        <a:spcAft>
                          <a:spcPts val="1000"/>
                        </a:spcAft>
                      </a:pPr>
                      <a:r>
                        <a:rPr lang="en-US" sz="1400" b="0">
                          <a:solidFill>
                            <a:srgbClr val="FFFFFF"/>
                          </a:solidFill>
                          <a:effectLst/>
                          <a:latin typeface="微软雅黑" panose="020B0503020204020204" pitchFamily="34" charset="-122"/>
                          <a:ea typeface="微软雅黑" panose="020B0503020204020204" pitchFamily="34" charset="-122"/>
                          <a:cs typeface="Times New Roman" panose="02020603050405020304" pitchFamily="18" charset="0"/>
                        </a:rPr>
                        <a:t>宏锡</a:t>
                      </a:r>
                      <a:endParaRPr lang="zh-CN" sz="1200" b="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-0.000608</a:t>
                      </a:r>
                      <a:endParaRPr lang="zh-CN" sz="1200" b="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85.7143%</a:t>
                      </a:r>
                      <a:endParaRPr lang="zh-CN" sz="1200" b="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a:t>
                      </a:r>
                      <a:endParaRPr lang="zh-CN" sz="1200" b="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0.661076</a:t>
                      </a:r>
                      <a:endParaRPr lang="zh-CN" sz="1200" b="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42.8571%</a:t>
                      </a:r>
                      <a:endParaRPr lang="zh-CN" sz="1200" b="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85.7143%</a:t>
                      </a:r>
                      <a:endParaRPr lang="zh-CN" sz="1200" b="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65.0</a:t>
                      </a:r>
                      <a:endParaRPr lang="zh-CN" sz="1200" b="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7</a:t>
                      </a:r>
                      <a:endParaRPr lang="zh-CN" sz="1200" b="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东恺;宏锡;鲁民投;品赋;千朔;锐天2;衍复;</a:t>
                      </a:r>
                      <a:endParaRPr lang="zh-CN" sz="1200" b="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0.0</a:t>
                      </a:r>
                      <a:endParaRPr lang="zh-CN" sz="1200" b="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3095375642"/>
                  </a:ext>
                </a:extLst>
              </a:tr>
              <a:tr h="713968">
                <a:tc>
                  <a:txBody>
                    <a:bodyPr/>
                    <a:lstStyle/>
                    <a:p>
                      <a:pPr algn="ctr">
                        <a:lnSpc>
                          <a:spcPct val="115000"/>
                        </a:lnSpc>
                        <a:spcAft>
                          <a:spcPts val="1000"/>
                        </a:spcAft>
                      </a:pPr>
                      <a:r>
                        <a:rPr lang="en-US" sz="1400" b="0">
                          <a:solidFill>
                            <a:srgbClr val="FFFFFF"/>
                          </a:solidFill>
                          <a:effectLst/>
                          <a:latin typeface="微软雅黑" panose="020B0503020204020204" pitchFamily="34" charset="-122"/>
                          <a:ea typeface="微软雅黑" panose="020B0503020204020204" pitchFamily="34" charset="-122"/>
                          <a:cs typeface="Times New Roman" panose="02020603050405020304" pitchFamily="18" charset="0"/>
                        </a:rPr>
                        <a:t>宏龙</a:t>
                      </a:r>
                      <a:endParaRPr lang="zh-CN" sz="1200" b="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-0.000907</a:t>
                      </a:r>
                      <a:endParaRPr lang="zh-CN" sz="1200" b="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81.8182%</a:t>
                      </a:r>
                      <a:endParaRPr lang="zh-CN" sz="1200" b="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a:t>
                      </a:r>
                      <a:endParaRPr lang="zh-CN" sz="1200" b="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0.945228</a:t>
                      </a:r>
                      <a:endParaRPr lang="zh-CN" sz="1200" b="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9.0909%</a:t>
                      </a:r>
                      <a:endParaRPr lang="zh-CN" sz="1200" b="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81.8182%</a:t>
                      </a:r>
                      <a:endParaRPr lang="zh-CN" sz="1200" b="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26.0</a:t>
                      </a:r>
                      <a:endParaRPr lang="zh-CN" sz="1200" b="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11</a:t>
                      </a:r>
                      <a:endParaRPr lang="zh-CN" sz="1200" b="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东恺;和元达;赫富;宏龙;宏锡;鲁民投;品赋;千朔;锐天2;衍复;仲阳;</a:t>
                      </a:r>
                      <a:endParaRPr lang="zh-CN" sz="1200" b="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0.0</a:t>
                      </a:r>
                      <a:endParaRPr lang="zh-CN" sz="1200" b="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1717341899"/>
                  </a:ext>
                </a:extLst>
              </a:tr>
              <a:tr h="713968">
                <a:tc>
                  <a:txBody>
                    <a:bodyPr/>
                    <a:lstStyle/>
                    <a:p>
                      <a:pPr algn="ctr">
                        <a:lnSpc>
                          <a:spcPct val="115000"/>
                        </a:lnSpc>
                        <a:spcAft>
                          <a:spcPts val="1000"/>
                        </a:spcAft>
                      </a:pPr>
                      <a:r>
                        <a:rPr lang="en-US" sz="1400" b="0">
                          <a:solidFill>
                            <a:srgbClr val="FFFFFF"/>
                          </a:solidFill>
                          <a:effectLst/>
                          <a:latin typeface="微软雅黑" panose="020B0503020204020204" pitchFamily="34" charset="-122"/>
                          <a:ea typeface="微软雅黑" panose="020B0503020204020204" pitchFamily="34" charset="-122"/>
                          <a:cs typeface="Times New Roman" panose="02020603050405020304" pitchFamily="18" charset="0"/>
                        </a:rPr>
                        <a:t>赫富</a:t>
                      </a:r>
                      <a:endParaRPr lang="zh-CN" sz="1200" b="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-0.000914</a:t>
                      </a:r>
                      <a:endParaRPr lang="zh-CN" sz="1200" b="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87.5%</a:t>
                      </a:r>
                      <a:endParaRPr lang="zh-CN" sz="1200" b="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a:t>
                      </a:r>
                      <a:endParaRPr lang="zh-CN" sz="1200" b="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0.790712</a:t>
                      </a:r>
                      <a:endParaRPr lang="zh-CN" sz="1200" b="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25.0%</a:t>
                      </a:r>
                      <a:endParaRPr lang="zh-CN" sz="1200" b="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87.5%</a:t>
                      </a:r>
                      <a:endParaRPr lang="zh-CN" sz="1200" b="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63.0</a:t>
                      </a:r>
                      <a:endParaRPr lang="zh-CN" sz="1200" b="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8</a:t>
                      </a:r>
                      <a:endParaRPr lang="zh-CN" sz="1200" b="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东恺;赫富;宏锡;鲁民投;品赋;千朔;锐天2;衍复;</a:t>
                      </a:r>
                      <a:endParaRPr lang="zh-CN" sz="1200" b="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b="0" dirty="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0.0</a:t>
                      </a:r>
                      <a:endParaRPr lang="zh-CN" sz="1200" b="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1543397109"/>
                  </a:ext>
                </a:extLst>
              </a:tr>
              <a:tr h="713968">
                <a:tc>
                  <a:txBody>
                    <a:bodyPr/>
                    <a:lstStyle/>
                    <a:p>
                      <a:pPr algn="ctr">
                        <a:lnSpc>
                          <a:spcPct val="115000"/>
                        </a:lnSpc>
                        <a:spcAft>
                          <a:spcPts val="1000"/>
                        </a:spcAft>
                      </a:pPr>
                      <a:r>
                        <a:rPr lang="en-US" sz="1400" b="1">
                          <a:solidFill>
                            <a:srgbClr val="FFFFFF"/>
                          </a:solidFill>
                          <a:effectLst/>
                          <a:latin typeface="微软雅黑" panose="020B0503020204020204" pitchFamily="34" charset="-122"/>
                          <a:ea typeface="微软雅黑" panose="020B0503020204020204" pitchFamily="34" charset="-122"/>
                          <a:cs typeface="Times New Roman" panose="02020603050405020304" pitchFamily="18" charset="0"/>
                        </a:rPr>
                        <a:t>红筹</a:t>
                      </a:r>
                      <a:endParaRPr lang="zh-CN" sz="12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0.003897</a:t>
                      </a:r>
                      <a:endParaRPr lang="zh-CN" sz="12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100.0%</a:t>
                      </a:r>
                      <a:endParaRPr lang="zh-CN" sz="12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a:t>
                      </a:r>
                      <a:endParaRPr lang="zh-CN" sz="12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0.855476</a:t>
                      </a:r>
                      <a:endParaRPr lang="zh-CN" sz="12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100.0%</a:t>
                      </a:r>
                      <a:endParaRPr lang="zh-CN" sz="12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100.0%</a:t>
                      </a:r>
                      <a:endParaRPr lang="zh-CN" sz="12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110.0</a:t>
                      </a:r>
                      <a:endParaRPr lang="zh-CN" sz="12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1</a:t>
                      </a:r>
                      <a:endParaRPr lang="zh-CN" sz="12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红筹;</a:t>
                      </a:r>
                      <a:endParaRPr lang="zh-CN" sz="12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60.0</a:t>
                      </a:r>
                      <a:endParaRPr lang="zh-CN" sz="12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1999441856"/>
                  </a:ext>
                </a:extLst>
              </a:tr>
              <a:tr h="713968">
                <a:tc>
                  <a:txBody>
                    <a:bodyPr/>
                    <a:lstStyle/>
                    <a:p>
                      <a:pPr algn="ctr">
                        <a:lnSpc>
                          <a:spcPct val="115000"/>
                        </a:lnSpc>
                        <a:spcAft>
                          <a:spcPts val="1000"/>
                        </a:spcAft>
                      </a:pPr>
                      <a:r>
                        <a:rPr lang="en-US" sz="1400" b="1">
                          <a:solidFill>
                            <a:srgbClr val="FFFFFF"/>
                          </a:solidFill>
                          <a:effectLst/>
                          <a:latin typeface="微软雅黑" panose="020B0503020204020204" pitchFamily="34" charset="-122"/>
                          <a:ea typeface="微软雅黑" panose="020B0503020204020204" pitchFamily="34" charset="-122"/>
                          <a:cs typeface="Times New Roman" panose="02020603050405020304" pitchFamily="18" charset="0"/>
                        </a:rPr>
                        <a:t>衍航</a:t>
                      </a:r>
                      <a:endParaRPr lang="zh-CN" sz="12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0.00356</a:t>
                      </a:r>
                      <a:endParaRPr lang="zh-CN" sz="12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71.4286%</a:t>
                      </a:r>
                      <a:endParaRPr lang="zh-CN" sz="12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a:t>
                      </a:r>
                      <a:endParaRPr lang="zh-CN" sz="12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0.866297</a:t>
                      </a:r>
                      <a:endParaRPr lang="zh-CN" sz="12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42.8571%</a:t>
                      </a:r>
                      <a:endParaRPr lang="zh-CN" sz="12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71.4286%</a:t>
                      </a:r>
                      <a:endParaRPr lang="zh-CN" sz="12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104.0</a:t>
                      </a:r>
                      <a:endParaRPr lang="zh-CN" sz="12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7</a:t>
                      </a:r>
                      <a:endParaRPr lang="zh-CN" sz="12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承泽;沣京;宏道;名禹;循远;衍航;志开;</a:t>
                      </a:r>
                      <a:endParaRPr lang="zh-CN" sz="12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15000"/>
                        </a:lnSpc>
                        <a:spcAft>
                          <a:spcPts val="1000"/>
                        </a:spcAft>
                      </a:pPr>
                      <a:r>
                        <a:rPr lang="en-US" sz="1400" dirty="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60.0</a:t>
                      </a:r>
                      <a:endParaRPr lang="zh-CN" sz="12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2531662274"/>
                  </a:ext>
                </a:extLst>
              </a:tr>
            </a:tbl>
          </a:graphicData>
        </a:graphic>
      </p:graphicFrame>
    </p:spTree>
    <p:extLst>
      <p:ext uri="{BB962C8B-B14F-4D97-AF65-F5344CB8AC3E}">
        <p14:creationId xmlns:p14="http://schemas.microsoft.com/office/powerpoint/2010/main" val="201576821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内容占位符 15">
            <a:extLst>
              <a:ext uri="{FF2B5EF4-FFF2-40B4-BE49-F238E27FC236}">
                <a16:creationId xmlns:a16="http://schemas.microsoft.com/office/drawing/2014/main" id="{DD481FD9-1AF2-47B4-AC5B-6850E4C0628B}"/>
              </a:ext>
            </a:extLst>
          </p:cNvPr>
          <p:cNvGraphicFramePr>
            <a:graphicFrameLocks noGrp="1"/>
          </p:cNvGraphicFramePr>
          <p:nvPr>
            <p:ph idx="1"/>
          </p:nvPr>
        </p:nvGraphicFramePr>
        <p:xfrm>
          <a:off x="0" y="0"/>
          <a:ext cx="0" cy="0"/>
        </p:xfrm>
        <a:graphic>
          <a:graphicData uri="http://schemas.openxmlformats.org/drawingml/2006/table">
            <a:tbl>
              <a:tblPr firstRow="1" firstCol="1" bandRow="1">
                <a:tableStyleId>{5C22544A-7EE6-4342-B048-85BDC9FD1C3A}</a:tableStyleId>
              </a:tblPr>
              <a:tblGrid>
                <a:gridCol w="25400">
                  <a:extLst>
                    <a:ext uri="{9D8B030D-6E8A-4147-A177-3AD203B41FA5}">
                      <a16:colId xmlns:a16="http://schemas.microsoft.com/office/drawing/2014/main" val="2053501359"/>
                    </a:ext>
                  </a:extLst>
                </a:gridCol>
                <a:gridCol w="25400">
                  <a:extLst>
                    <a:ext uri="{9D8B030D-6E8A-4147-A177-3AD203B41FA5}">
                      <a16:colId xmlns:a16="http://schemas.microsoft.com/office/drawing/2014/main" val="1872692894"/>
                    </a:ext>
                  </a:extLst>
                </a:gridCol>
                <a:gridCol w="25400">
                  <a:extLst>
                    <a:ext uri="{9D8B030D-6E8A-4147-A177-3AD203B41FA5}">
                      <a16:colId xmlns:a16="http://schemas.microsoft.com/office/drawing/2014/main" val="3742150721"/>
                    </a:ext>
                  </a:extLst>
                </a:gridCol>
                <a:gridCol w="25400">
                  <a:extLst>
                    <a:ext uri="{9D8B030D-6E8A-4147-A177-3AD203B41FA5}">
                      <a16:colId xmlns:a16="http://schemas.microsoft.com/office/drawing/2014/main" val="1637132340"/>
                    </a:ext>
                  </a:extLst>
                </a:gridCol>
                <a:gridCol w="25400">
                  <a:extLst>
                    <a:ext uri="{9D8B030D-6E8A-4147-A177-3AD203B41FA5}">
                      <a16:colId xmlns:a16="http://schemas.microsoft.com/office/drawing/2014/main" val="3140254925"/>
                    </a:ext>
                  </a:extLst>
                </a:gridCol>
                <a:gridCol w="25400">
                  <a:extLst>
                    <a:ext uri="{9D8B030D-6E8A-4147-A177-3AD203B41FA5}">
                      <a16:colId xmlns:a16="http://schemas.microsoft.com/office/drawing/2014/main" val="3580071816"/>
                    </a:ext>
                  </a:extLst>
                </a:gridCol>
                <a:gridCol w="25400">
                  <a:extLst>
                    <a:ext uri="{9D8B030D-6E8A-4147-A177-3AD203B41FA5}">
                      <a16:colId xmlns:a16="http://schemas.microsoft.com/office/drawing/2014/main" val="2338500408"/>
                    </a:ext>
                  </a:extLst>
                </a:gridCol>
                <a:gridCol w="25400">
                  <a:extLst>
                    <a:ext uri="{9D8B030D-6E8A-4147-A177-3AD203B41FA5}">
                      <a16:colId xmlns:a16="http://schemas.microsoft.com/office/drawing/2014/main" val="2942575009"/>
                    </a:ext>
                  </a:extLst>
                </a:gridCol>
              </a:tblGrid>
              <a:tr h="0">
                <a:tc>
                  <a:txBody>
                    <a:bodyPr/>
                    <a:lstStyle/>
                    <a:p>
                      <a:pPr algn="ctr">
                        <a:lnSpc>
                          <a:spcPct val="115000"/>
                        </a:lnSpc>
                        <a:spcAft>
                          <a:spcPts val="1000"/>
                        </a:spcAft>
                      </a:pPr>
                      <a:r>
                        <a:rPr lang="en-US" sz="100">
                          <a:effectLst/>
                        </a:rPr>
                        <a:t>产品简称</a:t>
                      </a:r>
                      <a:endParaRPr lang="zh-CN" sz="100">
                        <a:effectLst/>
                        <a:latin typeface="Cambria" panose="02040503050406030204" pitchFamily="18" charset="0"/>
                        <a:ea typeface="MS Mincho" panose="02020609040205080304" pitchFamily="49" charset="-128"/>
                        <a:cs typeface="Times New Roman" panose="02020603050405020304" pitchFamily="18" charset="0"/>
                      </a:endParaRPr>
                    </a:p>
                  </a:txBody>
                  <a:tcPr marL="0" marR="0" marT="0" marB="0"/>
                </a:tc>
                <a:tc>
                  <a:txBody>
                    <a:bodyPr/>
                    <a:lstStyle/>
                    <a:p>
                      <a:pPr algn="ctr">
                        <a:lnSpc>
                          <a:spcPct val="115000"/>
                        </a:lnSpc>
                        <a:spcAft>
                          <a:spcPts val="1000"/>
                        </a:spcAft>
                      </a:pPr>
                      <a:r>
                        <a:rPr lang="en-US" sz="100">
                          <a:effectLst/>
                        </a:rPr>
                        <a:t>朝阳永续优选打分(空缺值填充)（三年+今年以来_normal）</a:t>
                      </a:r>
                      <a:endParaRPr lang="zh-CN" sz="100">
                        <a:effectLst/>
                        <a:latin typeface="Cambria" panose="02040503050406030204" pitchFamily="18" charset="0"/>
                        <a:ea typeface="MS Mincho" panose="02020609040205080304" pitchFamily="49" charset="-128"/>
                        <a:cs typeface="Times New Roman" panose="02020603050405020304" pitchFamily="18" charset="0"/>
                      </a:endParaRPr>
                    </a:p>
                  </a:txBody>
                  <a:tcPr marL="0" marR="0" marT="0" marB="0"/>
                </a:tc>
                <a:tc>
                  <a:txBody>
                    <a:bodyPr/>
                    <a:lstStyle/>
                    <a:p>
                      <a:pPr algn="ctr">
                        <a:lnSpc>
                          <a:spcPct val="115000"/>
                        </a:lnSpc>
                        <a:spcAft>
                          <a:spcPts val="1000"/>
                        </a:spcAft>
                      </a:pPr>
                      <a:r>
                        <a:rPr lang="en-US" sz="100">
                          <a:effectLst/>
                        </a:rPr>
                        <a:t>收益率打分(空缺值填充)（三年+今年以来_normal）</a:t>
                      </a:r>
                      <a:endParaRPr lang="zh-CN" sz="100">
                        <a:effectLst/>
                        <a:latin typeface="Cambria" panose="02040503050406030204" pitchFamily="18" charset="0"/>
                        <a:ea typeface="MS Mincho" panose="02020609040205080304" pitchFamily="49" charset="-128"/>
                        <a:cs typeface="Times New Roman" panose="02020603050405020304" pitchFamily="18" charset="0"/>
                      </a:endParaRPr>
                    </a:p>
                  </a:txBody>
                  <a:tcPr marL="0" marR="0" marT="0" marB="0"/>
                </a:tc>
                <a:tc>
                  <a:txBody>
                    <a:bodyPr/>
                    <a:lstStyle/>
                    <a:p>
                      <a:pPr algn="ctr">
                        <a:lnSpc>
                          <a:spcPct val="115000"/>
                        </a:lnSpc>
                        <a:spcAft>
                          <a:spcPts val="1000"/>
                        </a:spcAft>
                      </a:pPr>
                      <a:r>
                        <a:rPr lang="en-US" sz="100">
                          <a:effectLst/>
                        </a:rPr>
                        <a:t>Sharpe比率打分(空缺值填充)（三年+今年以来_normal）</a:t>
                      </a:r>
                      <a:endParaRPr lang="zh-CN" sz="100">
                        <a:effectLst/>
                        <a:latin typeface="Cambria" panose="02040503050406030204" pitchFamily="18" charset="0"/>
                        <a:ea typeface="MS Mincho" panose="02020609040205080304" pitchFamily="49" charset="-128"/>
                        <a:cs typeface="Times New Roman" panose="02020603050405020304" pitchFamily="18" charset="0"/>
                      </a:endParaRPr>
                    </a:p>
                  </a:txBody>
                  <a:tcPr marL="0" marR="0" marT="0" marB="0"/>
                </a:tc>
                <a:tc>
                  <a:txBody>
                    <a:bodyPr/>
                    <a:lstStyle/>
                    <a:p>
                      <a:pPr algn="ctr">
                        <a:lnSpc>
                          <a:spcPct val="115000"/>
                        </a:lnSpc>
                        <a:spcAft>
                          <a:spcPts val="1000"/>
                        </a:spcAft>
                      </a:pPr>
                      <a:r>
                        <a:rPr lang="en-US" sz="100">
                          <a:effectLst/>
                        </a:rPr>
                        <a:t>朝阳永续优选打分（三年+今年以来_normal）</a:t>
                      </a:r>
                      <a:endParaRPr lang="zh-CN" sz="100">
                        <a:effectLst/>
                        <a:latin typeface="Cambria" panose="02040503050406030204" pitchFamily="18" charset="0"/>
                        <a:ea typeface="MS Mincho" panose="02020609040205080304" pitchFamily="49" charset="-128"/>
                        <a:cs typeface="Times New Roman" panose="02020603050405020304" pitchFamily="18" charset="0"/>
                      </a:endParaRPr>
                    </a:p>
                  </a:txBody>
                  <a:tcPr marL="0" marR="0" marT="0" marB="0"/>
                </a:tc>
                <a:tc>
                  <a:txBody>
                    <a:bodyPr/>
                    <a:lstStyle/>
                    <a:p>
                      <a:pPr algn="ctr">
                        <a:lnSpc>
                          <a:spcPct val="115000"/>
                        </a:lnSpc>
                        <a:spcAft>
                          <a:spcPts val="1000"/>
                        </a:spcAft>
                      </a:pPr>
                      <a:r>
                        <a:rPr lang="en-US" sz="100">
                          <a:effectLst/>
                        </a:rPr>
                        <a:t>存续时间=净值成立日期月份差/12</a:t>
                      </a:r>
                      <a:endParaRPr lang="zh-CN" sz="100">
                        <a:effectLst/>
                        <a:latin typeface="Cambria" panose="02040503050406030204" pitchFamily="18" charset="0"/>
                        <a:ea typeface="MS Mincho" panose="02020609040205080304" pitchFamily="49" charset="-128"/>
                        <a:cs typeface="Times New Roman" panose="02020603050405020304" pitchFamily="18" charset="0"/>
                      </a:endParaRPr>
                    </a:p>
                  </a:txBody>
                  <a:tcPr marL="0" marR="0" marT="0" marB="0"/>
                </a:tc>
                <a:tc>
                  <a:txBody>
                    <a:bodyPr/>
                    <a:lstStyle/>
                    <a:p>
                      <a:pPr algn="ctr">
                        <a:lnSpc>
                          <a:spcPct val="115000"/>
                        </a:lnSpc>
                        <a:spcAft>
                          <a:spcPts val="1000"/>
                        </a:spcAft>
                      </a:pPr>
                      <a:r>
                        <a:rPr lang="en-US" sz="100">
                          <a:effectLst/>
                        </a:rPr>
                        <a:t>管理规模</a:t>
                      </a:r>
                      <a:endParaRPr lang="zh-CN" sz="100">
                        <a:effectLst/>
                        <a:latin typeface="Cambria" panose="02040503050406030204" pitchFamily="18" charset="0"/>
                        <a:ea typeface="MS Mincho" panose="02020609040205080304" pitchFamily="49" charset="-128"/>
                        <a:cs typeface="Times New Roman" panose="02020603050405020304" pitchFamily="18" charset="0"/>
                      </a:endParaRPr>
                    </a:p>
                  </a:txBody>
                  <a:tcPr marL="0" marR="0" marT="0" marB="0"/>
                </a:tc>
                <a:tc>
                  <a:txBody>
                    <a:bodyPr/>
                    <a:lstStyle/>
                    <a:p>
                      <a:pPr algn="ctr">
                        <a:lnSpc>
                          <a:spcPct val="115000"/>
                        </a:lnSpc>
                        <a:spcAft>
                          <a:spcPts val="1000"/>
                        </a:spcAft>
                      </a:pPr>
                      <a:r>
                        <a:rPr lang="en-US" sz="100">
                          <a:effectLst/>
                        </a:rPr>
                        <a:t>序号</a:t>
                      </a:r>
                      <a:endParaRPr lang="zh-CN" sz="100">
                        <a:effectLst/>
                        <a:latin typeface="Cambria" panose="02040503050406030204" pitchFamily="18" charset="0"/>
                        <a:ea typeface="MS Mincho" panose="02020609040205080304" pitchFamily="49" charset="-128"/>
                        <a:cs typeface="Times New Roman" panose="02020603050405020304" pitchFamily="18" charset="0"/>
                      </a:endParaRPr>
                    </a:p>
                  </a:txBody>
                  <a:tcPr marL="0" marR="0" marT="0" marB="0"/>
                </a:tc>
                <a:extLst>
                  <a:ext uri="{0D108BD9-81ED-4DB2-BD59-A6C34878D82A}">
                    <a16:rowId xmlns:a16="http://schemas.microsoft.com/office/drawing/2014/main" val="394971660"/>
                  </a:ext>
                </a:extLst>
              </a:tr>
              <a:tr h="0">
                <a:tc>
                  <a:txBody>
                    <a:bodyPr/>
                    <a:lstStyle/>
                    <a:p>
                      <a:pPr algn="ctr">
                        <a:lnSpc>
                          <a:spcPct val="115000"/>
                        </a:lnSpc>
                        <a:spcAft>
                          <a:spcPts val="1000"/>
                        </a:spcAft>
                      </a:pPr>
                      <a:r>
                        <a:rPr lang="en-US" sz="100">
                          <a:effectLst/>
                        </a:rPr>
                        <a:t>中安汇富-莲花山宏观对冲3号</a:t>
                      </a:r>
                      <a:endParaRPr lang="zh-CN" sz="100">
                        <a:effectLst/>
                        <a:latin typeface="Cambria" panose="02040503050406030204" pitchFamily="18" charset="0"/>
                        <a:ea typeface="MS Mincho" panose="02020609040205080304" pitchFamily="49" charset="-128"/>
                        <a:cs typeface="Times New Roman" panose="02020603050405020304" pitchFamily="18" charset="0"/>
                      </a:endParaRPr>
                    </a:p>
                  </a:txBody>
                  <a:tcPr marL="0" marR="0" marT="0" marB="0"/>
                </a:tc>
                <a:tc>
                  <a:txBody>
                    <a:bodyPr/>
                    <a:lstStyle/>
                    <a:p>
                      <a:pPr algn="ctr">
                        <a:lnSpc>
                          <a:spcPct val="115000"/>
                        </a:lnSpc>
                        <a:spcAft>
                          <a:spcPts val="1000"/>
                        </a:spcAft>
                      </a:pPr>
                      <a:r>
                        <a:rPr lang="en-US" sz="100">
                          <a:effectLst/>
                        </a:rPr>
                        <a:t>0.25258</a:t>
                      </a:r>
                      <a:endParaRPr lang="zh-CN" sz="100">
                        <a:effectLst/>
                        <a:latin typeface="Cambria" panose="02040503050406030204" pitchFamily="18" charset="0"/>
                        <a:ea typeface="MS Mincho" panose="02020609040205080304" pitchFamily="49" charset="-128"/>
                        <a:cs typeface="Times New Roman" panose="02020603050405020304" pitchFamily="18" charset="0"/>
                      </a:endParaRPr>
                    </a:p>
                  </a:txBody>
                  <a:tcPr marL="0" marR="0" marT="0" marB="0"/>
                </a:tc>
                <a:tc>
                  <a:txBody>
                    <a:bodyPr/>
                    <a:lstStyle/>
                    <a:p>
                      <a:pPr algn="ctr">
                        <a:lnSpc>
                          <a:spcPct val="115000"/>
                        </a:lnSpc>
                        <a:spcAft>
                          <a:spcPts val="1000"/>
                        </a:spcAft>
                      </a:pPr>
                      <a:r>
                        <a:rPr lang="en-US" sz="100">
                          <a:effectLst/>
                        </a:rPr>
                        <a:t>0.17117</a:t>
                      </a:r>
                      <a:endParaRPr lang="zh-CN" sz="100">
                        <a:effectLst/>
                        <a:latin typeface="Cambria" panose="02040503050406030204" pitchFamily="18" charset="0"/>
                        <a:ea typeface="MS Mincho" panose="02020609040205080304" pitchFamily="49" charset="-128"/>
                        <a:cs typeface="Times New Roman" panose="02020603050405020304" pitchFamily="18" charset="0"/>
                      </a:endParaRPr>
                    </a:p>
                  </a:txBody>
                  <a:tcPr marL="0" marR="0" marT="0" marB="0"/>
                </a:tc>
                <a:tc>
                  <a:txBody>
                    <a:bodyPr/>
                    <a:lstStyle/>
                    <a:p>
                      <a:pPr algn="ctr">
                        <a:lnSpc>
                          <a:spcPct val="115000"/>
                        </a:lnSpc>
                        <a:spcAft>
                          <a:spcPts val="1000"/>
                        </a:spcAft>
                      </a:pPr>
                      <a:r>
                        <a:rPr lang="en-US" sz="100">
                          <a:effectLst/>
                        </a:rPr>
                        <a:t>0.33399</a:t>
                      </a:r>
                      <a:endParaRPr lang="zh-CN" sz="100">
                        <a:effectLst/>
                        <a:latin typeface="Cambria" panose="02040503050406030204" pitchFamily="18" charset="0"/>
                        <a:ea typeface="MS Mincho" panose="02020609040205080304" pitchFamily="49" charset="-128"/>
                        <a:cs typeface="Times New Roman" panose="02020603050405020304" pitchFamily="18" charset="0"/>
                      </a:endParaRPr>
                    </a:p>
                  </a:txBody>
                  <a:tcPr marL="0" marR="0" marT="0" marB="0"/>
                </a:tc>
                <a:tc>
                  <a:txBody>
                    <a:bodyPr/>
                    <a:lstStyle/>
                    <a:p>
                      <a:pPr algn="ctr">
                        <a:lnSpc>
                          <a:spcPct val="115000"/>
                        </a:lnSpc>
                        <a:spcAft>
                          <a:spcPts val="1000"/>
                        </a:spcAft>
                      </a:pPr>
                      <a:r>
                        <a:rPr lang="en-US" sz="100">
                          <a:effectLst/>
                        </a:rPr>
                        <a:t>0.25258</a:t>
                      </a:r>
                      <a:endParaRPr lang="zh-CN" sz="100">
                        <a:effectLst/>
                        <a:latin typeface="Cambria" panose="02040503050406030204" pitchFamily="18" charset="0"/>
                        <a:ea typeface="MS Mincho" panose="02020609040205080304" pitchFamily="49" charset="-128"/>
                        <a:cs typeface="Times New Roman" panose="02020603050405020304" pitchFamily="18" charset="0"/>
                      </a:endParaRPr>
                    </a:p>
                  </a:txBody>
                  <a:tcPr marL="0" marR="0" marT="0" marB="0"/>
                </a:tc>
                <a:tc>
                  <a:txBody>
                    <a:bodyPr/>
                    <a:lstStyle/>
                    <a:p>
                      <a:pPr algn="ctr">
                        <a:lnSpc>
                          <a:spcPct val="115000"/>
                        </a:lnSpc>
                        <a:spcAft>
                          <a:spcPts val="1000"/>
                        </a:spcAft>
                      </a:pPr>
                      <a:r>
                        <a:rPr lang="en-US" sz="100">
                          <a:effectLst/>
                        </a:rPr>
                        <a:t>4.08333</a:t>
                      </a:r>
                      <a:endParaRPr lang="zh-CN" sz="100">
                        <a:effectLst/>
                        <a:latin typeface="Cambria" panose="02040503050406030204" pitchFamily="18" charset="0"/>
                        <a:ea typeface="MS Mincho" panose="02020609040205080304" pitchFamily="49" charset="-128"/>
                        <a:cs typeface="Times New Roman" panose="02020603050405020304" pitchFamily="18" charset="0"/>
                      </a:endParaRPr>
                    </a:p>
                  </a:txBody>
                  <a:tcPr marL="0" marR="0" marT="0" marB="0"/>
                </a:tc>
                <a:tc>
                  <a:txBody>
                    <a:bodyPr/>
                    <a:lstStyle/>
                    <a:p>
                      <a:pPr algn="ctr">
                        <a:lnSpc>
                          <a:spcPct val="115000"/>
                        </a:lnSpc>
                        <a:spcAft>
                          <a:spcPts val="1000"/>
                        </a:spcAft>
                      </a:pPr>
                      <a:r>
                        <a:rPr lang="en-US" sz="100">
                          <a:effectLst/>
                        </a:rPr>
                        <a:t>10~20亿</a:t>
                      </a:r>
                      <a:endParaRPr lang="zh-CN" sz="100">
                        <a:effectLst/>
                        <a:latin typeface="Cambria" panose="02040503050406030204" pitchFamily="18" charset="0"/>
                        <a:ea typeface="MS Mincho" panose="02020609040205080304" pitchFamily="49" charset="-128"/>
                        <a:cs typeface="Times New Roman" panose="02020603050405020304" pitchFamily="18" charset="0"/>
                      </a:endParaRPr>
                    </a:p>
                  </a:txBody>
                  <a:tcPr marL="0" marR="0" marT="0" marB="0"/>
                </a:tc>
                <a:tc>
                  <a:txBody>
                    <a:bodyPr/>
                    <a:lstStyle/>
                    <a:p>
                      <a:pPr algn="ctr">
                        <a:lnSpc>
                          <a:spcPct val="115000"/>
                        </a:lnSpc>
                        <a:spcAft>
                          <a:spcPts val="1000"/>
                        </a:spcAft>
                      </a:pPr>
                      <a:r>
                        <a:rPr lang="en-US" sz="100">
                          <a:effectLst/>
                        </a:rPr>
                        <a:t>1/15</a:t>
                      </a:r>
                      <a:endParaRPr lang="zh-CN" sz="100">
                        <a:effectLst/>
                        <a:latin typeface="Cambria" panose="02040503050406030204" pitchFamily="18" charset="0"/>
                        <a:ea typeface="MS Mincho" panose="02020609040205080304" pitchFamily="49" charset="-128"/>
                        <a:cs typeface="Times New Roman" panose="02020603050405020304" pitchFamily="18" charset="0"/>
                      </a:endParaRPr>
                    </a:p>
                  </a:txBody>
                  <a:tcPr marL="0" marR="0" marT="0" marB="0"/>
                </a:tc>
                <a:extLst>
                  <a:ext uri="{0D108BD9-81ED-4DB2-BD59-A6C34878D82A}">
                    <a16:rowId xmlns:a16="http://schemas.microsoft.com/office/drawing/2014/main" val="905965293"/>
                  </a:ext>
                </a:extLst>
              </a:tr>
              <a:tr h="0">
                <a:tc>
                  <a:txBody>
                    <a:bodyPr/>
                    <a:lstStyle/>
                    <a:p>
                      <a:pPr algn="ctr">
                        <a:lnSpc>
                          <a:spcPct val="115000"/>
                        </a:lnSpc>
                        <a:spcAft>
                          <a:spcPts val="1000"/>
                        </a:spcAft>
                      </a:pPr>
                      <a:r>
                        <a:rPr lang="en-US" sz="100">
                          <a:effectLst/>
                        </a:rPr>
                        <a:t>景上源1号</a:t>
                      </a:r>
                      <a:endParaRPr lang="zh-CN" sz="100">
                        <a:effectLst/>
                        <a:latin typeface="Cambria" panose="02040503050406030204" pitchFamily="18" charset="0"/>
                        <a:ea typeface="MS Mincho" panose="02020609040205080304" pitchFamily="49" charset="-128"/>
                        <a:cs typeface="Times New Roman" panose="02020603050405020304" pitchFamily="18" charset="0"/>
                      </a:endParaRPr>
                    </a:p>
                  </a:txBody>
                  <a:tcPr marL="0" marR="0" marT="0" marB="0"/>
                </a:tc>
                <a:tc>
                  <a:txBody>
                    <a:bodyPr/>
                    <a:lstStyle/>
                    <a:p>
                      <a:pPr algn="ctr">
                        <a:lnSpc>
                          <a:spcPct val="115000"/>
                        </a:lnSpc>
                        <a:spcAft>
                          <a:spcPts val="1000"/>
                        </a:spcAft>
                      </a:pPr>
                      <a:r>
                        <a:rPr lang="en-US" sz="100">
                          <a:effectLst/>
                        </a:rPr>
                        <a:t>0.26394</a:t>
                      </a:r>
                      <a:endParaRPr lang="zh-CN" sz="100">
                        <a:effectLst/>
                        <a:latin typeface="Cambria" panose="02040503050406030204" pitchFamily="18" charset="0"/>
                        <a:ea typeface="MS Mincho" panose="02020609040205080304" pitchFamily="49" charset="-128"/>
                        <a:cs typeface="Times New Roman" panose="02020603050405020304" pitchFamily="18" charset="0"/>
                      </a:endParaRPr>
                    </a:p>
                  </a:txBody>
                  <a:tcPr marL="0" marR="0" marT="0" marB="0"/>
                </a:tc>
                <a:tc>
                  <a:txBody>
                    <a:bodyPr/>
                    <a:lstStyle/>
                    <a:p>
                      <a:pPr algn="ctr">
                        <a:lnSpc>
                          <a:spcPct val="115000"/>
                        </a:lnSpc>
                        <a:spcAft>
                          <a:spcPts val="1000"/>
                        </a:spcAft>
                      </a:pPr>
                      <a:r>
                        <a:rPr lang="en-US" sz="100">
                          <a:effectLst/>
                        </a:rPr>
                        <a:t>0.25023</a:t>
                      </a:r>
                      <a:endParaRPr lang="zh-CN" sz="100">
                        <a:effectLst/>
                        <a:latin typeface="Cambria" panose="02040503050406030204" pitchFamily="18" charset="0"/>
                        <a:ea typeface="MS Mincho" panose="02020609040205080304" pitchFamily="49" charset="-128"/>
                        <a:cs typeface="Times New Roman" panose="02020603050405020304" pitchFamily="18" charset="0"/>
                      </a:endParaRPr>
                    </a:p>
                  </a:txBody>
                  <a:tcPr marL="0" marR="0" marT="0" marB="0"/>
                </a:tc>
                <a:tc>
                  <a:txBody>
                    <a:bodyPr/>
                    <a:lstStyle/>
                    <a:p>
                      <a:pPr algn="ctr">
                        <a:lnSpc>
                          <a:spcPct val="115000"/>
                        </a:lnSpc>
                        <a:spcAft>
                          <a:spcPts val="1000"/>
                        </a:spcAft>
                      </a:pPr>
                      <a:r>
                        <a:rPr lang="en-US" sz="100">
                          <a:effectLst/>
                        </a:rPr>
                        <a:t>0.27765</a:t>
                      </a:r>
                      <a:endParaRPr lang="zh-CN" sz="100">
                        <a:effectLst/>
                        <a:latin typeface="Cambria" panose="02040503050406030204" pitchFamily="18" charset="0"/>
                        <a:ea typeface="MS Mincho" panose="02020609040205080304" pitchFamily="49" charset="-128"/>
                        <a:cs typeface="Times New Roman" panose="02020603050405020304" pitchFamily="18" charset="0"/>
                      </a:endParaRPr>
                    </a:p>
                  </a:txBody>
                  <a:tcPr marL="0" marR="0" marT="0" marB="0"/>
                </a:tc>
                <a:tc>
                  <a:txBody>
                    <a:bodyPr/>
                    <a:lstStyle/>
                    <a:p>
                      <a:pPr algn="ctr">
                        <a:lnSpc>
                          <a:spcPct val="115000"/>
                        </a:lnSpc>
                        <a:spcAft>
                          <a:spcPts val="1000"/>
                        </a:spcAft>
                      </a:pPr>
                      <a:r>
                        <a:rPr lang="en-US" sz="100">
                          <a:effectLst/>
                        </a:rPr>
                        <a:t>0.26394</a:t>
                      </a:r>
                      <a:endParaRPr lang="zh-CN" sz="100">
                        <a:effectLst/>
                        <a:latin typeface="Cambria" panose="02040503050406030204" pitchFamily="18" charset="0"/>
                        <a:ea typeface="MS Mincho" panose="02020609040205080304" pitchFamily="49" charset="-128"/>
                        <a:cs typeface="Times New Roman" panose="02020603050405020304" pitchFamily="18" charset="0"/>
                      </a:endParaRPr>
                    </a:p>
                  </a:txBody>
                  <a:tcPr marL="0" marR="0" marT="0" marB="0"/>
                </a:tc>
                <a:tc>
                  <a:txBody>
                    <a:bodyPr/>
                    <a:lstStyle/>
                    <a:p>
                      <a:pPr algn="ctr">
                        <a:lnSpc>
                          <a:spcPct val="115000"/>
                        </a:lnSpc>
                        <a:spcAft>
                          <a:spcPts val="1000"/>
                        </a:spcAft>
                      </a:pPr>
                      <a:r>
                        <a:rPr lang="en-US" sz="100">
                          <a:effectLst/>
                        </a:rPr>
                        <a:t>5.91667</a:t>
                      </a:r>
                      <a:endParaRPr lang="zh-CN" sz="100">
                        <a:effectLst/>
                        <a:latin typeface="Cambria" panose="02040503050406030204" pitchFamily="18" charset="0"/>
                        <a:ea typeface="MS Mincho" panose="02020609040205080304" pitchFamily="49" charset="-128"/>
                        <a:cs typeface="Times New Roman" panose="02020603050405020304" pitchFamily="18" charset="0"/>
                      </a:endParaRPr>
                    </a:p>
                  </a:txBody>
                  <a:tcPr marL="0" marR="0" marT="0" marB="0"/>
                </a:tc>
                <a:tc>
                  <a:txBody>
                    <a:bodyPr/>
                    <a:lstStyle/>
                    <a:p>
                      <a:pPr algn="ctr">
                        <a:lnSpc>
                          <a:spcPct val="115000"/>
                        </a:lnSpc>
                        <a:spcAft>
                          <a:spcPts val="1000"/>
                        </a:spcAft>
                      </a:pPr>
                      <a:r>
                        <a:rPr lang="en-US" sz="100">
                          <a:effectLst/>
                        </a:rPr>
                        <a:t>20~50亿</a:t>
                      </a:r>
                      <a:endParaRPr lang="zh-CN" sz="100">
                        <a:effectLst/>
                        <a:latin typeface="Cambria" panose="02040503050406030204" pitchFamily="18" charset="0"/>
                        <a:ea typeface="MS Mincho" panose="02020609040205080304" pitchFamily="49" charset="-128"/>
                        <a:cs typeface="Times New Roman" panose="02020603050405020304" pitchFamily="18" charset="0"/>
                      </a:endParaRPr>
                    </a:p>
                  </a:txBody>
                  <a:tcPr marL="0" marR="0" marT="0" marB="0"/>
                </a:tc>
                <a:tc>
                  <a:txBody>
                    <a:bodyPr/>
                    <a:lstStyle/>
                    <a:p>
                      <a:pPr algn="ctr">
                        <a:lnSpc>
                          <a:spcPct val="115000"/>
                        </a:lnSpc>
                        <a:spcAft>
                          <a:spcPts val="1000"/>
                        </a:spcAft>
                      </a:pPr>
                      <a:r>
                        <a:rPr lang="en-US" sz="100">
                          <a:effectLst/>
                        </a:rPr>
                        <a:t>2/15</a:t>
                      </a:r>
                      <a:endParaRPr lang="zh-CN" sz="100">
                        <a:effectLst/>
                        <a:latin typeface="Cambria" panose="02040503050406030204" pitchFamily="18" charset="0"/>
                        <a:ea typeface="MS Mincho" panose="02020609040205080304" pitchFamily="49" charset="-128"/>
                        <a:cs typeface="Times New Roman" panose="02020603050405020304" pitchFamily="18" charset="0"/>
                      </a:endParaRPr>
                    </a:p>
                  </a:txBody>
                  <a:tcPr marL="0" marR="0" marT="0" marB="0"/>
                </a:tc>
                <a:extLst>
                  <a:ext uri="{0D108BD9-81ED-4DB2-BD59-A6C34878D82A}">
                    <a16:rowId xmlns:a16="http://schemas.microsoft.com/office/drawing/2014/main" val="1708728307"/>
                  </a:ext>
                </a:extLst>
              </a:tr>
              <a:tr h="0">
                <a:tc>
                  <a:txBody>
                    <a:bodyPr/>
                    <a:lstStyle/>
                    <a:p>
                      <a:pPr algn="ctr">
                        <a:lnSpc>
                          <a:spcPct val="115000"/>
                        </a:lnSpc>
                        <a:spcAft>
                          <a:spcPts val="1000"/>
                        </a:spcAft>
                      </a:pPr>
                      <a:r>
                        <a:rPr lang="en-US" sz="100">
                          <a:effectLst/>
                        </a:rPr>
                        <a:t>半夏宏观对冲</a:t>
                      </a:r>
                      <a:endParaRPr lang="zh-CN" sz="100">
                        <a:effectLst/>
                        <a:latin typeface="Cambria" panose="02040503050406030204" pitchFamily="18" charset="0"/>
                        <a:ea typeface="MS Mincho" panose="02020609040205080304" pitchFamily="49" charset="-128"/>
                        <a:cs typeface="Times New Roman" panose="02020603050405020304" pitchFamily="18" charset="0"/>
                      </a:endParaRPr>
                    </a:p>
                  </a:txBody>
                  <a:tcPr marL="0" marR="0" marT="0" marB="0"/>
                </a:tc>
                <a:tc>
                  <a:txBody>
                    <a:bodyPr/>
                    <a:lstStyle/>
                    <a:p>
                      <a:pPr algn="ctr">
                        <a:lnSpc>
                          <a:spcPct val="115000"/>
                        </a:lnSpc>
                        <a:spcAft>
                          <a:spcPts val="1000"/>
                        </a:spcAft>
                      </a:pPr>
                      <a:r>
                        <a:rPr lang="en-US" sz="100">
                          <a:effectLst/>
                        </a:rPr>
                        <a:t>0.2644</a:t>
                      </a:r>
                      <a:endParaRPr lang="zh-CN" sz="100">
                        <a:effectLst/>
                        <a:latin typeface="Cambria" panose="02040503050406030204" pitchFamily="18" charset="0"/>
                        <a:ea typeface="MS Mincho" panose="02020609040205080304" pitchFamily="49" charset="-128"/>
                        <a:cs typeface="Times New Roman" panose="02020603050405020304" pitchFamily="18" charset="0"/>
                      </a:endParaRPr>
                    </a:p>
                  </a:txBody>
                  <a:tcPr marL="0" marR="0" marT="0" marB="0"/>
                </a:tc>
                <a:tc>
                  <a:txBody>
                    <a:bodyPr/>
                    <a:lstStyle/>
                    <a:p>
                      <a:pPr algn="ctr">
                        <a:lnSpc>
                          <a:spcPct val="115000"/>
                        </a:lnSpc>
                        <a:spcAft>
                          <a:spcPts val="1000"/>
                        </a:spcAft>
                      </a:pPr>
                      <a:r>
                        <a:rPr lang="en-US" sz="100">
                          <a:effectLst/>
                        </a:rPr>
                        <a:t>0.22758</a:t>
                      </a:r>
                      <a:endParaRPr lang="zh-CN" sz="100">
                        <a:effectLst/>
                        <a:latin typeface="Cambria" panose="02040503050406030204" pitchFamily="18" charset="0"/>
                        <a:ea typeface="MS Mincho" panose="02020609040205080304" pitchFamily="49" charset="-128"/>
                        <a:cs typeface="Times New Roman" panose="02020603050405020304" pitchFamily="18" charset="0"/>
                      </a:endParaRPr>
                    </a:p>
                  </a:txBody>
                  <a:tcPr marL="0" marR="0" marT="0" marB="0"/>
                </a:tc>
                <a:tc>
                  <a:txBody>
                    <a:bodyPr/>
                    <a:lstStyle/>
                    <a:p>
                      <a:pPr algn="ctr">
                        <a:lnSpc>
                          <a:spcPct val="115000"/>
                        </a:lnSpc>
                        <a:spcAft>
                          <a:spcPts val="1000"/>
                        </a:spcAft>
                      </a:pPr>
                      <a:r>
                        <a:rPr lang="en-US" sz="100">
                          <a:effectLst/>
                        </a:rPr>
                        <a:t>0.30123</a:t>
                      </a:r>
                      <a:endParaRPr lang="zh-CN" sz="100">
                        <a:effectLst/>
                        <a:latin typeface="Cambria" panose="02040503050406030204" pitchFamily="18" charset="0"/>
                        <a:ea typeface="MS Mincho" panose="02020609040205080304" pitchFamily="49" charset="-128"/>
                        <a:cs typeface="Times New Roman" panose="02020603050405020304" pitchFamily="18" charset="0"/>
                      </a:endParaRPr>
                    </a:p>
                  </a:txBody>
                  <a:tcPr marL="0" marR="0" marT="0" marB="0"/>
                </a:tc>
                <a:tc>
                  <a:txBody>
                    <a:bodyPr/>
                    <a:lstStyle/>
                    <a:p>
                      <a:pPr algn="ctr">
                        <a:lnSpc>
                          <a:spcPct val="115000"/>
                        </a:lnSpc>
                        <a:spcAft>
                          <a:spcPts val="1000"/>
                        </a:spcAft>
                      </a:pPr>
                      <a:r>
                        <a:rPr lang="en-US" sz="100">
                          <a:effectLst/>
                        </a:rPr>
                        <a:t>0.2644</a:t>
                      </a:r>
                      <a:endParaRPr lang="zh-CN" sz="100">
                        <a:effectLst/>
                        <a:latin typeface="Cambria" panose="02040503050406030204" pitchFamily="18" charset="0"/>
                        <a:ea typeface="MS Mincho" panose="02020609040205080304" pitchFamily="49" charset="-128"/>
                        <a:cs typeface="Times New Roman" panose="02020603050405020304" pitchFamily="18" charset="0"/>
                      </a:endParaRPr>
                    </a:p>
                  </a:txBody>
                  <a:tcPr marL="0" marR="0" marT="0" marB="0"/>
                </a:tc>
                <a:tc>
                  <a:txBody>
                    <a:bodyPr/>
                    <a:lstStyle/>
                    <a:p>
                      <a:pPr algn="ctr">
                        <a:lnSpc>
                          <a:spcPct val="115000"/>
                        </a:lnSpc>
                        <a:spcAft>
                          <a:spcPts val="1000"/>
                        </a:spcAft>
                      </a:pPr>
                      <a:r>
                        <a:rPr lang="en-US" sz="100">
                          <a:effectLst/>
                        </a:rPr>
                        <a:t>4.41667</a:t>
                      </a:r>
                      <a:endParaRPr lang="zh-CN" sz="100">
                        <a:effectLst/>
                        <a:latin typeface="Cambria" panose="02040503050406030204" pitchFamily="18" charset="0"/>
                        <a:ea typeface="MS Mincho" panose="02020609040205080304" pitchFamily="49" charset="-128"/>
                        <a:cs typeface="Times New Roman" panose="02020603050405020304" pitchFamily="18" charset="0"/>
                      </a:endParaRPr>
                    </a:p>
                  </a:txBody>
                  <a:tcPr marL="0" marR="0" marT="0" marB="0"/>
                </a:tc>
                <a:tc>
                  <a:txBody>
                    <a:bodyPr/>
                    <a:lstStyle/>
                    <a:p>
                      <a:pPr algn="ctr">
                        <a:lnSpc>
                          <a:spcPct val="115000"/>
                        </a:lnSpc>
                        <a:spcAft>
                          <a:spcPts val="1000"/>
                        </a:spcAft>
                      </a:pPr>
                      <a:r>
                        <a:rPr lang="en-US" sz="100">
                          <a:effectLst/>
                        </a:rPr>
                        <a:t>20~50亿</a:t>
                      </a:r>
                      <a:endParaRPr lang="zh-CN" sz="100">
                        <a:effectLst/>
                        <a:latin typeface="Cambria" panose="02040503050406030204" pitchFamily="18" charset="0"/>
                        <a:ea typeface="MS Mincho" panose="02020609040205080304" pitchFamily="49" charset="-128"/>
                        <a:cs typeface="Times New Roman" panose="02020603050405020304" pitchFamily="18" charset="0"/>
                      </a:endParaRPr>
                    </a:p>
                  </a:txBody>
                  <a:tcPr marL="0" marR="0" marT="0" marB="0"/>
                </a:tc>
                <a:tc>
                  <a:txBody>
                    <a:bodyPr/>
                    <a:lstStyle/>
                    <a:p>
                      <a:pPr algn="ctr">
                        <a:lnSpc>
                          <a:spcPct val="115000"/>
                        </a:lnSpc>
                        <a:spcAft>
                          <a:spcPts val="1000"/>
                        </a:spcAft>
                      </a:pPr>
                      <a:r>
                        <a:rPr lang="en-US" sz="100">
                          <a:effectLst/>
                        </a:rPr>
                        <a:t>3/15</a:t>
                      </a:r>
                      <a:endParaRPr lang="zh-CN" sz="100">
                        <a:effectLst/>
                        <a:latin typeface="Cambria" panose="02040503050406030204" pitchFamily="18" charset="0"/>
                        <a:ea typeface="MS Mincho" panose="02020609040205080304" pitchFamily="49" charset="-128"/>
                        <a:cs typeface="Times New Roman" panose="02020603050405020304" pitchFamily="18" charset="0"/>
                      </a:endParaRPr>
                    </a:p>
                  </a:txBody>
                  <a:tcPr marL="0" marR="0" marT="0" marB="0"/>
                </a:tc>
                <a:extLst>
                  <a:ext uri="{0D108BD9-81ED-4DB2-BD59-A6C34878D82A}">
                    <a16:rowId xmlns:a16="http://schemas.microsoft.com/office/drawing/2014/main" val="2832816366"/>
                  </a:ext>
                </a:extLst>
              </a:tr>
              <a:tr h="0">
                <a:tc>
                  <a:txBody>
                    <a:bodyPr/>
                    <a:lstStyle/>
                    <a:p>
                      <a:pPr algn="ctr">
                        <a:lnSpc>
                          <a:spcPct val="115000"/>
                        </a:lnSpc>
                        <a:spcAft>
                          <a:spcPts val="1000"/>
                        </a:spcAft>
                      </a:pPr>
                      <a:r>
                        <a:rPr lang="en-US" sz="100">
                          <a:effectLst/>
                        </a:rPr>
                        <a:t>半夏稳健混合宏观对冲</a:t>
                      </a:r>
                      <a:endParaRPr lang="zh-CN" sz="100">
                        <a:effectLst/>
                        <a:latin typeface="Cambria" panose="02040503050406030204" pitchFamily="18" charset="0"/>
                        <a:ea typeface="MS Mincho" panose="02020609040205080304" pitchFamily="49" charset="-128"/>
                        <a:cs typeface="Times New Roman" panose="02020603050405020304" pitchFamily="18" charset="0"/>
                      </a:endParaRPr>
                    </a:p>
                  </a:txBody>
                  <a:tcPr marL="0" marR="0" marT="0" marB="0"/>
                </a:tc>
                <a:tc>
                  <a:txBody>
                    <a:bodyPr/>
                    <a:lstStyle/>
                    <a:p>
                      <a:pPr algn="ctr">
                        <a:lnSpc>
                          <a:spcPct val="115000"/>
                        </a:lnSpc>
                        <a:spcAft>
                          <a:spcPts val="1000"/>
                        </a:spcAft>
                      </a:pPr>
                      <a:r>
                        <a:rPr lang="en-US" sz="100">
                          <a:effectLst/>
                        </a:rPr>
                        <a:t>0.28289</a:t>
                      </a:r>
                      <a:endParaRPr lang="zh-CN" sz="100">
                        <a:effectLst/>
                        <a:latin typeface="Cambria" panose="02040503050406030204" pitchFamily="18" charset="0"/>
                        <a:ea typeface="MS Mincho" panose="02020609040205080304" pitchFamily="49" charset="-128"/>
                        <a:cs typeface="Times New Roman" panose="02020603050405020304" pitchFamily="18" charset="0"/>
                      </a:endParaRPr>
                    </a:p>
                  </a:txBody>
                  <a:tcPr marL="0" marR="0" marT="0" marB="0"/>
                </a:tc>
                <a:tc>
                  <a:txBody>
                    <a:bodyPr/>
                    <a:lstStyle/>
                    <a:p>
                      <a:pPr algn="ctr">
                        <a:lnSpc>
                          <a:spcPct val="115000"/>
                        </a:lnSpc>
                        <a:spcAft>
                          <a:spcPts val="1000"/>
                        </a:spcAft>
                      </a:pPr>
                      <a:r>
                        <a:rPr lang="en-US" sz="100">
                          <a:effectLst/>
                        </a:rPr>
                        <a:t>0.26159</a:t>
                      </a:r>
                      <a:endParaRPr lang="zh-CN" sz="100">
                        <a:effectLst/>
                        <a:latin typeface="Cambria" panose="02040503050406030204" pitchFamily="18" charset="0"/>
                        <a:ea typeface="MS Mincho" panose="02020609040205080304" pitchFamily="49" charset="-128"/>
                        <a:cs typeface="Times New Roman" panose="02020603050405020304" pitchFamily="18" charset="0"/>
                      </a:endParaRPr>
                    </a:p>
                  </a:txBody>
                  <a:tcPr marL="0" marR="0" marT="0" marB="0"/>
                </a:tc>
                <a:tc>
                  <a:txBody>
                    <a:bodyPr/>
                    <a:lstStyle/>
                    <a:p>
                      <a:pPr algn="ctr">
                        <a:lnSpc>
                          <a:spcPct val="115000"/>
                        </a:lnSpc>
                        <a:spcAft>
                          <a:spcPts val="1000"/>
                        </a:spcAft>
                      </a:pPr>
                      <a:r>
                        <a:rPr lang="en-US" sz="100">
                          <a:effectLst/>
                        </a:rPr>
                        <a:t>0.30419</a:t>
                      </a:r>
                      <a:endParaRPr lang="zh-CN" sz="100">
                        <a:effectLst/>
                        <a:latin typeface="Cambria" panose="02040503050406030204" pitchFamily="18" charset="0"/>
                        <a:ea typeface="MS Mincho" panose="02020609040205080304" pitchFamily="49" charset="-128"/>
                        <a:cs typeface="Times New Roman" panose="02020603050405020304" pitchFamily="18" charset="0"/>
                      </a:endParaRPr>
                    </a:p>
                  </a:txBody>
                  <a:tcPr marL="0" marR="0" marT="0" marB="0"/>
                </a:tc>
                <a:tc>
                  <a:txBody>
                    <a:bodyPr/>
                    <a:lstStyle/>
                    <a:p>
                      <a:pPr algn="ctr">
                        <a:lnSpc>
                          <a:spcPct val="115000"/>
                        </a:lnSpc>
                        <a:spcAft>
                          <a:spcPts val="1000"/>
                        </a:spcAft>
                      </a:pPr>
                      <a:r>
                        <a:rPr lang="en-US" sz="100">
                          <a:effectLst/>
                        </a:rPr>
                        <a:t>0.28289</a:t>
                      </a:r>
                      <a:endParaRPr lang="zh-CN" sz="100">
                        <a:effectLst/>
                        <a:latin typeface="Cambria" panose="02040503050406030204" pitchFamily="18" charset="0"/>
                        <a:ea typeface="MS Mincho" panose="02020609040205080304" pitchFamily="49" charset="-128"/>
                        <a:cs typeface="Times New Roman" panose="02020603050405020304" pitchFamily="18" charset="0"/>
                      </a:endParaRPr>
                    </a:p>
                  </a:txBody>
                  <a:tcPr marL="0" marR="0" marT="0" marB="0"/>
                </a:tc>
                <a:tc>
                  <a:txBody>
                    <a:bodyPr/>
                    <a:lstStyle/>
                    <a:p>
                      <a:pPr algn="ctr">
                        <a:lnSpc>
                          <a:spcPct val="115000"/>
                        </a:lnSpc>
                        <a:spcAft>
                          <a:spcPts val="1000"/>
                        </a:spcAft>
                      </a:pPr>
                      <a:r>
                        <a:rPr lang="en-US" sz="100">
                          <a:effectLst/>
                        </a:rPr>
                        <a:t>4.0</a:t>
                      </a:r>
                      <a:endParaRPr lang="zh-CN" sz="100">
                        <a:effectLst/>
                        <a:latin typeface="Cambria" panose="02040503050406030204" pitchFamily="18" charset="0"/>
                        <a:ea typeface="MS Mincho" panose="02020609040205080304" pitchFamily="49" charset="-128"/>
                        <a:cs typeface="Times New Roman" panose="02020603050405020304" pitchFamily="18" charset="0"/>
                      </a:endParaRPr>
                    </a:p>
                  </a:txBody>
                  <a:tcPr marL="0" marR="0" marT="0" marB="0"/>
                </a:tc>
                <a:tc>
                  <a:txBody>
                    <a:bodyPr/>
                    <a:lstStyle/>
                    <a:p>
                      <a:pPr algn="ctr">
                        <a:lnSpc>
                          <a:spcPct val="115000"/>
                        </a:lnSpc>
                        <a:spcAft>
                          <a:spcPts val="1000"/>
                        </a:spcAft>
                      </a:pPr>
                      <a:r>
                        <a:rPr lang="en-US" sz="100">
                          <a:effectLst/>
                        </a:rPr>
                        <a:t>20~50亿</a:t>
                      </a:r>
                      <a:endParaRPr lang="zh-CN" sz="100">
                        <a:effectLst/>
                        <a:latin typeface="Cambria" panose="02040503050406030204" pitchFamily="18" charset="0"/>
                        <a:ea typeface="MS Mincho" panose="02020609040205080304" pitchFamily="49" charset="-128"/>
                        <a:cs typeface="Times New Roman" panose="02020603050405020304" pitchFamily="18" charset="0"/>
                      </a:endParaRPr>
                    </a:p>
                  </a:txBody>
                  <a:tcPr marL="0" marR="0" marT="0" marB="0"/>
                </a:tc>
                <a:tc>
                  <a:txBody>
                    <a:bodyPr/>
                    <a:lstStyle/>
                    <a:p>
                      <a:pPr algn="ctr">
                        <a:lnSpc>
                          <a:spcPct val="115000"/>
                        </a:lnSpc>
                        <a:spcAft>
                          <a:spcPts val="1000"/>
                        </a:spcAft>
                      </a:pPr>
                      <a:r>
                        <a:rPr lang="en-US" sz="100" dirty="0">
                          <a:effectLst/>
                        </a:rPr>
                        <a:t>4/15</a:t>
                      </a:r>
                      <a:endParaRPr lang="zh-CN" sz="100" dirty="0">
                        <a:effectLst/>
                        <a:latin typeface="Cambria" panose="02040503050406030204" pitchFamily="18" charset="0"/>
                        <a:ea typeface="MS Mincho" panose="02020609040205080304" pitchFamily="49" charset="-128"/>
                        <a:cs typeface="Times New Roman" panose="02020603050405020304" pitchFamily="18" charset="0"/>
                      </a:endParaRPr>
                    </a:p>
                  </a:txBody>
                  <a:tcPr marL="0" marR="0" marT="0" marB="0"/>
                </a:tc>
                <a:extLst>
                  <a:ext uri="{0D108BD9-81ED-4DB2-BD59-A6C34878D82A}">
                    <a16:rowId xmlns:a16="http://schemas.microsoft.com/office/drawing/2014/main" val="2963528931"/>
                  </a:ext>
                </a:extLst>
              </a:tr>
            </a:tbl>
          </a:graphicData>
        </a:graphic>
      </p:graphicFrame>
      <p:sp>
        <p:nvSpPr>
          <p:cNvPr id="4" name="标题 1">
            <a:extLst>
              <a:ext uri="{FF2B5EF4-FFF2-40B4-BE49-F238E27FC236}">
                <a16:creationId xmlns:a16="http://schemas.microsoft.com/office/drawing/2014/main" id="{1210CDF7-C52E-4CCC-9112-8E95DB5A60A5}"/>
              </a:ext>
            </a:extLst>
          </p:cNvPr>
          <p:cNvSpPr txBox="1">
            <a:spLocks/>
          </p:cNvSpPr>
          <p:nvPr/>
        </p:nvSpPr>
        <p:spPr>
          <a:xfrm>
            <a:off x="421041" y="485702"/>
            <a:ext cx="9720155" cy="432000"/>
          </a:xfrm>
          <a:prstGeom prst="rect">
            <a:avLst/>
          </a:prstGeom>
          <a:noFill/>
        </p:spPr>
        <p:txBody>
          <a:bodyPr wrap="none" lIns="0" tIns="0" rIns="0" bIns="0" rtlCol="0" anchor="ctr" anchorCtr="0">
            <a:noAutofit/>
          </a:bodyPr>
          <a:lstStyle>
            <a:lvl1pPr algn="l" defTabSz="914400" rtl="0" eaLnBrk="1" latinLnBrk="0" hangingPunct="1">
              <a:lnSpc>
                <a:spcPct val="90000"/>
              </a:lnSpc>
              <a:spcBef>
                <a:spcPct val="0"/>
              </a:spcBef>
              <a:buNone/>
              <a:defRPr lang="zh-CN" altLang="en-US" sz="2800" kern="1200" dirty="0">
                <a:solidFill>
                  <a:schemeClr val="bg1">
                    <a:lumMod val="9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defRPr>
            </a:lvl1pPr>
          </a:lstStyle>
          <a:p>
            <a:pPr>
              <a:lnSpc>
                <a:spcPct val="100000"/>
              </a:lnSpc>
              <a:defRPr/>
            </a:pPr>
            <a:r>
              <a:rPr lang="zh-CN" altLang="en-US" sz="3200" spc="300" dirty="0">
                <a:solidFill>
                  <a:schemeClr val="bg1"/>
                </a:solidFill>
                <a:latin typeface="Arial" panose="020B0604020202020204" pitchFamily="34" charset="0"/>
                <a:cs typeface="+mj-cs"/>
              </a:rPr>
              <a:t>总结</a:t>
            </a:r>
            <a:br>
              <a:rPr lang="zh-CN" altLang="en-US" sz="3200" spc="300" dirty="0">
                <a:solidFill>
                  <a:schemeClr val="bg1"/>
                </a:solidFill>
                <a:latin typeface="Arial" panose="020B0604020202020204" pitchFamily="34" charset="0"/>
                <a:cs typeface="+mj-cs"/>
              </a:rPr>
            </a:br>
            <a:endParaRPr lang="zh-CN" altLang="en-US" sz="3200" spc="300" dirty="0">
              <a:solidFill>
                <a:schemeClr val="bg1"/>
              </a:solidFill>
              <a:latin typeface="Arial" panose="020B0604020202020204" pitchFamily="34" charset="0"/>
              <a:cs typeface="+mj-cs"/>
            </a:endParaRPr>
          </a:p>
        </p:txBody>
      </p:sp>
      <p:sp>
        <p:nvSpPr>
          <p:cNvPr id="7" name="矩形 6">
            <a:extLst>
              <a:ext uri="{FF2B5EF4-FFF2-40B4-BE49-F238E27FC236}">
                <a16:creationId xmlns:a16="http://schemas.microsoft.com/office/drawing/2014/main" id="{A698B594-B90A-4E6C-B431-A8AAEE02AD5E}"/>
              </a:ext>
            </a:extLst>
          </p:cNvPr>
          <p:cNvSpPr/>
          <p:nvPr/>
        </p:nvSpPr>
        <p:spPr>
          <a:xfrm>
            <a:off x="118367" y="881234"/>
            <a:ext cx="11652591" cy="2951898"/>
          </a:xfrm>
          <a:prstGeom prst="rect">
            <a:avLst/>
          </a:prstGeom>
        </p:spPr>
        <p:txBody>
          <a:bodyPr wrap="square">
            <a:spAutoFit/>
          </a:bodyPr>
          <a:lstStyle/>
          <a:p>
            <a:pPr lvl="0" algn="just">
              <a:lnSpc>
                <a:spcPct val="150000"/>
              </a:lnSpc>
              <a:spcAft>
                <a:spcPts val="0"/>
              </a:spcAft>
              <a:tabLst>
                <a:tab pos="1287145" algn="l"/>
              </a:tabLst>
            </a:pPr>
            <a:r>
              <a:rPr lang="zh-CN" altLang="en-US" dirty="0">
                <a:latin typeface="微软雅黑" panose="020B0503020204020204" pitchFamily="34" charset="-122"/>
                <a:ea typeface="微软雅黑" panose="020B0503020204020204" pitchFamily="34" charset="-122"/>
                <a:cs typeface="华文仿宋" panose="02010600040101010101" pitchFamily="2" charset="-122"/>
              </a:rPr>
              <a:t>    </a:t>
            </a:r>
            <a:r>
              <a:rPr lang="zh-CN" altLang="en-US" b="1" dirty="0">
                <a:latin typeface="微软雅黑" panose="020B0503020204020204" pitchFamily="34" charset="-122"/>
                <a:ea typeface="微软雅黑" panose="020B0503020204020204" pitchFamily="34" charset="-122"/>
                <a:cs typeface="华文仿宋" panose="02010600040101010101" pitchFamily="2" charset="-122"/>
              </a:rPr>
              <a:t>进一步的改进：</a:t>
            </a:r>
            <a:endParaRPr lang="en-US" altLang="zh-CN" b="1" dirty="0">
              <a:latin typeface="微软雅黑" panose="020B0503020204020204" pitchFamily="34" charset="-122"/>
              <a:ea typeface="微软雅黑" panose="020B0503020204020204" pitchFamily="34" charset="-122"/>
              <a:cs typeface="华文仿宋" panose="02010600040101010101" pitchFamily="2" charset="-122"/>
            </a:endParaRPr>
          </a:p>
          <a:p>
            <a:pPr lvl="0" algn="just">
              <a:lnSpc>
                <a:spcPct val="150000"/>
              </a:lnSpc>
              <a:spcAft>
                <a:spcPts val="0"/>
              </a:spcAft>
              <a:tabLst>
                <a:tab pos="1287145" algn="l"/>
              </a:tabLst>
            </a:pPr>
            <a:r>
              <a:rPr lang="zh-CN" altLang="en-US" dirty="0">
                <a:latin typeface="微软雅黑" panose="020B0503020204020204" pitchFamily="34" charset="-122"/>
                <a:ea typeface="微软雅黑" panose="020B0503020204020204" pitchFamily="34" charset="-122"/>
                <a:cs typeface="华文仿宋" panose="02010600040101010101" pitchFamily="2" charset="-122"/>
              </a:rPr>
              <a:t>    将区间收益指标的打分计算结合线性拟合估计，进一步的方向是将公开产品的数据也加入到线性拟合的估计中，进行更多产品的比较考量。</a:t>
            </a:r>
            <a:endParaRPr lang="en-US" altLang="zh-CN" dirty="0">
              <a:latin typeface="微软雅黑" panose="020B0503020204020204" pitchFamily="34" charset="-122"/>
              <a:ea typeface="微软雅黑" panose="020B0503020204020204" pitchFamily="34" charset="-122"/>
              <a:cs typeface="华文仿宋" panose="02010600040101010101" pitchFamily="2" charset="-122"/>
            </a:endParaRPr>
          </a:p>
          <a:p>
            <a:pPr lvl="0" algn="just">
              <a:lnSpc>
                <a:spcPct val="150000"/>
              </a:lnSpc>
              <a:spcAft>
                <a:spcPts val="0"/>
              </a:spcAft>
              <a:tabLst>
                <a:tab pos="1287145" algn="l"/>
              </a:tabLst>
            </a:pPr>
            <a:r>
              <a:rPr lang="en-US" altLang="zh-CN" dirty="0">
                <a:latin typeface="微软雅黑" panose="020B0503020204020204" pitchFamily="34" charset="-122"/>
                <a:ea typeface="微软雅黑" panose="020B0503020204020204" pitchFamily="34" charset="-122"/>
                <a:cs typeface="华文仿宋" panose="02010600040101010101" pitchFamily="2" charset="-122"/>
              </a:rPr>
              <a:t>    </a:t>
            </a:r>
            <a:r>
              <a:rPr lang="zh-CN" altLang="en-US" dirty="0">
                <a:latin typeface="微软雅黑" panose="020B0503020204020204" pitchFamily="34" charset="-122"/>
                <a:ea typeface="微软雅黑" panose="020B0503020204020204" pitchFamily="34" charset="-122"/>
                <a:cs typeface="华文仿宋" panose="02010600040101010101" pitchFamily="2" charset="-122"/>
              </a:rPr>
              <a:t>在有足够多的数据情况下，线性拟合估计的评价，系数和拟合优度的考量，可以分别计算其排名，然后再进行加分汇总，从画线的直、斜率两方面，得出一个能够比较好地综合衡量管理人画线的水平。</a:t>
            </a:r>
            <a:endParaRPr lang="en-US" altLang="zh-CN" dirty="0">
              <a:latin typeface="微软雅黑" panose="020B0503020204020204" pitchFamily="34" charset="-122"/>
              <a:ea typeface="微软雅黑" panose="020B0503020204020204" pitchFamily="34" charset="-122"/>
              <a:cs typeface="华文仿宋" panose="02010600040101010101" pitchFamily="2" charset="-122"/>
            </a:endParaRPr>
          </a:p>
          <a:p>
            <a:pPr algn="just">
              <a:lnSpc>
                <a:spcPct val="150000"/>
              </a:lnSpc>
              <a:tabLst>
                <a:tab pos="1287145" algn="l"/>
              </a:tabLst>
            </a:pPr>
            <a:r>
              <a:rPr lang="en-US" altLang="zh-CN" dirty="0">
                <a:latin typeface="微软雅黑" panose="020B0503020204020204" pitchFamily="34" charset="-122"/>
                <a:ea typeface="微软雅黑" panose="020B0503020204020204" pitchFamily="34" charset="-122"/>
                <a:cs typeface="华文仿宋" panose="02010600040101010101" pitchFamily="2" charset="-122"/>
              </a:rPr>
              <a:t>    </a:t>
            </a:r>
            <a:r>
              <a:rPr lang="zh-CN" altLang="en-US" b="1" dirty="0">
                <a:latin typeface="微软雅黑" panose="020B0503020204020204" pitchFamily="34" charset="-122"/>
                <a:ea typeface="微软雅黑" panose="020B0503020204020204" pitchFamily="34" charset="-122"/>
              </a:rPr>
              <a:t>其他实习工作：</a:t>
            </a:r>
            <a:endParaRPr lang="en-US" altLang="zh-CN" b="1" dirty="0">
              <a:latin typeface="微软雅黑" panose="020B0503020204020204" pitchFamily="34" charset="-122"/>
              <a:ea typeface="微软雅黑" panose="020B0503020204020204" pitchFamily="34" charset="-122"/>
            </a:endParaRPr>
          </a:p>
          <a:p>
            <a:pPr lvl="0" algn="just">
              <a:lnSpc>
                <a:spcPct val="150000"/>
              </a:lnSpc>
              <a:spcAft>
                <a:spcPts val="0"/>
              </a:spcAft>
              <a:tabLst>
                <a:tab pos="1287145" algn="l"/>
              </a:tabLst>
            </a:pPr>
            <a:r>
              <a:rPr lang="en-US" altLang="zh-CN" dirty="0">
                <a:latin typeface="微软雅黑" panose="020B0503020204020204" pitchFamily="34" charset="-122"/>
                <a:ea typeface="微软雅黑" panose="020B0503020204020204" pitchFamily="34" charset="-122"/>
                <a:cs typeface="华文仿宋" panose="02010600040101010101" pitchFamily="2" charset="-122"/>
              </a:rPr>
              <a:t>    </a:t>
            </a:r>
            <a:r>
              <a:rPr lang="zh-CN" altLang="en-US" dirty="0">
                <a:latin typeface="微软雅黑" panose="020B0503020204020204" pitchFamily="34" charset="-122"/>
                <a:ea typeface="微软雅黑" panose="020B0503020204020204" pitchFamily="34" charset="-122"/>
                <a:cs typeface="华文仿宋" panose="02010600040101010101" pitchFamily="2" charset="-122"/>
              </a:rPr>
              <a:t>参与尽调会议以及撰写纪要、项目评审材料的学习和填写、数字化转型的测试等。</a:t>
            </a:r>
            <a:endParaRPr lang="en-US" altLang="zh-CN" dirty="0">
              <a:latin typeface="微软雅黑" panose="020B0503020204020204" pitchFamily="34" charset="-122"/>
              <a:ea typeface="微软雅黑" panose="020B0503020204020204" pitchFamily="34" charset="-122"/>
              <a:cs typeface="华文仿宋" panose="02010600040101010101" pitchFamily="2" charset="-122"/>
            </a:endParaRPr>
          </a:p>
        </p:txBody>
      </p:sp>
    </p:spTree>
    <p:extLst>
      <p:ext uri="{BB962C8B-B14F-4D97-AF65-F5344CB8AC3E}">
        <p14:creationId xmlns:p14="http://schemas.microsoft.com/office/powerpoint/2010/main" val="394664995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600" y="0"/>
            <a:ext cx="12193200" cy="6858000"/>
          </a:xfrm>
          <a:prstGeom prst="rect">
            <a:avLst/>
          </a:prstGeom>
          <a:gradFill flip="none" rotWithShape="1">
            <a:gsLst>
              <a:gs pos="0">
                <a:schemeClr val="accent3">
                  <a:lumMod val="0"/>
                  <a:lumOff val="100000"/>
                </a:schemeClr>
              </a:gs>
              <a:gs pos="35000">
                <a:schemeClr val="accent3">
                  <a:lumMod val="0"/>
                  <a:lumOff val="100000"/>
                </a:schemeClr>
              </a:gs>
              <a:gs pos="100000">
                <a:srgbClr val="E5E5E5"/>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8" name="图片 37"/>
          <p:cNvPicPr>
            <a:picLocks noChangeAspect="1"/>
          </p:cNvPicPr>
          <p:nvPr/>
        </p:nvPicPr>
        <p:blipFill rotWithShape="1">
          <a:blip r:embed="rId2" cstate="print">
            <a:extLst>
              <a:ext uri="{28A0092B-C50C-407E-A947-70E740481C1C}">
                <a14:useLocalDpi xmlns:a14="http://schemas.microsoft.com/office/drawing/2010/main" val="0"/>
              </a:ext>
            </a:extLst>
          </a:blip>
          <a:srcRect t="48453" b="-1"/>
          <a:stretch>
            <a:fillRect/>
          </a:stretch>
        </p:blipFill>
        <p:spPr>
          <a:xfrm>
            <a:off x="2323085" y="1139483"/>
            <a:ext cx="10503424" cy="3511816"/>
          </a:xfrm>
          <a:prstGeom prst="rect">
            <a:avLst/>
          </a:prstGeom>
        </p:spPr>
      </p:pic>
      <p:pic>
        <p:nvPicPr>
          <p:cNvPr id="37" name="图片 36"/>
          <p:cNvPicPr>
            <a:picLocks noChangeAspect="1"/>
          </p:cNvPicPr>
          <p:nvPr/>
        </p:nvPicPr>
        <p:blipFill>
          <a:blip r:embed="rId3" cstate="print"/>
          <a:stretch>
            <a:fillRect/>
          </a:stretch>
        </p:blipFill>
        <p:spPr>
          <a:xfrm>
            <a:off x="2323084" y="1828800"/>
            <a:ext cx="9867600" cy="3900290"/>
          </a:xfrm>
          <a:prstGeom prst="rect">
            <a:avLst/>
          </a:prstGeom>
        </p:spPr>
      </p:pic>
      <p:grpSp>
        <p:nvGrpSpPr>
          <p:cNvPr id="56" name="组合 55"/>
          <p:cNvGrpSpPr/>
          <p:nvPr/>
        </p:nvGrpSpPr>
        <p:grpSpPr>
          <a:xfrm>
            <a:off x="-308" y="1171364"/>
            <a:ext cx="2366433" cy="3459599"/>
            <a:chOff x="-3000943" y="8523136"/>
            <a:chExt cx="2366433" cy="3384552"/>
          </a:xfrm>
        </p:grpSpPr>
        <p:sp>
          <p:nvSpPr>
            <p:cNvPr id="53" name="矩形 52"/>
            <p:cNvSpPr/>
            <p:nvPr/>
          </p:nvSpPr>
          <p:spPr>
            <a:xfrm>
              <a:off x="-3000943" y="10779504"/>
              <a:ext cx="2366433" cy="1128184"/>
            </a:xfrm>
            <a:prstGeom prst="rect">
              <a:avLst/>
            </a:prstGeom>
            <a:solidFill>
              <a:srgbClr val="DCDCD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000">
                  <a:solidFill>
                    <a:schemeClr val="tx1"/>
                  </a:solidFill>
                  <a:latin typeface="Arial" panose="020B0604020202020204" pitchFamily="34" charset="0"/>
                </a:defRPr>
              </a:lvl1pPr>
              <a:lvl2pPr marL="742950" indent="-285750">
                <a:defRPr sz="2000">
                  <a:solidFill>
                    <a:schemeClr val="tx1"/>
                  </a:solidFill>
                  <a:latin typeface="Arial" panose="020B0604020202020204" pitchFamily="34" charset="0"/>
                </a:defRPr>
              </a:lvl2pPr>
              <a:lvl3pPr marL="1143000" indent="-228600">
                <a:defRPr sz="2000">
                  <a:solidFill>
                    <a:schemeClr val="tx1"/>
                  </a:solidFill>
                  <a:latin typeface="Arial" panose="020B0604020202020204" pitchFamily="34" charset="0"/>
                </a:defRPr>
              </a:lvl3pPr>
              <a:lvl4pPr marL="1600200" indent="-228600">
                <a:defRPr sz="2000">
                  <a:solidFill>
                    <a:schemeClr val="tx1"/>
                  </a:solidFill>
                  <a:latin typeface="Arial" panose="020B0604020202020204" pitchFamily="34" charset="0"/>
                </a:defRPr>
              </a:lvl4pPr>
              <a:lvl5pPr marL="2057400" indent="-228600">
                <a:defRPr sz="2000">
                  <a:solidFill>
                    <a:schemeClr val="tx1"/>
                  </a:solidFill>
                  <a:latin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defRPr>
              </a:lvl9pPr>
            </a:lstStyle>
            <a:p>
              <a:pPr algn="ctr"/>
              <a:endParaRPr lang="zh-CN" altLang="en-US">
                <a:solidFill>
                  <a:srgbClr val="FFFFFF"/>
                </a:solidFill>
              </a:endParaRPr>
            </a:p>
          </p:txBody>
        </p:sp>
        <p:sp>
          <p:nvSpPr>
            <p:cNvPr id="54" name="矩形 53"/>
            <p:cNvSpPr/>
            <p:nvPr/>
          </p:nvSpPr>
          <p:spPr>
            <a:xfrm>
              <a:off x="-3000943" y="9651320"/>
              <a:ext cx="2366433" cy="1128184"/>
            </a:xfrm>
            <a:prstGeom prst="rect">
              <a:avLst/>
            </a:prstGeom>
            <a:solidFill>
              <a:srgbClr val="E8E8E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000">
                  <a:solidFill>
                    <a:schemeClr val="tx1"/>
                  </a:solidFill>
                  <a:latin typeface="Arial" panose="020B0604020202020204" pitchFamily="34" charset="0"/>
                </a:defRPr>
              </a:lvl1pPr>
              <a:lvl2pPr marL="742950" indent="-285750">
                <a:defRPr sz="2000">
                  <a:solidFill>
                    <a:schemeClr val="tx1"/>
                  </a:solidFill>
                  <a:latin typeface="Arial" panose="020B0604020202020204" pitchFamily="34" charset="0"/>
                </a:defRPr>
              </a:lvl2pPr>
              <a:lvl3pPr marL="1143000" indent="-228600">
                <a:defRPr sz="2000">
                  <a:solidFill>
                    <a:schemeClr val="tx1"/>
                  </a:solidFill>
                  <a:latin typeface="Arial" panose="020B0604020202020204" pitchFamily="34" charset="0"/>
                </a:defRPr>
              </a:lvl3pPr>
              <a:lvl4pPr marL="1600200" indent="-228600">
                <a:defRPr sz="2000">
                  <a:solidFill>
                    <a:schemeClr val="tx1"/>
                  </a:solidFill>
                  <a:latin typeface="Arial" panose="020B0604020202020204" pitchFamily="34" charset="0"/>
                </a:defRPr>
              </a:lvl4pPr>
              <a:lvl5pPr marL="2057400" indent="-228600">
                <a:defRPr sz="2000">
                  <a:solidFill>
                    <a:schemeClr val="tx1"/>
                  </a:solidFill>
                  <a:latin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defRPr>
              </a:lvl9pPr>
            </a:lstStyle>
            <a:p>
              <a:pPr algn="ctr"/>
              <a:endParaRPr lang="zh-CN" altLang="en-US">
                <a:solidFill>
                  <a:srgbClr val="FFFFFF"/>
                </a:solidFill>
              </a:endParaRPr>
            </a:p>
          </p:txBody>
        </p:sp>
        <p:sp>
          <p:nvSpPr>
            <p:cNvPr id="55" name="矩形 54"/>
            <p:cNvSpPr/>
            <p:nvPr/>
          </p:nvSpPr>
          <p:spPr>
            <a:xfrm>
              <a:off x="-3000943" y="8523136"/>
              <a:ext cx="2366433" cy="112818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000">
                  <a:solidFill>
                    <a:schemeClr val="tx1"/>
                  </a:solidFill>
                  <a:latin typeface="Arial" panose="020B0604020202020204" pitchFamily="34" charset="0"/>
                </a:defRPr>
              </a:lvl1pPr>
              <a:lvl2pPr marL="742950" indent="-285750">
                <a:defRPr sz="2000">
                  <a:solidFill>
                    <a:schemeClr val="tx1"/>
                  </a:solidFill>
                  <a:latin typeface="Arial" panose="020B0604020202020204" pitchFamily="34" charset="0"/>
                </a:defRPr>
              </a:lvl2pPr>
              <a:lvl3pPr marL="1143000" indent="-228600">
                <a:defRPr sz="2000">
                  <a:solidFill>
                    <a:schemeClr val="tx1"/>
                  </a:solidFill>
                  <a:latin typeface="Arial" panose="020B0604020202020204" pitchFamily="34" charset="0"/>
                </a:defRPr>
              </a:lvl3pPr>
              <a:lvl4pPr marL="1600200" indent="-228600">
                <a:defRPr sz="2000">
                  <a:solidFill>
                    <a:schemeClr val="tx1"/>
                  </a:solidFill>
                  <a:latin typeface="Arial" panose="020B0604020202020204" pitchFamily="34" charset="0"/>
                </a:defRPr>
              </a:lvl4pPr>
              <a:lvl5pPr marL="2057400" indent="-228600">
                <a:defRPr sz="2000">
                  <a:solidFill>
                    <a:schemeClr val="tx1"/>
                  </a:solidFill>
                  <a:latin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defRPr>
              </a:lvl9pPr>
            </a:lstStyle>
            <a:p>
              <a:pPr algn="ctr"/>
              <a:endParaRPr lang="zh-CN" altLang="en-US">
                <a:solidFill>
                  <a:srgbClr val="FFFFFF"/>
                </a:solidFill>
              </a:endParaRPr>
            </a:p>
          </p:txBody>
        </p:sp>
      </p:grpSp>
      <p:sp>
        <p:nvSpPr>
          <p:cNvPr id="22" name="任意多边形 21"/>
          <p:cNvSpPr/>
          <p:nvPr/>
        </p:nvSpPr>
        <p:spPr>
          <a:xfrm>
            <a:off x="-599" y="5404286"/>
            <a:ext cx="12193199" cy="1453714"/>
          </a:xfrm>
          <a:custGeom>
            <a:avLst/>
            <a:gdLst>
              <a:gd name="connsiteX0" fmla="*/ 0 w 12193199"/>
              <a:gd name="connsiteY0" fmla="*/ 0 h 1453714"/>
              <a:gd name="connsiteX1" fmla="*/ 12193199 w 12193199"/>
              <a:gd name="connsiteY1" fmla="*/ 0 h 1453714"/>
              <a:gd name="connsiteX2" fmla="*/ 12193199 w 12193199"/>
              <a:gd name="connsiteY2" fmla="*/ 1453714 h 1453714"/>
              <a:gd name="connsiteX3" fmla="*/ 0 w 12193199"/>
              <a:gd name="connsiteY3" fmla="*/ 1453714 h 1453714"/>
              <a:gd name="connsiteX4" fmla="*/ 0 w 12193199"/>
              <a:gd name="connsiteY4" fmla="*/ 0 h 14537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3199" h="1453714">
                <a:moveTo>
                  <a:pt x="0" y="0"/>
                </a:moveTo>
                <a:lnTo>
                  <a:pt x="12193199" y="0"/>
                </a:lnTo>
                <a:lnTo>
                  <a:pt x="12193199" y="1453714"/>
                </a:lnTo>
                <a:lnTo>
                  <a:pt x="0" y="1453714"/>
                </a:lnTo>
                <a:lnTo>
                  <a:pt x="0" y="0"/>
                </a:lnTo>
                <a:close/>
              </a:path>
            </a:pathLst>
          </a:custGeom>
          <a:gradFill flip="none" rotWithShape="1">
            <a:gsLst>
              <a:gs pos="0">
                <a:schemeClr val="accent3">
                  <a:lumMod val="0"/>
                  <a:lumOff val="100000"/>
                </a:schemeClr>
              </a:gs>
              <a:gs pos="35000">
                <a:schemeClr val="accent3">
                  <a:lumMod val="0"/>
                  <a:lumOff val="100000"/>
                </a:schemeClr>
              </a:gs>
              <a:gs pos="100000">
                <a:srgbClr val="E5E5E5"/>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7" name="Rectangle 34"/>
          <p:cNvSpPr/>
          <p:nvPr/>
        </p:nvSpPr>
        <p:spPr>
          <a:xfrm>
            <a:off x="-599" y="4633298"/>
            <a:ext cx="12191613" cy="36000"/>
          </a:xfrm>
          <a:prstGeom prst="rect">
            <a:avLst/>
          </a:prstGeom>
          <a:solidFill>
            <a:srgbClr val="F794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zh-CN">
              <a:solidFill>
                <a:schemeClr val="lt1"/>
              </a:solidFill>
            </a:endParaRPr>
          </a:p>
        </p:txBody>
      </p:sp>
      <p:sp>
        <p:nvSpPr>
          <p:cNvPr id="28" name="矩形 27"/>
          <p:cNvSpPr/>
          <p:nvPr/>
        </p:nvSpPr>
        <p:spPr>
          <a:xfrm>
            <a:off x="4822197" y="1171363"/>
            <a:ext cx="89947" cy="3459600"/>
          </a:xfrm>
          <a:prstGeom prst="rect">
            <a:avLst/>
          </a:prstGeom>
          <a:solidFill>
            <a:schemeClr val="bg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p:cNvSpPr/>
          <p:nvPr/>
        </p:nvSpPr>
        <p:spPr>
          <a:xfrm>
            <a:off x="7281208" y="1171363"/>
            <a:ext cx="89947" cy="3459600"/>
          </a:xfrm>
          <a:prstGeom prst="rect">
            <a:avLst/>
          </a:prstGeom>
          <a:solidFill>
            <a:schemeClr val="bg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p:cNvSpPr/>
          <p:nvPr/>
        </p:nvSpPr>
        <p:spPr>
          <a:xfrm>
            <a:off x="9734341" y="1171363"/>
            <a:ext cx="89947" cy="3459600"/>
          </a:xfrm>
          <a:prstGeom prst="rect">
            <a:avLst/>
          </a:prstGeom>
          <a:solidFill>
            <a:schemeClr val="bg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p:cNvSpPr/>
          <p:nvPr/>
        </p:nvSpPr>
        <p:spPr>
          <a:xfrm>
            <a:off x="0" y="2298164"/>
            <a:ext cx="12191013" cy="58075"/>
          </a:xfrm>
          <a:prstGeom prst="rect">
            <a:avLst/>
          </a:prstGeom>
          <a:solidFill>
            <a:schemeClr val="bg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p:cNvSpPr/>
          <p:nvPr/>
        </p:nvSpPr>
        <p:spPr>
          <a:xfrm>
            <a:off x="0" y="3483040"/>
            <a:ext cx="12191013" cy="58075"/>
          </a:xfrm>
          <a:prstGeom prst="rect">
            <a:avLst/>
          </a:prstGeom>
          <a:solidFill>
            <a:schemeClr val="bg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Rectangle 34"/>
          <p:cNvSpPr/>
          <p:nvPr/>
        </p:nvSpPr>
        <p:spPr>
          <a:xfrm>
            <a:off x="987" y="1135364"/>
            <a:ext cx="12191613" cy="36000"/>
          </a:xfrm>
          <a:prstGeom prst="rect">
            <a:avLst/>
          </a:prstGeom>
          <a:solidFill>
            <a:srgbClr val="F794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zh-CN">
              <a:solidFill>
                <a:schemeClr val="lt1"/>
              </a:solidFill>
            </a:endParaRPr>
          </a:p>
        </p:txBody>
      </p:sp>
      <p:sp>
        <p:nvSpPr>
          <p:cNvPr id="34" name="Title 1"/>
          <p:cNvSpPr txBox="1"/>
          <p:nvPr/>
        </p:nvSpPr>
        <p:spPr>
          <a:xfrm>
            <a:off x="5034521" y="4806973"/>
            <a:ext cx="2333973" cy="830997"/>
          </a:xfrm>
          <a:prstGeom prst="rect">
            <a:avLst/>
          </a:prstGeom>
        </p:spPr>
        <p:txBody>
          <a:bodyPr vert="horz" wrap="none" lIns="0" tIns="0" rIns="0" bIns="0" rtlCol="0" anchor="ctr" anchorCtr="0">
            <a:spAutoFit/>
          </a:bodyPr>
          <a:lstStyle>
            <a:lvl1pPr algn="ctr" defTabSz="457200" rtl="0" eaLnBrk="1" latinLnBrk="0" hangingPunct="1">
              <a:spcBef>
                <a:spcPct val="0"/>
              </a:spcBef>
              <a:buNone/>
              <a:defRPr sz="2400" b="1" kern="1200" baseline="0">
                <a:solidFill>
                  <a:schemeClr val="bg1"/>
                </a:solidFill>
                <a:latin typeface="Arial" panose="020B0604020202020204"/>
                <a:ea typeface="+mj-ea"/>
                <a:cs typeface="Arial" panose="020B0604020202020204"/>
              </a:defRPr>
            </a:lvl1pPr>
          </a:lstStyle>
          <a:p>
            <a:pPr>
              <a:spcBef>
                <a:spcPts val="0"/>
              </a:spcBef>
            </a:pPr>
            <a:r>
              <a:rPr lang="zh-CN" altLang="en-US" sz="5400" b="0" spc="100" dirty="0">
                <a:solidFill>
                  <a:srgbClr val="0054A5"/>
                </a:solidFill>
                <a:latin typeface="微软雅黑" panose="020B0503020204020204" pitchFamily="34" charset="-122"/>
                <a:ea typeface="微软雅黑" panose="020B0503020204020204" pitchFamily="34" charset="-122"/>
              </a:rPr>
              <a:t>谢 谢！</a:t>
            </a:r>
          </a:p>
        </p:txBody>
      </p:sp>
      <p:sp>
        <p:nvSpPr>
          <p:cNvPr id="36" name="矩形 35"/>
          <p:cNvSpPr/>
          <p:nvPr/>
        </p:nvSpPr>
        <p:spPr>
          <a:xfrm>
            <a:off x="2323085" y="1171363"/>
            <a:ext cx="89947" cy="3459600"/>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3" name="组合 22"/>
          <p:cNvGrpSpPr/>
          <p:nvPr/>
        </p:nvGrpSpPr>
        <p:grpSpPr>
          <a:xfrm>
            <a:off x="4632524" y="3069677"/>
            <a:ext cx="2925366" cy="965786"/>
            <a:chOff x="4633317" y="3069000"/>
            <a:chExt cx="2925366" cy="965786"/>
          </a:xfrm>
        </p:grpSpPr>
        <p:sp>
          <p:nvSpPr>
            <p:cNvPr id="25" name="任意多边形 24"/>
            <p:cNvSpPr/>
            <p:nvPr/>
          </p:nvSpPr>
          <p:spPr>
            <a:xfrm>
              <a:off x="4807838" y="3069000"/>
              <a:ext cx="542404" cy="542404"/>
            </a:xfrm>
            <a:custGeom>
              <a:avLst/>
              <a:gdLst>
                <a:gd name="connsiteX0" fmla="*/ 146154 w 542404"/>
                <a:gd name="connsiteY0" fmla="*/ 0 h 542404"/>
                <a:gd name="connsiteX1" fmla="*/ 394804 w 542404"/>
                <a:gd name="connsiteY1" fmla="*/ 0 h 542404"/>
                <a:gd name="connsiteX2" fmla="*/ 542404 w 542404"/>
                <a:gd name="connsiteY2" fmla="*/ 0 h 542404"/>
                <a:gd name="connsiteX3" fmla="*/ 542404 w 542404"/>
                <a:gd name="connsiteY3" fmla="*/ 147600 h 542404"/>
                <a:gd name="connsiteX4" fmla="*/ 542404 w 542404"/>
                <a:gd name="connsiteY4" fmla="*/ 396250 h 542404"/>
                <a:gd name="connsiteX5" fmla="*/ 394804 w 542404"/>
                <a:gd name="connsiteY5" fmla="*/ 542404 h 542404"/>
                <a:gd name="connsiteX6" fmla="*/ 394804 w 542404"/>
                <a:gd name="connsiteY6" fmla="*/ 147600 h 542404"/>
                <a:gd name="connsiteX7" fmla="*/ 0 w 542404"/>
                <a:gd name="connsiteY7" fmla="*/ 147600 h 542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404" h="542404">
                  <a:moveTo>
                    <a:pt x="146154" y="0"/>
                  </a:moveTo>
                  <a:lnTo>
                    <a:pt x="394804" y="0"/>
                  </a:lnTo>
                  <a:lnTo>
                    <a:pt x="542404" y="0"/>
                  </a:lnTo>
                  <a:lnTo>
                    <a:pt x="542404" y="147600"/>
                  </a:lnTo>
                  <a:lnTo>
                    <a:pt x="542404" y="396250"/>
                  </a:lnTo>
                  <a:lnTo>
                    <a:pt x="394804" y="542404"/>
                  </a:lnTo>
                  <a:lnTo>
                    <a:pt x="394804" y="147600"/>
                  </a:lnTo>
                  <a:lnTo>
                    <a:pt x="0" y="147600"/>
                  </a:lnTo>
                  <a:close/>
                </a:path>
              </a:pathLst>
            </a:custGeom>
            <a:solidFill>
              <a:srgbClr val="F7941D"/>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任意多边形 25"/>
            <p:cNvSpPr/>
            <p:nvPr/>
          </p:nvSpPr>
          <p:spPr>
            <a:xfrm>
              <a:off x="4633317" y="3222919"/>
              <a:ext cx="566476" cy="566476"/>
            </a:xfrm>
            <a:custGeom>
              <a:avLst/>
              <a:gdLst>
                <a:gd name="connsiteX0" fmla="*/ 0 w 566476"/>
                <a:gd name="connsiteY0" fmla="*/ 0 h 566476"/>
                <a:gd name="connsiteX1" fmla="*/ 169200 w 566476"/>
                <a:gd name="connsiteY1" fmla="*/ 0 h 566476"/>
                <a:gd name="connsiteX2" fmla="*/ 169200 w 566476"/>
                <a:gd name="connsiteY2" fmla="*/ 397276 h 566476"/>
                <a:gd name="connsiteX3" fmla="*/ 566476 w 566476"/>
                <a:gd name="connsiteY3" fmla="*/ 397276 h 566476"/>
                <a:gd name="connsiteX4" fmla="*/ 566476 w 566476"/>
                <a:gd name="connsiteY4" fmla="*/ 566476 h 566476"/>
                <a:gd name="connsiteX5" fmla="*/ 169200 w 566476"/>
                <a:gd name="connsiteY5" fmla="*/ 566476 h 566476"/>
                <a:gd name="connsiteX6" fmla="*/ 0 w 566476"/>
                <a:gd name="connsiteY6" fmla="*/ 566476 h 566476"/>
                <a:gd name="connsiteX7" fmla="*/ 0 w 566476"/>
                <a:gd name="connsiteY7" fmla="*/ 397276 h 566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6476" h="566476">
                  <a:moveTo>
                    <a:pt x="0" y="0"/>
                  </a:moveTo>
                  <a:lnTo>
                    <a:pt x="169200" y="0"/>
                  </a:lnTo>
                  <a:lnTo>
                    <a:pt x="169200" y="397276"/>
                  </a:lnTo>
                  <a:lnTo>
                    <a:pt x="566476" y="397276"/>
                  </a:lnTo>
                  <a:lnTo>
                    <a:pt x="566476" y="566476"/>
                  </a:lnTo>
                  <a:lnTo>
                    <a:pt x="169200" y="566476"/>
                  </a:lnTo>
                  <a:lnTo>
                    <a:pt x="0" y="566476"/>
                  </a:lnTo>
                  <a:lnTo>
                    <a:pt x="0" y="397276"/>
                  </a:lnTo>
                  <a:close/>
                </a:path>
              </a:pathLst>
            </a:custGeom>
            <a:solidFill>
              <a:srgbClr val="0054A5"/>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5" name="图片 34"/>
            <p:cNvPicPr>
              <a:picLocks noChangeAspect="1"/>
            </p:cNvPicPr>
            <p:nvPr/>
          </p:nvPicPr>
          <p:blipFill rotWithShape="1">
            <a:blip r:embed="rId4" cstate="print">
              <a:extLst>
                <a:ext uri="{28A0092B-C50C-407E-A947-70E740481C1C}">
                  <a14:useLocalDpi xmlns:a14="http://schemas.microsoft.com/office/drawing/2010/main" val="0"/>
                </a:ext>
              </a:extLst>
            </a:blip>
            <a:srcRect l="25865"/>
            <a:stretch>
              <a:fillRect/>
            </a:stretch>
          </p:blipFill>
          <p:spPr>
            <a:xfrm>
              <a:off x="5389959" y="3314786"/>
              <a:ext cx="2168724" cy="720000"/>
            </a:xfrm>
            <a:prstGeom prst="rect">
              <a:avLst/>
            </a:prstGeom>
          </p:spPr>
        </p:pic>
      </p:grpSp>
      <p:grpSp>
        <p:nvGrpSpPr>
          <p:cNvPr id="39" name="组合 38"/>
          <p:cNvGrpSpPr/>
          <p:nvPr/>
        </p:nvGrpSpPr>
        <p:grpSpPr>
          <a:xfrm>
            <a:off x="122278" y="1868437"/>
            <a:ext cx="2059788" cy="2065453"/>
            <a:chOff x="5040621" y="2163184"/>
            <a:chExt cx="3483953" cy="3493535"/>
          </a:xfrm>
        </p:grpSpPr>
        <p:sp>
          <p:nvSpPr>
            <p:cNvPr id="40" name="Freeform 113"/>
            <p:cNvSpPr>
              <a:spLocks noEditPoints="1"/>
            </p:cNvSpPr>
            <p:nvPr/>
          </p:nvSpPr>
          <p:spPr bwMode="auto">
            <a:xfrm>
              <a:off x="5040621" y="2163184"/>
              <a:ext cx="3483953" cy="3493535"/>
            </a:xfrm>
            <a:custGeom>
              <a:avLst/>
              <a:gdLst>
                <a:gd name="T0" fmla="*/ 1 w 1525"/>
                <a:gd name="T1" fmla="*/ 6 h 1529"/>
                <a:gd name="T2" fmla="*/ 9 w 1525"/>
                <a:gd name="T3" fmla="*/ 1 h 1529"/>
                <a:gd name="T4" fmla="*/ 9 w 1525"/>
                <a:gd name="T5" fmla="*/ 1 h 1529"/>
                <a:gd name="T6" fmla="*/ 10 w 1525"/>
                <a:gd name="T7" fmla="*/ 1 h 1529"/>
                <a:gd name="T8" fmla="*/ 8 w 1525"/>
                <a:gd name="T9" fmla="*/ 1 h 1529"/>
                <a:gd name="T10" fmla="*/ 7 w 1525"/>
                <a:gd name="T11" fmla="*/ 1 h 1529"/>
                <a:gd name="T12" fmla="*/ 13 w 1525"/>
                <a:gd name="T13" fmla="*/ 1 h 1529"/>
                <a:gd name="T14" fmla="*/ 4 w 1525"/>
                <a:gd name="T15" fmla="*/ 1 h 1529"/>
                <a:gd name="T16" fmla="*/ 6 w 1525"/>
                <a:gd name="T17" fmla="*/ 1 h 1529"/>
                <a:gd name="T18" fmla="*/ 11 w 1525"/>
                <a:gd name="T19" fmla="*/ 1 h 1529"/>
                <a:gd name="T20" fmla="*/ 14 w 1525"/>
                <a:gd name="T21" fmla="*/ 3 h 1529"/>
                <a:gd name="T22" fmla="*/ 11 w 1525"/>
                <a:gd name="T23" fmla="*/ 1 h 1529"/>
                <a:gd name="T24" fmla="*/ 5 w 1525"/>
                <a:gd name="T25" fmla="*/ 1 h 1529"/>
                <a:gd name="T26" fmla="*/ 4 w 1525"/>
                <a:gd name="T27" fmla="*/ 1 h 1529"/>
                <a:gd name="T28" fmla="*/ 4 w 1525"/>
                <a:gd name="T29" fmla="*/ 2 h 1529"/>
                <a:gd name="T30" fmla="*/ 16 w 1525"/>
                <a:gd name="T31" fmla="*/ 3 h 1529"/>
                <a:gd name="T32" fmla="*/ 3 w 1525"/>
                <a:gd name="T33" fmla="*/ 3 h 1529"/>
                <a:gd name="T34" fmla="*/ 4 w 1525"/>
                <a:gd name="T35" fmla="*/ 3 h 1529"/>
                <a:gd name="T36" fmla="*/ 6 w 1525"/>
                <a:gd name="T37" fmla="*/ 3 h 1529"/>
                <a:gd name="T38" fmla="*/ 14 w 1525"/>
                <a:gd name="T39" fmla="*/ 3 h 1529"/>
                <a:gd name="T40" fmla="*/ 14 w 1525"/>
                <a:gd name="T41" fmla="*/ 5 h 1529"/>
                <a:gd name="T42" fmla="*/ 4 w 1525"/>
                <a:gd name="T43" fmla="*/ 3 h 1529"/>
                <a:gd name="T44" fmla="*/ 6 w 1525"/>
                <a:gd name="T45" fmla="*/ 5 h 1529"/>
                <a:gd name="T46" fmla="*/ 2 w 1525"/>
                <a:gd name="T47" fmla="*/ 4 h 1529"/>
                <a:gd name="T48" fmla="*/ 10 w 1525"/>
                <a:gd name="T49" fmla="*/ 5 h 1529"/>
                <a:gd name="T50" fmla="*/ 5 w 1525"/>
                <a:gd name="T51" fmla="*/ 6 h 1529"/>
                <a:gd name="T52" fmla="*/ 16 w 1525"/>
                <a:gd name="T53" fmla="*/ 6 h 1529"/>
                <a:gd name="T54" fmla="*/ 12 w 1525"/>
                <a:gd name="T55" fmla="*/ 6 h 1529"/>
                <a:gd name="T56" fmla="*/ 19 w 1525"/>
                <a:gd name="T57" fmla="*/ 6 h 1529"/>
                <a:gd name="T58" fmla="*/ 14 w 1525"/>
                <a:gd name="T59" fmla="*/ 9 h 1529"/>
                <a:gd name="T60" fmla="*/ 16 w 1525"/>
                <a:gd name="T61" fmla="*/ 8 h 1529"/>
                <a:gd name="T62" fmla="*/ 1 w 1525"/>
                <a:gd name="T63" fmla="*/ 9 h 1529"/>
                <a:gd name="T64" fmla="*/ 4 w 1525"/>
                <a:gd name="T65" fmla="*/ 11 h 1529"/>
                <a:gd name="T66" fmla="*/ 12 w 1525"/>
                <a:gd name="T67" fmla="*/ 10 h 1529"/>
                <a:gd name="T68" fmla="*/ 19 w 1525"/>
                <a:gd name="T69" fmla="*/ 10 h 1529"/>
                <a:gd name="T70" fmla="*/ 19 w 1525"/>
                <a:gd name="T71" fmla="*/ 11 h 1529"/>
                <a:gd name="T72" fmla="*/ 18 w 1525"/>
                <a:gd name="T73" fmla="*/ 11 h 1529"/>
                <a:gd name="T74" fmla="*/ 17 w 1525"/>
                <a:gd name="T75" fmla="*/ 12 h 1529"/>
                <a:gd name="T76" fmla="*/ 6 w 1525"/>
                <a:gd name="T77" fmla="*/ 13 h 1529"/>
                <a:gd name="T78" fmla="*/ 8 w 1525"/>
                <a:gd name="T79" fmla="*/ 13 h 1529"/>
                <a:gd name="T80" fmla="*/ 1 w 1525"/>
                <a:gd name="T81" fmla="*/ 14 h 1529"/>
                <a:gd name="T82" fmla="*/ 2 w 1525"/>
                <a:gd name="T83" fmla="*/ 16 h 1529"/>
                <a:gd name="T84" fmla="*/ 17 w 1525"/>
                <a:gd name="T85" fmla="*/ 15 h 1529"/>
                <a:gd name="T86" fmla="*/ 2 w 1525"/>
                <a:gd name="T87" fmla="*/ 15 h 1529"/>
                <a:gd name="T88" fmla="*/ 2 w 1525"/>
                <a:gd name="T89" fmla="*/ 16 h 1529"/>
                <a:gd name="T90" fmla="*/ 4 w 1525"/>
                <a:gd name="T91" fmla="*/ 15 h 1529"/>
                <a:gd name="T92" fmla="*/ 7 w 1525"/>
                <a:gd name="T93" fmla="*/ 17 h 1529"/>
                <a:gd name="T94" fmla="*/ 2 w 1525"/>
                <a:gd name="T95" fmla="*/ 16 h 1529"/>
                <a:gd name="T96" fmla="*/ 3 w 1525"/>
                <a:gd name="T97" fmla="*/ 16 h 1529"/>
                <a:gd name="T98" fmla="*/ 3 w 1525"/>
                <a:gd name="T99" fmla="*/ 17 h 1529"/>
                <a:gd name="T100" fmla="*/ 4 w 1525"/>
                <a:gd name="T101" fmla="*/ 17 h 1529"/>
                <a:gd name="T102" fmla="*/ 15 w 1525"/>
                <a:gd name="T103" fmla="*/ 18 h 1529"/>
                <a:gd name="T104" fmla="*/ 8 w 1525"/>
                <a:gd name="T105" fmla="*/ 17 h 1529"/>
                <a:gd name="T106" fmla="*/ 12 w 1525"/>
                <a:gd name="T107" fmla="*/ 18 h 1529"/>
                <a:gd name="T108" fmla="*/ 14 w 1525"/>
                <a:gd name="T109" fmla="*/ 18 h 1529"/>
                <a:gd name="T110" fmla="*/ 9 w 1525"/>
                <a:gd name="T111" fmla="*/ 18 h 1529"/>
                <a:gd name="T112" fmla="*/ 12 w 1525"/>
                <a:gd name="T113" fmla="*/ 19 h 1529"/>
                <a:gd name="T114" fmla="*/ 6 w 1525"/>
                <a:gd name="T115" fmla="*/ 19 h 1529"/>
                <a:gd name="T116" fmla="*/ 10 w 1525"/>
                <a:gd name="T117" fmla="*/ 19 h 1529"/>
                <a:gd name="T118" fmla="*/ 12 w 1525"/>
                <a:gd name="T119" fmla="*/ 19 h 1529"/>
                <a:gd name="T120" fmla="*/ 10 w 1525"/>
                <a:gd name="T121" fmla="*/ 19 h 1529"/>
                <a:gd name="T122" fmla="*/ 10 w 1525"/>
                <a:gd name="T123" fmla="*/ 19 h 1529"/>
                <a:gd name="T124" fmla="*/ 11 w 1525"/>
                <a:gd name="T125" fmla="*/ 19 h 1529"/>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525"/>
                <a:gd name="T190" fmla="*/ 0 h 1529"/>
                <a:gd name="T191" fmla="*/ 1525 w 1525"/>
                <a:gd name="T192" fmla="*/ 1529 h 1529"/>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525" h="1529">
                  <a:moveTo>
                    <a:pt x="760" y="11"/>
                  </a:moveTo>
                  <a:cubicBezTo>
                    <a:pt x="764" y="10"/>
                    <a:pt x="762" y="3"/>
                    <a:pt x="767" y="3"/>
                  </a:cubicBezTo>
                  <a:cubicBezTo>
                    <a:pt x="772" y="2"/>
                    <a:pt x="769" y="11"/>
                    <a:pt x="774" y="8"/>
                  </a:cubicBezTo>
                  <a:cubicBezTo>
                    <a:pt x="798" y="0"/>
                    <a:pt x="832" y="6"/>
                    <a:pt x="860" y="10"/>
                  </a:cubicBezTo>
                  <a:cubicBezTo>
                    <a:pt x="920" y="18"/>
                    <a:pt x="979" y="31"/>
                    <a:pt x="1027" y="50"/>
                  </a:cubicBezTo>
                  <a:cubicBezTo>
                    <a:pt x="1077" y="70"/>
                    <a:pt x="1124" y="92"/>
                    <a:pt x="1166" y="119"/>
                  </a:cubicBezTo>
                  <a:cubicBezTo>
                    <a:pt x="1181" y="129"/>
                    <a:pt x="1197" y="136"/>
                    <a:pt x="1209" y="145"/>
                  </a:cubicBezTo>
                  <a:cubicBezTo>
                    <a:pt x="1217" y="151"/>
                    <a:pt x="1224" y="160"/>
                    <a:pt x="1232" y="167"/>
                  </a:cubicBezTo>
                  <a:cubicBezTo>
                    <a:pt x="1281" y="205"/>
                    <a:pt x="1322" y="252"/>
                    <a:pt x="1362" y="301"/>
                  </a:cubicBezTo>
                  <a:cubicBezTo>
                    <a:pt x="1369" y="310"/>
                    <a:pt x="1378" y="316"/>
                    <a:pt x="1383" y="323"/>
                  </a:cubicBezTo>
                  <a:cubicBezTo>
                    <a:pt x="1388" y="331"/>
                    <a:pt x="1392" y="340"/>
                    <a:pt x="1398" y="348"/>
                  </a:cubicBezTo>
                  <a:cubicBezTo>
                    <a:pt x="1468" y="449"/>
                    <a:pt x="1525" y="587"/>
                    <a:pt x="1522" y="761"/>
                  </a:cubicBezTo>
                  <a:cubicBezTo>
                    <a:pt x="1522" y="773"/>
                    <a:pt x="1525" y="784"/>
                    <a:pt x="1524" y="795"/>
                  </a:cubicBezTo>
                  <a:cubicBezTo>
                    <a:pt x="1524" y="805"/>
                    <a:pt x="1520" y="815"/>
                    <a:pt x="1518" y="826"/>
                  </a:cubicBezTo>
                  <a:cubicBezTo>
                    <a:pt x="1515" y="857"/>
                    <a:pt x="1508" y="890"/>
                    <a:pt x="1502" y="919"/>
                  </a:cubicBezTo>
                  <a:cubicBezTo>
                    <a:pt x="1495" y="950"/>
                    <a:pt x="1489" y="979"/>
                    <a:pt x="1481" y="1007"/>
                  </a:cubicBezTo>
                  <a:cubicBezTo>
                    <a:pt x="1478" y="1017"/>
                    <a:pt x="1477" y="1028"/>
                    <a:pt x="1474" y="1037"/>
                  </a:cubicBezTo>
                  <a:cubicBezTo>
                    <a:pt x="1472" y="1045"/>
                    <a:pt x="1468" y="1051"/>
                    <a:pt x="1465" y="1058"/>
                  </a:cubicBezTo>
                  <a:cubicBezTo>
                    <a:pt x="1455" y="1079"/>
                    <a:pt x="1446" y="1102"/>
                    <a:pt x="1436" y="1122"/>
                  </a:cubicBezTo>
                  <a:cubicBezTo>
                    <a:pt x="1414" y="1164"/>
                    <a:pt x="1392" y="1199"/>
                    <a:pt x="1364" y="1233"/>
                  </a:cubicBezTo>
                  <a:cubicBezTo>
                    <a:pt x="1355" y="1245"/>
                    <a:pt x="1347" y="1257"/>
                    <a:pt x="1337" y="1268"/>
                  </a:cubicBezTo>
                  <a:cubicBezTo>
                    <a:pt x="1318" y="1289"/>
                    <a:pt x="1295" y="1305"/>
                    <a:pt x="1274" y="1326"/>
                  </a:cubicBezTo>
                  <a:cubicBezTo>
                    <a:pt x="1232" y="1368"/>
                    <a:pt x="1185" y="1404"/>
                    <a:pt x="1136" y="1434"/>
                  </a:cubicBezTo>
                  <a:cubicBezTo>
                    <a:pt x="1110" y="1450"/>
                    <a:pt x="1082" y="1460"/>
                    <a:pt x="1052" y="1471"/>
                  </a:cubicBezTo>
                  <a:cubicBezTo>
                    <a:pt x="1037" y="1477"/>
                    <a:pt x="1023" y="1484"/>
                    <a:pt x="1008" y="1488"/>
                  </a:cubicBezTo>
                  <a:cubicBezTo>
                    <a:pt x="992" y="1493"/>
                    <a:pt x="976" y="1494"/>
                    <a:pt x="958" y="1499"/>
                  </a:cubicBezTo>
                  <a:cubicBezTo>
                    <a:pt x="948" y="1502"/>
                    <a:pt x="940" y="1508"/>
                    <a:pt x="930" y="1511"/>
                  </a:cubicBezTo>
                  <a:cubicBezTo>
                    <a:pt x="904" y="1518"/>
                    <a:pt x="872" y="1514"/>
                    <a:pt x="846" y="1522"/>
                  </a:cubicBezTo>
                  <a:cubicBezTo>
                    <a:pt x="840" y="1524"/>
                    <a:pt x="835" y="1527"/>
                    <a:pt x="828" y="1528"/>
                  </a:cubicBezTo>
                  <a:cubicBezTo>
                    <a:pt x="823" y="1528"/>
                    <a:pt x="818" y="1526"/>
                    <a:pt x="813" y="1526"/>
                  </a:cubicBezTo>
                  <a:cubicBezTo>
                    <a:pt x="796" y="1525"/>
                    <a:pt x="777" y="1527"/>
                    <a:pt x="758" y="1528"/>
                  </a:cubicBezTo>
                  <a:cubicBezTo>
                    <a:pt x="735" y="1529"/>
                    <a:pt x="713" y="1524"/>
                    <a:pt x="691" y="1523"/>
                  </a:cubicBezTo>
                  <a:cubicBezTo>
                    <a:pt x="683" y="1523"/>
                    <a:pt x="676" y="1525"/>
                    <a:pt x="669" y="1524"/>
                  </a:cubicBezTo>
                  <a:cubicBezTo>
                    <a:pt x="656" y="1523"/>
                    <a:pt x="646" y="1514"/>
                    <a:pt x="635" y="1512"/>
                  </a:cubicBezTo>
                  <a:cubicBezTo>
                    <a:pt x="620" y="1510"/>
                    <a:pt x="607" y="1512"/>
                    <a:pt x="594" y="1511"/>
                  </a:cubicBezTo>
                  <a:cubicBezTo>
                    <a:pt x="571" y="1507"/>
                    <a:pt x="551" y="1496"/>
                    <a:pt x="531" y="1489"/>
                  </a:cubicBezTo>
                  <a:cubicBezTo>
                    <a:pt x="520" y="1486"/>
                    <a:pt x="508" y="1484"/>
                    <a:pt x="497" y="1481"/>
                  </a:cubicBezTo>
                  <a:cubicBezTo>
                    <a:pt x="454" y="1468"/>
                    <a:pt x="414" y="1451"/>
                    <a:pt x="380" y="1429"/>
                  </a:cubicBezTo>
                  <a:cubicBezTo>
                    <a:pt x="363" y="1418"/>
                    <a:pt x="347" y="1404"/>
                    <a:pt x="330" y="1393"/>
                  </a:cubicBezTo>
                  <a:cubicBezTo>
                    <a:pt x="287" y="1366"/>
                    <a:pt x="251" y="1334"/>
                    <a:pt x="216" y="1296"/>
                  </a:cubicBezTo>
                  <a:cubicBezTo>
                    <a:pt x="202" y="1282"/>
                    <a:pt x="187" y="1270"/>
                    <a:pt x="174" y="1252"/>
                  </a:cubicBezTo>
                  <a:cubicBezTo>
                    <a:pt x="169" y="1244"/>
                    <a:pt x="165" y="1234"/>
                    <a:pt x="159" y="1225"/>
                  </a:cubicBezTo>
                  <a:cubicBezTo>
                    <a:pt x="147" y="1209"/>
                    <a:pt x="133" y="1193"/>
                    <a:pt x="123" y="1177"/>
                  </a:cubicBezTo>
                  <a:cubicBezTo>
                    <a:pt x="60" y="1083"/>
                    <a:pt x="16" y="977"/>
                    <a:pt x="6" y="830"/>
                  </a:cubicBezTo>
                  <a:cubicBezTo>
                    <a:pt x="5" y="816"/>
                    <a:pt x="0" y="804"/>
                    <a:pt x="0" y="791"/>
                  </a:cubicBezTo>
                  <a:cubicBezTo>
                    <a:pt x="0" y="782"/>
                    <a:pt x="4" y="772"/>
                    <a:pt x="5" y="762"/>
                  </a:cubicBezTo>
                  <a:cubicBezTo>
                    <a:pt x="11" y="698"/>
                    <a:pt x="14" y="634"/>
                    <a:pt x="27" y="577"/>
                  </a:cubicBezTo>
                  <a:cubicBezTo>
                    <a:pt x="29" y="567"/>
                    <a:pt x="29" y="558"/>
                    <a:pt x="31" y="549"/>
                  </a:cubicBezTo>
                  <a:cubicBezTo>
                    <a:pt x="34" y="539"/>
                    <a:pt x="40" y="529"/>
                    <a:pt x="43" y="519"/>
                  </a:cubicBezTo>
                  <a:cubicBezTo>
                    <a:pt x="65" y="448"/>
                    <a:pt x="100" y="386"/>
                    <a:pt x="137" y="330"/>
                  </a:cubicBezTo>
                  <a:cubicBezTo>
                    <a:pt x="170" y="280"/>
                    <a:pt x="209" y="240"/>
                    <a:pt x="252" y="202"/>
                  </a:cubicBezTo>
                  <a:cubicBezTo>
                    <a:pt x="266" y="190"/>
                    <a:pt x="282" y="179"/>
                    <a:pt x="296" y="166"/>
                  </a:cubicBezTo>
                  <a:cubicBezTo>
                    <a:pt x="303" y="159"/>
                    <a:pt x="307" y="151"/>
                    <a:pt x="315" y="145"/>
                  </a:cubicBezTo>
                  <a:cubicBezTo>
                    <a:pt x="323" y="139"/>
                    <a:pt x="332" y="137"/>
                    <a:pt x="341" y="132"/>
                  </a:cubicBezTo>
                  <a:cubicBezTo>
                    <a:pt x="354" y="124"/>
                    <a:pt x="367" y="114"/>
                    <a:pt x="380" y="106"/>
                  </a:cubicBezTo>
                  <a:cubicBezTo>
                    <a:pt x="419" y="82"/>
                    <a:pt x="466" y="61"/>
                    <a:pt x="514" y="46"/>
                  </a:cubicBezTo>
                  <a:cubicBezTo>
                    <a:pt x="531" y="40"/>
                    <a:pt x="546" y="33"/>
                    <a:pt x="563" y="29"/>
                  </a:cubicBezTo>
                  <a:cubicBezTo>
                    <a:pt x="605" y="19"/>
                    <a:pt x="652" y="8"/>
                    <a:pt x="702" y="5"/>
                  </a:cubicBezTo>
                  <a:cubicBezTo>
                    <a:pt x="711" y="5"/>
                    <a:pt x="721" y="5"/>
                    <a:pt x="731" y="3"/>
                  </a:cubicBezTo>
                  <a:cubicBezTo>
                    <a:pt x="741" y="1"/>
                    <a:pt x="752" y="5"/>
                    <a:pt x="760" y="11"/>
                  </a:cubicBezTo>
                  <a:close/>
                  <a:moveTo>
                    <a:pt x="765" y="11"/>
                  </a:moveTo>
                  <a:cubicBezTo>
                    <a:pt x="767" y="11"/>
                    <a:pt x="769" y="11"/>
                    <a:pt x="770" y="9"/>
                  </a:cubicBezTo>
                  <a:cubicBezTo>
                    <a:pt x="768" y="9"/>
                    <a:pt x="769" y="6"/>
                    <a:pt x="767" y="5"/>
                  </a:cubicBezTo>
                  <a:cubicBezTo>
                    <a:pt x="766" y="7"/>
                    <a:pt x="764" y="8"/>
                    <a:pt x="765" y="11"/>
                  </a:cubicBezTo>
                  <a:close/>
                  <a:moveTo>
                    <a:pt x="737" y="6"/>
                  </a:moveTo>
                  <a:cubicBezTo>
                    <a:pt x="736" y="6"/>
                    <a:pt x="735" y="6"/>
                    <a:pt x="735" y="7"/>
                  </a:cubicBezTo>
                  <a:cubicBezTo>
                    <a:pt x="736" y="7"/>
                    <a:pt x="737" y="7"/>
                    <a:pt x="737" y="6"/>
                  </a:cubicBezTo>
                  <a:close/>
                  <a:moveTo>
                    <a:pt x="800" y="6"/>
                  </a:moveTo>
                  <a:cubicBezTo>
                    <a:pt x="790" y="5"/>
                    <a:pt x="794" y="9"/>
                    <a:pt x="800" y="6"/>
                  </a:cubicBezTo>
                  <a:close/>
                  <a:moveTo>
                    <a:pt x="744" y="7"/>
                  </a:moveTo>
                  <a:cubicBezTo>
                    <a:pt x="742" y="8"/>
                    <a:pt x="738" y="6"/>
                    <a:pt x="738" y="8"/>
                  </a:cubicBezTo>
                  <a:cubicBezTo>
                    <a:pt x="740" y="8"/>
                    <a:pt x="744" y="9"/>
                    <a:pt x="744" y="7"/>
                  </a:cubicBezTo>
                  <a:close/>
                  <a:moveTo>
                    <a:pt x="792" y="7"/>
                  </a:moveTo>
                  <a:cubicBezTo>
                    <a:pt x="790" y="8"/>
                    <a:pt x="785" y="6"/>
                    <a:pt x="785" y="8"/>
                  </a:cubicBezTo>
                  <a:cubicBezTo>
                    <a:pt x="787" y="8"/>
                    <a:pt x="791" y="9"/>
                    <a:pt x="792" y="7"/>
                  </a:cubicBezTo>
                  <a:close/>
                  <a:moveTo>
                    <a:pt x="727" y="8"/>
                  </a:moveTo>
                  <a:cubicBezTo>
                    <a:pt x="726" y="8"/>
                    <a:pt x="725" y="8"/>
                    <a:pt x="725" y="9"/>
                  </a:cubicBezTo>
                  <a:cubicBezTo>
                    <a:pt x="726" y="9"/>
                    <a:pt x="727" y="9"/>
                    <a:pt x="727" y="8"/>
                  </a:cubicBezTo>
                  <a:close/>
                  <a:moveTo>
                    <a:pt x="747" y="8"/>
                  </a:moveTo>
                  <a:cubicBezTo>
                    <a:pt x="746" y="8"/>
                    <a:pt x="745" y="8"/>
                    <a:pt x="745" y="9"/>
                  </a:cubicBezTo>
                  <a:cubicBezTo>
                    <a:pt x="745" y="9"/>
                    <a:pt x="747" y="9"/>
                    <a:pt x="747" y="8"/>
                  </a:cubicBezTo>
                  <a:close/>
                  <a:moveTo>
                    <a:pt x="784" y="8"/>
                  </a:moveTo>
                  <a:cubicBezTo>
                    <a:pt x="783" y="8"/>
                    <a:pt x="781" y="8"/>
                    <a:pt x="781" y="9"/>
                  </a:cubicBezTo>
                  <a:cubicBezTo>
                    <a:pt x="782" y="9"/>
                    <a:pt x="784" y="9"/>
                    <a:pt x="784" y="8"/>
                  </a:cubicBezTo>
                  <a:close/>
                  <a:moveTo>
                    <a:pt x="748" y="10"/>
                  </a:moveTo>
                  <a:cubicBezTo>
                    <a:pt x="747" y="10"/>
                    <a:pt x="748" y="11"/>
                    <a:pt x="748" y="10"/>
                  </a:cubicBezTo>
                  <a:close/>
                  <a:moveTo>
                    <a:pt x="778" y="10"/>
                  </a:moveTo>
                  <a:cubicBezTo>
                    <a:pt x="778" y="10"/>
                    <a:pt x="779" y="11"/>
                    <a:pt x="778" y="10"/>
                  </a:cubicBezTo>
                  <a:close/>
                  <a:moveTo>
                    <a:pt x="688" y="10"/>
                  </a:moveTo>
                  <a:cubicBezTo>
                    <a:pt x="686" y="11"/>
                    <a:pt x="682" y="9"/>
                    <a:pt x="682" y="11"/>
                  </a:cubicBezTo>
                  <a:cubicBezTo>
                    <a:pt x="684" y="10"/>
                    <a:pt x="688" y="12"/>
                    <a:pt x="688" y="10"/>
                  </a:cubicBezTo>
                  <a:close/>
                  <a:moveTo>
                    <a:pt x="841" y="11"/>
                  </a:moveTo>
                  <a:cubicBezTo>
                    <a:pt x="836" y="10"/>
                    <a:pt x="840" y="14"/>
                    <a:pt x="841" y="11"/>
                  </a:cubicBezTo>
                  <a:close/>
                  <a:moveTo>
                    <a:pt x="857" y="12"/>
                  </a:moveTo>
                  <a:cubicBezTo>
                    <a:pt x="856" y="12"/>
                    <a:pt x="854" y="12"/>
                    <a:pt x="854" y="13"/>
                  </a:cubicBezTo>
                  <a:cubicBezTo>
                    <a:pt x="855" y="13"/>
                    <a:pt x="857" y="13"/>
                    <a:pt x="857" y="12"/>
                  </a:cubicBezTo>
                  <a:close/>
                  <a:moveTo>
                    <a:pt x="688" y="16"/>
                  </a:moveTo>
                  <a:cubicBezTo>
                    <a:pt x="680" y="15"/>
                    <a:pt x="684" y="19"/>
                    <a:pt x="688" y="16"/>
                  </a:cubicBezTo>
                  <a:close/>
                  <a:moveTo>
                    <a:pt x="678" y="17"/>
                  </a:moveTo>
                  <a:cubicBezTo>
                    <a:pt x="676" y="17"/>
                    <a:pt x="671" y="16"/>
                    <a:pt x="671" y="18"/>
                  </a:cubicBezTo>
                  <a:cubicBezTo>
                    <a:pt x="673" y="17"/>
                    <a:pt x="677" y="19"/>
                    <a:pt x="678" y="17"/>
                  </a:cubicBezTo>
                  <a:close/>
                  <a:moveTo>
                    <a:pt x="842" y="17"/>
                  </a:moveTo>
                  <a:cubicBezTo>
                    <a:pt x="836" y="16"/>
                    <a:pt x="840" y="20"/>
                    <a:pt x="842" y="17"/>
                  </a:cubicBezTo>
                  <a:close/>
                  <a:moveTo>
                    <a:pt x="664" y="19"/>
                  </a:moveTo>
                  <a:cubicBezTo>
                    <a:pt x="674" y="17"/>
                    <a:pt x="664" y="18"/>
                    <a:pt x="658" y="19"/>
                  </a:cubicBezTo>
                  <a:cubicBezTo>
                    <a:pt x="655" y="19"/>
                    <a:pt x="652" y="18"/>
                    <a:pt x="651" y="21"/>
                  </a:cubicBezTo>
                  <a:cubicBezTo>
                    <a:pt x="656" y="20"/>
                    <a:pt x="660" y="19"/>
                    <a:pt x="664" y="19"/>
                  </a:cubicBezTo>
                  <a:close/>
                  <a:moveTo>
                    <a:pt x="700" y="19"/>
                  </a:moveTo>
                  <a:cubicBezTo>
                    <a:pt x="699" y="18"/>
                    <a:pt x="700" y="19"/>
                    <a:pt x="700" y="19"/>
                  </a:cubicBezTo>
                  <a:close/>
                  <a:moveTo>
                    <a:pt x="698" y="81"/>
                  </a:moveTo>
                  <a:cubicBezTo>
                    <a:pt x="716" y="81"/>
                    <a:pt x="734" y="81"/>
                    <a:pt x="751" y="81"/>
                  </a:cubicBezTo>
                  <a:cubicBezTo>
                    <a:pt x="753" y="60"/>
                    <a:pt x="757" y="36"/>
                    <a:pt x="759" y="18"/>
                  </a:cubicBezTo>
                  <a:cubicBezTo>
                    <a:pt x="733" y="34"/>
                    <a:pt x="714" y="56"/>
                    <a:pt x="698" y="81"/>
                  </a:cubicBezTo>
                  <a:close/>
                  <a:moveTo>
                    <a:pt x="852" y="19"/>
                  </a:moveTo>
                  <a:cubicBezTo>
                    <a:pt x="852" y="19"/>
                    <a:pt x="852" y="19"/>
                    <a:pt x="852" y="20"/>
                  </a:cubicBezTo>
                  <a:cubicBezTo>
                    <a:pt x="870" y="21"/>
                    <a:pt x="885" y="24"/>
                    <a:pt x="901" y="26"/>
                  </a:cubicBezTo>
                  <a:moveTo>
                    <a:pt x="901" y="26"/>
                  </a:moveTo>
                  <a:cubicBezTo>
                    <a:pt x="902" y="29"/>
                    <a:pt x="906" y="25"/>
                    <a:pt x="901" y="26"/>
                  </a:cubicBezTo>
                  <a:moveTo>
                    <a:pt x="901" y="26"/>
                  </a:moveTo>
                  <a:cubicBezTo>
                    <a:pt x="901" y="26"/>
                    <a:pt x="901" y="26"/>
                    <a:pt x="901" y="25"/>
                  </a:cubicBezTo>
                  <a:cubicBezTo>
                    <a:pt x="887" y="21"/>
                    <a:pt x="870" y="20"/>
                    <a:pt x="852" y="19"/>
                  </a:cubicBezTo>
                  <a:moveTo>
                    <a:pt x="852" y="19"/>
                  </a:moveTo>
                  <a:cubicBezTo>
                    <a:pt x="846" y="16"/>
                    <a:pt x="842" y="20"/>
                    <a:pt x="852" y="19"/>
                  </a:cubicBezTo>
                  <a:moveTo>
                    <a:pt x="693" y="19"/>
                  </a:moveTo>
                  <a:cubicBezTo>
                    <a:pt x="683" y="17"/>
                    <a:pt x="687" y="22"/>
                    <a:pt x="693" y="19"/>
                  </a:cubicBezTo>
                  <a:close/>
                  <a:moveTo>
                    <a:pt x="751" y="20"/>
                  </a:moveTo>
                  <a:cubicBezTo>
                    <a:pt x="751" y="19"/>
                    <a:pt x="752" y="20"/>
                    <a:pt x="751" y="20"/>
                  </a:cubicBezTo>
                  <a:close/>
                  <a:moveTo>
                    <a:pt x="754" y="81"/>
                  </a:moveTo>
                  <a:cubicBezTo>
                    <a:pt x="762" y="81"/>
                    <a:pt x="770" y="81"/>
                    <a:pt x="778" y="81"/>
                  </a:cubicBezTo>
                  <a:cubicBezTo>
                    <a:pt x="774" y="59"/>
                    <a:pt x="781" y="26"/>
                    <a:pt x="762" y="19"/>
                  </a:cubicBezTo>
                  <a:cubicBezTo>
                    <a:pt x="759" y="39"/>
                    <a:pt x="756" y="59"/>
                    <a:pt x="754" y="81"/>
                  </a:cubicBezTo>
                  <a:close/>
                  <a:moveTo>
                    <a:pt x="826" y="19"/>
                  </a:moveTo>
                  <a:cubicBezTo>
                    <a:pt x="820" y="18"/>
                    <a:pt x="824" y="22"/>
                    <a:pt x="826" y="19"/>
                  </a:cubicBezTo>
                  <a:close/>
                  <a:moveTo>
                    <a:pt x="641" y="21"/>
                  </a:moveTo>
                  <a:cubicBezTo>
                    <a:pt x="619" y="23"/>
                    <a:pt x="596" y="25"/>
                    <a:pt x="580" y="33"/>
                  </a:cubicBezTo>
                  <a:moveTo>
                    <a:pt x="580" y="33"/>
                  </a:moveTo>
                  <a:cubicBezTo>
                    <a:pt x="576" y="32"/>
                    <a:pt x="579" y="36"/>
                    <a:pt x="580" y="33"/>
                  </a:cubicBezTo>
                  <a:moveTo>
                    <a:pt x="580" y="33"/>
                  </a:moveTo>
                  <a:cubicBezTo>
                    <a:pt x="600" y="29"/>
                    <a:pt x="622" y="26"/>
                    <a:pt x="641" y="21"/>
                  </a:cubicBezTo>
                  <a:moveTo>
                    <a:pt x="641" y="21"/>
                  </a:moveTo>
                  <a:cubicBezTo>
                    <a:pt x="646" y="22"/>
                    <a:pt x="642" y="18"/>
                    <a:pt x="641" y="21"/>
                  </a:cubicBezTo>
                  <a:moveTo>
                    <a:pt x="632" y="29"/>
                  </a:moveTo>
                  <a:cubicBezTo>
                    <a:pt x="649" y="25"/>
                    <a:pt x="668" y="24"/>
                    <a:pt x="684" y="20"/>
                  </a:cubicBezTo>
                  <a:cubicBezTo>
                    <a:pt x="666" y="22"/>
                    <a:pt x="644" y="21"/>
                    <a:pt x="632" y="29"/>
                  </a:cubicBezTo>
                  <a:close/>
                  <a:moveTo>
                    <a:pt x="710" y="20"/>
                  </a:moveTo>
                  <a:cubicBezTo>
                    <a:pt x="709" y="20"/>
                    <a:pt x="707" y="19"/>
                    <a:pt x="707" y="21"/>
                  </a:cubicBezTo>
                  <a:cubicBezTo>
                    <a:pt x="708" y="20"/>
                    <a:pt x="710" y="21"/>
                    <a:pt x="710" y="20"/>
                  </a:cubicBezTo>
                  <a:close/>
                  <a:moveTo>
                    <a:pt x="726" y="21"/>
                  </a:moveTo>
                  <a:cubicBezTo>
                    <a:pt x="725" y="20"/>
                    <a:pt x="726" y="21"/>
                    <a:pt x="726" y="21"/>
                  </a:cubicBezTo>
                  <a:close/>
                  <a:moveTo>
                    <a:pt x="739" y="21"/>
                  </a:moveTo>
                  <a:cubicBezTo>
                    <a:pt x="739" y="20"/>
                    <a:pt x="740" y="21"/>
                    <a:pt x="739" y="21"/>
                  </a:cubicBezTo>
                  <a:close/>
                  <a:moveTo>
                    <a:pt x="749" y="21"/>
                  </a:moveTo>
                  <a:cubicBezTo>
                    <a:pt x="725" y="27"/>
                    <a:pt x="705" y="37"/>
                    <a:pt x="686" y="48"/>
                  </a:cubicBezTo>
                  <a:cubicBezTo>
                    <a:pt x="681" y="59"/>
                    <a:pt x="675" y="70"/>
                    <a:pt x="672" y="82"/>
                  </a:cubicBezTo>
                  <a:cubicBezTo>
                    <a:pt x="679" y="82"/>
                    <a:pt x="686" y="82"/>
                    <a:pt x="693" y="82"/>
                  </a:cubicBezTo>
                  <a:cubicBezTo>
                    <a:pt x="709" y="59"/>
                    <a:pt x="727" y="38"/>
                    <a:pt x="749" y="21"/>
                  </a:cubicBezTo>
                  <a:moveTo>
                    <a:pt x="749" y="21"/>
                  </a:moveTo>
                  <a:cubicBezTo>
                    <a:pt x="753" y="22"/>
                    <a:pt x="749" y="18"/>
                    <a:pt x="749" y="21"/>
                  </a:cubicBezTo>
                  <a:moveTo>
                    <a:pt x="793" y="21"/>
                  </a:moveTo>
                  <a:cubicBezTo>
                    <a:pt x="792" y="20"/>
                    <a:pt x="793" y="21"/>
                    <a:pt x="793" y="21"/>
                  </a:cubicBezTo>
                  <a:close/>
                  <a:moveTo>
                    <a:pt x="810" y="20"/>
                  </a:moveTo>
                  <a:cubicBezTo>
                    <a:pt x="809" y="20"/>
                    <a:pt x="808" y="20"/>
                    <a:pt x="808" y="21"/>
                  </a:cubicBezTo>
                  <a:cubicBezTo>
                    <a:pt x="809" y="20"/>
                    <a:pt x="810" y="21"/>
                    <a:pt x="810" y="20"/>
                  </a:cubicBezTo>
                  <a:close/>
                  <a:moveTo>
                    <a:pt x="837" y="21"/>
                  </a:moveTo>
                  <a:cubicBezTo>
                    <a:pt x="837" y="22"/>
                    <a:pt x="839" y="22"/>
                    <a:pt x="839" y="21"/>
                  </a:cubicBezTo>
                  <a:cubicBezTo>
                    <a:pt x="834" y="18"/>
                    <a:pt x="826" y="21"/>
                    <a:pt x="837" y="21"/>
                  </a:cubicBezTo>
                  <a:close/>
                  <a:moveTo>
                    <a:pt x="699" y="22"/>
                  </a:moveTo>
                  <a:cubicBezTo>
                    <a:pt x="667" y="27"/>
                    <a:pt x="629" y="26"/>
                    <a:pt x="610" y="45"/>
                  </a:cubicBezTo>
                  <a:moveTo>
                    <a:pt x="610" y="45"/>
                  </a:moveTo>
                  <a:cubicBezTo>
                    <a:pt x="606" y="44"/>
                    <a:pt x="610" y="47"/>
                    <a:pt x="610" y="45"/>
                  </a:cubicBezTo>
                  <a:moveTo>
                    <a:pt x="699" y="22"/>
                  </a:moveTo>
                  <a:cubicBezTo>
                    <a:pt x="668" y="28"/>
                    <a:pt x="639" y="36"/>
                    <a:pt x="610" y="45"/>
                  </a:cubicBezTo>
                  <a:moveTo>
                    <a:pt x="699" y="22"/>
                  </a:moveTo>
                  <a:cubicBezTo>
                    <a:pt x="703" y="22"/>
                    <a:pt x="699" y="19"/>
                    <a:pt x="699" y="22"/>
                  </a:cubicBezTo>
                  <a:moveTo>
                    <a:pt x="720" y="22"/>
                  </a:moveTo>
                  <a:cubicBezTo>
                    <a:pt x="713" y="23"/>
                    <a:pt x="705" y="22"/>
                    <a:pt x="702" y="26"/>
                  </a:cubicBezTo>
                  <a:cubicBezTo>
                    <a:pt x="708" y="25"/>
                    <a:pt x="714" y="24"/>
                    <a:pt x="720" y="22"/>
                  </a:cubicBezTo>
                  <a:moveTo>
                    <a:pt x="720" y="22"/>
                  </a:moveTo>
                  <a:cubicBezTo>
                    <a:pt x="725" y="23"/>
                    <a:pt x="721" y="19"/>
                    <a:pt x="720" y="22"/>
                  </a:cubicBezTo>
                  <a:moveTo>
                    <a:pt x="690" y="43"/>
                  </a:moveTo>
                  <a:cubicBezTo>
                    <a:pt x="689" y="43"/>
                    <a:pt x="690" y="44"/>
                    <a:pt x="690" y="43"/>
                  </a:cubicBezTo>
                  <a:moveTo>
                    <a:pt x="690" y="43"/>
                  </a:moveTo>
                  <a:cubicBezTo>
                    <a:pt x="705" y="35"/>
                    <a:pt x="721" y="28"/>
                    <a:pt x="737" y="21"/>
                  </a:cubicBezTo>
                  <a:cubicBezTo>
                    <a:pt x="720" y="26"/>
                    <a:pt x="695" y="25"/>
                    <a:pt x="690" y="43"/>
                  </a:cubicBezTo>
                  <a:moveTo>
                    <a:pt x="812" y="81"/>
                  </a:moveTo>
                  <a:cubicBezTo>
                    <a:pt x="830" y="82"/>
                    <a:pt x="849" y="82"/>
                    <a:pt x="867" y="83"/>
                  </a:cubicBezTo>
                  <a:cubicBezTo>
                    <a:pt x="844" y="58"/>
                    <a:pt x="811" y="35"/>
                    <a:pt x="774" y="21"/>
                  </a:cubicBezTo>
                  <a:cubicBezTo>
                    <a:pt x="788" y="40"/>
                    <a:pt x="803" y="58"/>
                    <a:pt x="812" y="81"/>
                  </a:cubicBezTo>
                  <a:close/>
                  <a:moveTo>
                    <a:pt x="852" y="66"/>
                  </a:moveTo>
                  <a:cubicBezTo>
                    <a:pt x="863" y="75"/>
                    <a:pt x="870" y="86"/>
                    <a:pt x="887" y="84"/>
                  </a:cubicBezTo>
                  <a:cubicBezTo>
                    <a:pt x="882" y="71"/>
                    <a:pt x="874" y="61"/>
                    <a:pt x="867" y="49"/>
                  </a:cubicBezTo>
                  <a:cubicBezTo>
                    <a:pt x="840" y="39"/>
                    <a:pt x="812" y="26"/>
                    <a:pt x="783" y="22"/>
                  </a:cubicBezTo>
                  <a:cubicBezTo>
                    <a:pt x="810" y="32"/>
                    <a:pt x="831" y="48"/>
                    <a:pt x="852" y="66"/>
                  </a:cubicBezTo>
                  <a:close/>
                  <a:moveTo>
                    <a:pt x="799" y="22"/>
                  </a:moveTo>
                  <a:cubicBezTo>
                    <a:pt x="821" y="29"/>
                    <a:pt x="844" y="36"/>
                    <a:pt x="863" y="46"/>
                  </a:cubicBezTo>
                  <a:cubicBezTo>
                    <a:pt x="854" y="26"/>
                    <a:pt x="823" y="27"/>
                    <a:pt x="799" y="22"/>
                  </a:cubicBezTo>
                  <a:moveTo>
                    <a:pt x="799" y="22"/>
                  </a:moveTo>
                  <a:cubicBezTo>
                    <a:pt x="797" y="19"/>
                    <a:pt x="793" y="23"/>
                    <a:pt x="799" y="22"/>
                  </a:cubicBezTo>
                  <a:moveTo>
                    <a:pt x="817" y="21"/>
                  </a:moveTo>
                  <a:cubicBezTo>
                    <a:pt x="811" y="19"/>
                    <a:pt x="815" y="24"/>
                    <a:pt x="817" y="21"/>
                  </a:cubicBezTo>
                  <a:close/>
                  <a:moveTo>
                    <a:pt x="928" y="41"/>
                  </a:moveTo>
                  <a:cubicBezTo>
                    <a:pt x="928" y="44"/>
                    <a:pt x="932" y="40"/>
                    <a:pt x="928" y="41"/>
                  </a:cubicBezTo>
                  <a:moveTo>
                    <a:pt x="928" y="41"/>
                  </a:moveTo>
                  <a:cubicBezTo>
                    <a:pt x="909" y="25"/>
                    <a:pt x="871" y="25"/>
                    <a:pt x="844" y="22"/>
                  </a:cubicBezTo>
                  <a:cubicBezTo>
                    <a:pt x="872" y="28"/>
                    <a:pt x="901" y="33"/>
                    <a:pt x="928" y="41"/>
                  </a:cubicBezTo>
                  <a:moveTo>
                    <a:pt x="901" y="21"/>
                  </a:moveTo>
                  <a:cubicBezTo>
                    <a:pt x="900" y="21"/>
                    <a:pt x="899" y="21"/>
                    <a:pt x="899" y="22"/>
                  </a:cubicBezTo>
                  <a:cubicBezTo>
                    <a:pt x="900" y="21"/>
                    <a:pt x="901" y="22"/>
                    <a:pt x="901" y="21"/>
                  </a:cubicBezTo>
                  <a:close/>
                  <a:moveTo>
                    <a:pt x="847" y="28"/>
                  </a:moveTo>
                  <a:cubicBezTo>
                    <a:pt x="848" y="30"/>
                    <a:pt x="849" y="28"/>
                    <a:pt x="847" y="28"/>
                  </a:cubicBezTo>
                  <a:moveTo>
                    <a:pt x="847" y="28"/>
                  </a:moveTo>
                  <a:cubicBezTo>
                    <a:pt x="842" y="22"/>
                    <a:pt x="827" y="22"/>
                    <a:pt x="818" y="23"/>
                  </a:cubicBezTo>
                  <a:cubicBezTo>
                    <a:pt x="829" y="23"/>
                    <a:pt x="837" y="27"/>
                    <a:pt x="847" y="28"/>
                  </a:cubicBezTo>
                  <a:moveTo>
                    <a:pt x="909" y="22"/>
                  </a:moveTo>
                  <a:cubicBezTo>
                    <a:pt x="904" y="21"/>
                    <a:pt x="908" y="24"/>
                    <a:pt x="909" y="22"/>
                  </a:cubicBezTo>
                  <a:close/>
                  <a:moveTo>
                    <a:pt x="916" y="23"/>
                  </a:moveTo>
                  <a:cubicBezTo>
                    <a:pt x="914" y="23"/>
                    <a:pt x="913" y="22"/>
                    <a:pt x="913" y="23"/>
                  </a:cubicBezTo>
                  <a:cubicBezTo>
                    <a:pt x="914" y="23"/>
                    <a:pt x="915" y="24"/>
                    <a:pt x="916" y="23"/>
                  </a:cubicBezTo>
                  <a:close/>
                  <a:moveTo>
                    <a:pt x="922" y="24"/>
                  </a:moveTo>
                  <a:cubicBezTo>
                    <a:pt x="922" y="25"/>
                    <a:pt x="922" y="25"/>
                    <a:pt x="922" y="25"/>
                  </a:cubicBezTo>
                  <a:cubicBezTo>
                    <a:pt x="927" y="25"/>
                    <a:pt x="928" y="27"/>
                    <a:pt x="932" y="26"/>
                  </a:cubicBezTo>
                  <a:moveTo>
                    <a:pt x="932" y="26"/>
                  </a:moveTo>
                  <a:cubicBezTo>
                    <a:pt x="934" y="29"/>
                    <a:pt x="938" y="25"/>
                    <a:pt x="932" y="26"/>
                  </a:cubicBezTo>
                  <a:moveTo>
                    <a:pt x="932" y="26"/>
                  </a:moveTo>
                  <a:cubicBezTo>
                    <a:pt x="932" y="26"/>
                    <a:pt x="932" y="26"/>
                    <a:pt x="932" y="25"/>
                  </a:cubicBezTo>
                  <a:cubicBezTo>
                    <a:pt x="928" y="26"/>
                    <a:pt x="927" y="24"/>
                    <a:pt x="922" y="24"/>
                  </a:cubicBezTo>
                  <a:moveTo>
                    <a:pt x="922" y="24"/>
                  </a:moveTo>
                  <a:cubicBezTo>
                    <a:pt x="919" y="22"/>
                    <a:pt x="915" y="26"/>
                    <a:pt x="922" y="24"/>
                  </a:cubicBezTo>
                  <a:moveTo>
                    <a:pt x="907" y="25"/>
                  </a:moveTo>
                  <a:cubicBezTo>
                    <a:pt x="907" y="26"/>
                    <a:pt x="907" y="26"/>
                    <a:pt x="907" y="26"/>
                  </a:cubicBezTo>
                  <a:cubicBezTo>
                    <a:pt x="934" y="34"/>
                    <a:pt x="965" y="42"/>
                    <a:pt x="990" y="47"/>
                  </a:cubicBezTo>
                  <a:cubicBezTo>
                    <a:pt x="967" y="36"/>
                    <a:pt x="938" y="29"/>
                    <a:pt x="907" y="25"/>
                  </a:cubicBezTo>
                  <a:moveTo>
                    <a:pt x="907" y="25"/>
                  </a:moveTo>
                  <a:cubicBezTo>
                    <a:pt x="907" y="23"/>
                    <a:pt x="903" y="26"/>
                    <a:pt x="907" y="25"/>
                  </a:cubicBezTo>
                  <a:moveTo>
                    <a:pt x="602" y="50"/>
                  </a:moveTo>
                  <a:cubicBezTo>
                    <a:pt x="598" y="55"/>
                    <a:pt x="592" y="59"/>
                    <a:pt x="587" y="64"/>
                  </a:cubicBezTo>
                  <a:cubicBezTo>
                    <a:pt x="583" y="68"/>
                    <a:pt x="576" y="75"/>
                    <a:pt x="577" y="78"/>
                  </a:cubicBezTo>
                  <a:cubicBezTo>
                    <a:pt x="587" y="77"/>
                    <a:pt x="597" y="71"/>
                    <a:pt x="606" y="66"/>
                  </a:cubicBezTo>
                  <a:cubicBezTo>
                    <a:pt x="631" y="53"/>
                    <a:pt x="656" y="41"/>
                    <a:pt x="683" y="32"/>
                  </a:cubicBezTo>
                  <a:cubicBezTo>
                    <a:pt x="687" y="31"/>
                    <a:pt x="696" y="31"/>
                    <a:pt x="695" y="25"/>
                  </a:cubicBezTo>
                  <a:cubicBezTo>
                    <a:pt x="662" y="32"/>
                    <a:pt x="632" y="41"/>
                    <a:pt x="602" y="50"/>
                  </a:cubicBezTo>
                  <a:close/>
                  <a:moveTo>
                    <a:pt x="530" y="58"/>
                  </a:moveTo>
                  <a:cubicBezTo>
                    <a:pt x="526" y="57"/>
                    <a:pt x="529" y="61"/>
                    <a:pt x="530" y="58"/>
                  </a:cubicBezTo>
                  <a:moveTo>
                    <a:pt x="530" y="58"/>
                  </a:moveTo>
                  <a:cubicBezTo>
                    <a:pt x="546" y="53"/>
                    <a:pt x="563" y="47"/>
                    <a:pt x="581" y="42"/>
                  </a:cubicBezTo>
                  <a:cubicBezTo>
                    <a:pt x="598" y="37"/>
                    <a:pt x="617" y="35"/>
                    <a:pt x="631" y="26"/>
                  </a:cubicBezTo>
                  <a:cubicBezTo>
                    <a:pt x="593" y="33"/>
                    <a:pt x="554" y="38"/>
                    <a:pt x="530" y="58"/>
                  </a:cubicBezTo>
                  <a:moveTo>
                    <a:pt x="969" y="73"/>
                  </a:moveTo>
                  <a:cubicBezTo>
                    <a:pt x="947" y="41"/>
                    <a:pt x="895" y="34"/>
                    <a:pt x="850" y="27"/>
                  </a:cubicBezTo>
                  <a:cubicBezTo>
                    <a:pt x="890" y="42"/>
                    <a:pt x="933" y="54"/>
                    <a:pt x="969" y="73"/>
                  </a:cubicBezTo>
                  <a:close/>
                  <a:moveTo>
                    <a:pt x="939" y="27"/>
                  </a:moveTo>
                  <a:cubicBezTo>
                    <a:pt x="938" y="28"/>
                    <a:pt x="937" y="27"/>
                    <a:pt x="937" y="28"/>
                  </a:cubicBezTo>
                  <a:cubicBezTo>
                    <a:pt x="937" y="28"/>
                    <a:pt x="939" y="28"/>
                    <a:pt x="939" y="27"/>
                  </a:cubicBezTo>
                  <a:close/>
                  <a:moveTo>
                    <a:pt x="574" y="32"/>
                  </a:moveTo>
                  <a:cubicBezTo>
                    <a:pt x="574" y="33"/>
                    <a:pt x="573" y="32"/>
                    <a:pt x="574" y="32"/>
                  </a:cubicBezTo>
                  <a:close/>
                  <a:moveTo>
                    <a:pt x="781" y="81"/>
                  </a:moveTo>
                  <a:cubicBezTo>
                    <a:pt x="790" y="80"/>
                    <a:pt x="801" y="82"/>
                    <a:pt x="808" y="80"/>
                  </a:cubicBezTo>
                  <a:cubicBezTo>
                    <a:pt x="798" y="63"/>
                    <a:pt x="789" y="45"/>
                    <a:pt x="776" y="31"/>
                  </a:cubicBezTo>
                  <a:cubicBezTo>
                    <a:pt x="778" y="48"/>
                    <a:pt x="779" y="65"/>
                    <a:pt x="781" y="81"/>
                  </a:cubicBezTo>
                  <a:close/>
                  <a:moveTo>
                    <a:pt x="526" y="47"/>
                  </a:moveTo>
                  <a:cubicBezTo>
                    <a:pt x="524" y="48"/>
                    <a:pt x="526" y="49"/>
                    <a:pt x="526" y="47"/>
                  </a:cubicBezTo>
                  <a:moveTo>
                    <a:pt x="526" y="47"/>
                  </a:moveTo>
                  <a:cubicBezTo>
                    <a:pt x="543" y="43"/>
                    <a:pt x="560" y="40"/>
                    <a:pt x="573" y="32"/>
                  </a:cubicBezTo>
                  <a:cubicBezTo>
                    <a:pt x="557" y="37"/>
                    <a:pt x="537" y="38"/>
                    <a:pt x="526" y="47"/>
                  </a:cubicBezTo>
                  <a:moveTo>
                    <a:pt x="963" y="32"/>
                  </a:moveTo>
                  <a:cubicBezTo>
                    <a:pt x="962" y="32"/>
                    <a:pt x="961" y="32"/>
                    <a:pt x="961" y="33"/>
                  </a:cubicBezTo>
                  <a:cubicBezTo>
                    <a:pt x="961" y="33"/>
                    <a:pt x="963" y="33"/>
                    <a:pt x="963" y="32"/>
                  </a:cubicBezTo>
                  <a:close/>
                  <a:moveTo>
                    <a:pt x="585" y="80"/>
                  </a:moveTo>
                  <a:cubicBezTo>
                    <a:pt x="601" y="82"/>
                    <a:pt x="616" y="87"/>
                    <a:pt x="632" y="84"/>
                  </a:cubicBezTo>
                  <a:cubicBezTo>
                    <a:pt x="648" y="70"/>
                    <a:pt x="665" y="58"/>
                    <a:pt x="683" y="47"/>
                  </a:cubicBezTo>
                  <a:cubicBezTo>
                    <a:pt x="683" y="42"/>
                    <a:pt x="693" y="36"/>
                    <a:pt x="689" y="33"/>
                  </a:cubicBezTo>
                  <a:cubicBezTo>
                    <a:pt x="652" y="46"/>
                    <a:pt x="617" y="61"/>
                    <a:pt x="585" y="80"/>
                  </a:cubicBezTo>
                  <a:close/>
                  <a:moveTo>
                    <a:pt x="966" y="34"/>
                  </a:moveTo>
                  <a:cubicBezTo>
                    <a:pt x="968" y="37"/>
                    <a:pt x="972" y="33"/>
                    <a:pt x="966" y="34"/>
                  </a:cubicBezTo>
                  <a:moveTo>
                    <a:pt x="966" y="34"/>
                  </a:moveTo>
                  <a:cubicBezTo>
                    <a:pt x="965" y="31"/>
                    <a:pt x="961" y="35"/>
                    <a:pt x="966" y="34"/>
                  </a:cubicBezTo>
                  <a:moveTo>
                    <a:pt x="575" y="35"/>
                  </a:moveTo>
                  <a:cubicBezTo>
                    <a:pt x="574" y="35"/>
                    <a:pt x="575" y="36"/>
                    <a:pt x="575" y="35"/>
                  </a:cubicBezTo>
                  <a:close/>
                  <a:moveTo>
                    <a:pt x="859" y="35"/>
                  </a:moveTo>
                  <a:cubicBezTo>
                    <a:pt x="861" y="40"/>
                    <a:pt x="866" y="43"/>
                    <a:pt x="869" y="48"/>
                  </a:cubicBezTo>
                  <a:cubicBezTo>
                    <a:pt x="878" y="53"/>
                    <a:pt x="889" y="57"/>
                    <a:pt x="900" y="64"/>
                  </a:cubicBezTo>
                  <a:cubicBezTo>
                    <a:pt x="909" y="69"/>
                    <a:pt x="921" y="80"/>
                    <a:pt x="930" y="81"/>
                  </a:cubicBezTo>
                  <a:cubicBezTo>
                    <a:pt x="940" y="82"/>
                    <a:pt x="953" y="76"/>
                    <a:pt x="965" y="73"/>
                  </a:cubicBezTo>
                  <a:cubicBezTo>
                    <a:pt x="931" y="59"/>
                    <a:pt x="898" y="44"/>
                    <a:pt x="859" y="35"/>
                  </a:cubicBezTo>
                  <a:moveTo>
                    <a:pt x="859" y="35"/>
                  </a:moveTo>
                  <a:cubicBezTo>
                    <a:pt x="858" y="34"/>
                    <a:pt x="858" y="35"/>
                    <a:pt x="859" y="35"/>
                  </a:cubicBezTo>
                  <a:moveTo>
                    <a:pt x="993" y="63"/>
                  </a:moveTo>
                  <a:cubicBezTo>
                    <a:pt x="997" y="61"/>
                    <a:pt x="1000" y="59"/>
                    <a:pt x="1001" y="55"/>
                  </a:cubicBezTo>
                  <a:cubicBezTo>
                    <a:pt x="977" y="47"/>
                    <a:pt x="949" y="38"/>
                    <a:pt x="924" y="35"/>
                  </a:cubicBezTo>
                  <a:cubicBezTo>
                    <a:pt x="943" y="48"/>
                    <a:pt x="970" y="54"/>
                    <a:pt x="993" y="63"/>
                  </a:cubicBezTo>
                  <a:close/>
                  <a:moveTo>
                    <a:pt x="973" y="35"/>
                  </a:moveTo>
                  <a:cubicBezTo>
                    <a:pt x="972" y="35"/>
                    <a:pt x="970" y="35"/>
                    <a:pt x="970" y="36"/>
                  </a:cubicBezTo>
                  <a:cubicBezTo>
                    <a:pt x="971" y="36"/>
                    <a:pt x="973" y="36"/>
                    <a:pt x="973" y="35"/>
                  </a:cubicBezTo>
                  <a:close/>
                  <a:moveTo>
                    <a:pt x="530" y="61"/>
                  </a:moveTo>
                  <a:cubicBezTo>
                    <a:pt x="542" y="76"/>
                    <a:pt x="556" y="66"/>
                    <a:pt x="573" y="59"/>
                  </a:cubicBezTo>
                  <a:cubicBezTo>
                    <a:pt x="588" y="53"/>
                    <a:pt x="599" y="49"/>
                    <a:pt x="608" y="42"/>
                  </a:cubicBezTo>
                  <a:cubicBezTo>
                    <a:pt x="611" y="39"/>
                    <a:pt x="617" y="37"/>
                    <a:pt x="614" y="36"/>
                  </a:cubicBezTo>
                  <a:cubicBezTo>
                    <a:pt x="585" y="43"/>
                    <a:pt x="557" y="52"/>
                    <a:pt x="530" y="61"/>
                  </a:cubicBezTo>
                  <a:close/>
                  <a:moveTo>
                    <a:pt x="976" y="36"/>
                  </a:moveTo>
                  <a:cubicBezTo>
                    <a:pt x="975" y="36"/>
                    <a:pt x="974" y="36"/>
                    <a:pt x="974" y="37"/>
                  </a:cubicBezTo>
                  <a:cubicBezTo>
                    <a:pt x="975" y="37"/>
                    <a:pt x="976" y="37"/>
                    <a:pt x="976" y="36"/>
                  </a:cubicBezTo>
                  <a:close/>
                  <a:moveTo>
                    <a:pt x="978" y="38"/>
                  </a:moveTo>
                  <a:cubicBezTo>
                    <a:pt x="978" y="37"/>
                    <a:pt x="979" y="39"/>
                    <a:pt x="978" y="38"/>
                  </a:cubicBezTo>
                  <a:close/>
                  <a:moveTo>
                    <a:pt x="982" y="39"/>
                  </a:moveTo>
                  <a:cubicBezTo>
                    <a:pt x="981" y="38"/>
                    <a:pt x="982" y="39"/>
                    <a:pt x="982" y="39"/>
                  </a:cubicBezTo>
                  <a:close/>
                  <a:moveTo>
                    <a:pt x="931" y="43"/>
                  </a:moveTo>
                  <a:cubicBezTo>
                    <a:pt x="931" y="42"/>
                    <a:pt x="932" y="43"/>
                    <a:pt x="931" y="43"/>
                  </a:cubicBezTo>
                  <a:close/>
                  <a:moveTo>
                    <a:pt x="985" y="43"/>
                  </a:moveTo>
                  <a:cubicBezTo>
                    <a:pt x="984" y="42"/>
                    <a:pt x="985" y="43"/>
                    <a:pt x="985" y="43"/>
                  </a:cubicBezTo>
                  <a:close/>
                  <a:moveTo>
                    <a:pt x="1000" y="48"/>
                  </a:moveTo>
                  <a:cubicBezTo>
                    <a:pt x="997" y="46"/>
                    <a:pt x="991" y="42"/>
                    <a:pt x="987" y="44"/>
                  </a:cubicBezTo>
                  <a:cubicBezTo>
                    <a:pt x="992" y="44"/>
                    <a:pt x="996" y="50"/>
                    <a:pt x="1000" y="48"/>
                  </a:cubicBezTo>
                  <a:close/>
                  <a:moveTo>
                    <a:pt x="489" y="60"/>
                  </a:moveTo>
                  <a:cubicBezTo>
                    <a:pt x="488" y="60"/>
                    <a:pt x="487" y="60"/>
                    <a:pt x="486" y="61"/>
                  </a:cubicBezTo>
                  <a:moveTo>
                    <a:pt x="486" y="61"/>
                  </a:moveTo>
                  <a:cubicBezTo>
                    <a:pt x="485" y="61"/>
                    <a:pt x="485" y="61"/>
                    <a:pt x="485" y="62"/>
                  </a:cubicBezTo>
                  <a:moveTo>
                    <a:pt x="485" y="62"/>
                  </a:moveTo>
                  <a:cubicBezTo>
                    <a:pt x="481" y="61"/>
                    <a:pt x="484" y="65"/>
                    <a:pt x="485" y="62"/>
                  </a:cubicBezTo>
                  <a:moveTo>
                    <a:pt x="485" y="62"/>
                  </a:moveTo>
                  <a:cubicBezTo>
                    <a:pt x="486" y="62"/>
                    <a:pt x="486" y="62"/>
                    <a:pt x="486" y="61"/>
                  </a:cubicBezTo>
                  <a:moveTo>
                    <a:pt x="486" y="61"/>
                  </a:moveTo>
                  <a:cubicBezTo>
                    <a:pt x="488" y="61"/>
                    <a:pt x="489" y="61"/>
                    <a:pt x="489" y="60"/>
                  </a:cubicBezTo>
                  <a:moveTo>
                    <a:pt x="489" y="60"/>
                  </a:moveTo>
                  <a:cubicBezTo>
                    <a:pt x="500" y="55"/>
                    <a:pt x="516" y="55"/>
                    <a:pt x="523" y="46"/>
                  </a:cubicBezTo>
                  <a:cubicBezTo>
                    <a:pt x="511" y="50"/>
                    <a:pt x="500" y="54"/>
                    <a:pt x="489" y="60"/>
                  </a:cubicBezTo>
                  <a:moveTo>
                    <a:pt x="542" y="47"/>
                  </a:moveTo>
                  <a:cubicBezTo>
                    <a:pt x="535" y="47"/>
                    <a:pt x="530" y="50"/>
                    <a:pt x="523" y="51"/>
                  </a:cubicBezTo>
                  <a:cubicBezTo>
                    <a:pt x="523" y="54"/>
                    <a:pt x="523" y="56"/>
                    <a:pt x="524" y="57"/>
                  </a:cubicBezTo>
                  <a:cubicBezTo>
                    <a:pt x="531" y="55"/>
                    <a:pt x="537" y="50"/>
                    <a:pt x="542" y="47"/>
                  </a:cubicBezTo>
                  <a:moveTo>
                    <a:pt x="542" y="47"/>
                  </a:moveTo>
                  <a:cubicBezTo>
                    <a:pt x="546" y="47"/>
                    <a:pt x="542" y="44"/>
                    <a:pt x="542" y="47"/>
                  </a:cubicBezTo>
                  <a:moveTo>
                    <a:pt x="1113" y="98"/>
                  </a:moveTo>
                  <a:cubicBezTo>
                    <a:pt x="1113" y="99"/>
                    <a:pt x="1115" y="99"/>
                    <a:pt x="1115" y="99"/>
                  </a:cubicBezTo>
                  <a:moveTo>
                    <a:pt x="1115" y="99"/>
                  </a:moveTo>
                  <a:cubicBezTo>
                    <a:pt x="1116" y="101"/>
                    <a:pt x="1116" y="99"/>
                    <a:pt x="1115" y="99"/>
                  </a:cubicBezTo>
                  <a:moveTo>
                    <a:pt x="1115" y="99"/>
                  </a:moveTo>
                  <a:cubicBezTo>
                    <a:pt x="1115" y="98"/>
                    <a:pt x="1114" y="99"/>
                    <a:pt x="1113" y="98"/>
                  </a:cubicBezTo>
                  <a:moveTo>
                    <a:pt x="1113" y="98"/>
                  </a:moveTo>
                  <a:cubicBezTo>
                    <a:pt x="1081" y="77"/>
                    <a:pt x="1043" y="57"/>
                    <a:pt x="1002" y="48"/>
                  </a:cubicBezTo>
                  <a:cubicBezTo>
                    <a:pt x="1008" y="57"/>
                    <a:pt x="1020" y="58"/>
                    <a:pt x="1029" y="62"/>
                  </a:cubicBezTo>
                  <a:cubicBezTo>
                    <a:pt x="1057" y="72"/>
                    <a:pt x="1086" y="86"/>
                    <a:pt x="1113" y="98"/>
                  </a:cubicBezTo>
                  <a:moveTo>
                    <a:pt x="991" y="49"/>
                  </a:moveTo>
                  <a:cubicBezTo>
                    <a:pt x="991" y="49"/>
                    <a:pt x="992" y="50"/>
                    <a:pt x="991" y="49"/>
                  </a:cubicBezTo>
                  <a:close/>
                  <a:moveTo>
                    <a:pt x="948" y="50"/>
                  </a:moveTo>
                  <a:cubicBezTo>
                    <a:pt x="957" y="57"/>
                    <a:pt x="965" y="65"/>
                    <a:pt x="974" y="71"/>
                  </a:cubicBezTo>
                  <a:cubicBezTo>
                    <a:pt x="979" y="69"/>
                    <a:pt x="987" y="69"/>
                    <a:pt x="990" y="64"/>
                  </a:cubicBezTo>
                  <a:cubicBezTo>
                    <a:pt x="975" y="60"/>
                    <a:pt x="963" y="54"/>
                    <a:pt x="948" y="50"/>
                  </a:cubicBezTo>
                  <a:moveTo>
                    <a:pt x="948" y="50"/>
                  </a:moveTo>
                  <a:cubicBezTo>
                    <a:pt x="948" y="49"/>
                    <a:pt x="947" y="50"/>
                    <a:pt x="948" y="50"/>
                  </a:cubicBezTo>
                  <a:moveTo>
                    <a:pt x="399" y="114"/>
                  </a:moveTo>
                  <a:cubicBezTo>
                    <a:pt x="405" y="112"/>
                    <a:pt x="411" y="111"/>
                    <a:pt x="416" y="110"/>
                  </a:cubicBezTo>
                  <a:cubicBezTo>
                    <a:pt x="433" y="101"/>
                    <a:pt x="450" y="91"/>
                    <a:pt x="468" y="83"/>
                  </a:cubicBezTo>
                  <a:cubicBezTo>
                    <a:pt x="486" y="75"/>
                    <a:pt x="506" y="70"/>
                    <a:pt x="522" y="58"/>
                  </a:cubicBezTo>
                  <a:cubicBezTo>
                    <a:pt x="520" y="58"/>
                    <a:pt x="520" y="56"/>
                    <a:pt x="520" y="53"/>
                  </a:cubicBezTo>
                  <a:cubicBezTo>
                    <a:pt x="473" y="66"/>
                    <a:pt x="432" y="86"/>
                    <a:pt x="399" y="114"/>
                  </a:cubicBezTo>
                  <a:close/>
                  <a:moveTo>
                    <a:pt x="593" y="54"/>
                  </a:moveTo>
                  <a:cubicBezTo>
                    <a:pt x="578" y="59"/>
                    <a:pt x="564" y="65"/>
                    <a:pt x="550" y="71"/>
                  </a:cubicBezTo>
                  <a:cubicBezTo>
                    <a:pt x="556" y="74"/>
                    <a:pt x="564" y="75"/>
                    <a:pt x="570" y="77"/>
                  </a:cubicBezTo>
                  <a:cubicBezTo>
                    <a:pt x="579" y="71"/>
                    <a:pt x="585" y="62"/>
                    <a:pt x="593" y="54"/>
                  </a:cubicBezTo>
                  <a:moveTo>
                    <a:pt x="593" y="54"/>
                  </a:moveTo>
                  <a:cubicBezTo>
                    <a:pt x="594" y="54"/>
                    <a:pt x="593" y="53"/>
                    <a:pt x="593" y="54"/>
                  </a:cubicBezTo>
                  <a:moveTo>
                    <a:pt x="637" y="84"/>
                  </a:moveTo>
                  <a:cubicBezTo>
                    <a:pt x="647" y="83"/>
                    <a:pt x="659" y="84"/>
                    <a:pt x="668" y="82"/>
                  </a:cubicBezTo>
                  <a:cubicBezTo>
                    <a:pt x="669" y="72"/>
                    <a:pt x="679" y="60"/>
                    <a:pt x="678" y="53"/>
                  </a:cubicBezTo>
                  <a:cubicBezTo>
                    <a:pt x="664" y="64"/>
                    <a:pt x="649" y="72"/>
                    <a:pt x="637" y="84"/>
                  </a:cubicBezTo>
                  <a:close/>
                  <a:moveTo>
                    <a:pt x="890" y="84"/>
                  </a:moveTo>
                  <a:cubicBezTo>
                    <a:pt x="901" y="85"/>
                    <a:pt x="916" y="86"/>
                    <a:pt x="924" y="81"/>
                  </a:cubicBezTo>
                  <a:cubicBezTo>
                    <a:pt x="907" y="73"/>
                    <a:pt x="890" y="59"/>
                    <a:pt x="872" y="54"/>
                  </a:cubicBezTo>
                  <a:cubicBezTo>
                    <a:pt x="879" y="63"/>
                    <a:pt x="885" y="73"/>
                    <a:pt x="890" y="84"/>
                  </a:cubicBezTo>
                  <a:close/>
                  <a:moveTo>
                    <a:pt x="1063" y="94"/>
                  </a:moveTo>
                  <a:cubicBezTo>
                    <a:pt x="1063" y="94"/>
                    <a:pt x="1063" y="94"/>
                    <a:pt x="1063" y="95"/>
                  </a:cubicBezTo>
                  <a:cubicBezTo>
                    <a:pt x="1064" y="95"/>
                    <a:pt x="1065" y="96"/>
                    <a:pt x="1066" y="95"/>
                  </a:cubicBezTo>
                  <a:moveTo>
                    <a:pt x="1066" y="95"/>
                  </a:moveTo>
                  <a:cubicBezTo>
                    <a:pt x="1067" y="97"/>
                    <a:pt x="1067" y="95"/>
                    <a:pt x="1066" y="95"/>
                  </a:cubicBezTo>
                  <a:moveTo>
                    <a:pt x="1066" y="95"/>
                  </a:moveTo>
                  <a:cubicBezTo>
                    <a:pt x="1066" y="94"/>
                    <a:pt x="1065" y="94"/>
                    <a:pt x="1063" y="94"/>
                  </a:cubicBezTo>
                  <a:moveTo>
                    <a:pt x="1063" y="94"/>
                  </a:moveTo>
                  <a:cubicBezTo>
                    <a:pt x="1046" y="79"/>
                    <a:pt x="1027" y="67"/>
                    <a:pt x="1006" y="56"/>
                  </a:cubicBezTo>
                  <a:cubicBezTo>
                    <a:pt x="1001" y="58"/>
                    <a:pt x="1000" y="63"/>
                    <a:pt x="996" y="65"/>
                  </a:cubicBezTo>
                  <a:cubicBezTo>
                    <a:pt x="1020" y="73"/>
                    <a:pt x="1041" y="84"/>
                    <a:pt x="1063" y="94"/>
                  </a:cubicBezTo>
                  <a:moveTo>
                    <a:pt x="482" y="60"/>
                  </a:moveTo>
                  <a:cubicBezTo>
                    <a:pt x="482" y="61"/>
                    <a:pt x="481" y="60"/>
                    <a:pt x="482" y="60"/>
                  </a:cubicBezTo>
                  <a:close/>
                  <a:moveTo>
                    <a:pt x="526" y="60"/>
                  </a:moveTo>
                  <a:cubicBezTo>
                    <a:pt x="526" y="61"/>
                    <a:pt x="525" y="60"/>
                    <a:pt x="526" y="60"/>
                  </a:cubicBezTo>
                  <a:close/>
                  <a:moveTo>
                    <a:pt x="479" y="61"/>
                  </a:moveTo>
                  <a:cubicBezTo>
                    <a:pt x="478" y="61"/>
                    <a:pt x="477" y="61"/>
                    <a:pt x="477" y="62"/>
                  </a:cubicBezTo>
                  <a:moveTo>
                    <a:pt x="477" y="62"/>
                  </a:moveTo>
                  <a:cubicBezTo>
                    <a:pt x="441" y="76"/>
                    <a:pt x="407" y="92"/>
                    <a:pt x="377" y="112"/>
                  </a:cubicBezTo>
                  <a:moveTo>
                    <a:pt x="377" y="112"/>
                  </a:moveTo>
                  <a:cubicBezTo>
                    <a:pt x="375" y="112"/>
                    <a:pt x="375" y="113"/>
                    <a:pt x="374" y="114"/>
                  </a:cubicBezTo>
                  <a:moveTo>
                    <a:pt x="374" y="114"/>
                  </a:moveTo>
                  <a:cubicBezTo>
                    <a:pt x="373" y="114"/>
                    <a:pt x="372" y="114"/>
                    <a:pt x="372" y="115"/>
                  </a:cubicBezTo>
                  <a:moveTo>
                    <a:pt x="372" y="115"/>
                  </a:moveTo>
                  <a:cubicBezTo>
                    <a:pt x="371" y="115"/>
                    <a:pt x="371" y="115"/>
                    <a:pt x="370" y="116"/>
                  </a:cubicBezTo>
                  <a:moveTo>
                    <a:pt x="370" y="116"/>
                  </a:moveTo>
                  <a:cubicBezTo>
                    <a:pt x="370" y="115"/>
                    <a:pt x="369" y="116"/>
                    <a:pt x="369" y="117"/>
                  </a:cubicBezTo>
                  <a:moveTo>
                    <a:pt x="369" y="117"/>
                  </a:moveTo>
                  <a:cubicBezTo>
                    <a:pt x="368" y="116"/>
                    <a:pt x="368" y="117"/>
                    <a:pt x="367" y="118"/>
                  </a:cubicBezTo>
                  <a:moveTo>
                    <a:pt x="367" y="118"/>
                  </a:moveTo>
                  <a:cubicBezTo>
                    <a:pt x="366" y="118"/>
                    <a:pt x="368" y="119"/>
                    <a:pt x="367" y="118"/>
                  </a:cubicBezTo>
                  <a:moveTo>
                    <a:pt x="367" y="118"/>
                  </a:moveTo>
                  <a:cubicBezTo>
                    <a:pt x="369" y="118"/>
                    <a:pt x="369" y="117"/>
                    <a:pt x="369" y="117"/>
                  </a:cubicBezTo>
                  <a:moveTo>
                    <a:pt x="369" y="117"/>
                  </a:moveTo>
                  <a:cubicBezTo>
                    <a:pt x="370" y="117"/>
                    <a:pt x="370" y="116"/>
                    <a:pt x="370" y="116"/>
                  </a:cubicBezTo>
                  <a:moveTo>
                    <a:pt x="370" y="116"/>
                  </a:moveTo>
                  <a:cubicBezTo>
                    <a:pt x="371" y="116"/>
                    <a:pt x="372" y="115"/>
                    <a:pt x="372" y="115"/>
                  </a:cubicBezTo>
                  <a:moveTo>
                    <a:pt x="372" y="115"/>
                  </a:moveTo>
                  <a:cubicBezTo>
                    <a:pt x="373" y="115"/>
                    <a:pt x="374" y="114"/>
                    <a:pt x="374" y="114"/>
                  </a:cubicBezTo>
                  <a:moveTo>
                    <a:pt x="374" y="114"/>
                  </a:moveTo>
                  <a:cubicBezTo>
                    <a:pt x="376" y="114"/>
                    <a:pt x="377" y="113"/>
                    <a:pt x="377" y="112"/>
                  </a:cubicBezTo>
                  <a:moveTo>
                    <a:pt x="377" y="112"/>
                  </a:moveTo>
                  <a:cubicBezTo>
                    <a:pt x="409" y="94"/>
                    <a:pt x="445" y="80"/>
                    <a:pt x="477" y="62"/>
                  </a:cubicBezTo>
                  <a:moveTo>
                    <a:pt x="477" y="62"/>
                  </a:moveTo>
                  <a:cubicBezTo>
                    <a:pt x="478" y="62"/>
                    <a:pt x="479" y="62"/>
                    <a:pt x="479" y="61"/>
                  </a:cubicBezTo>
                  <a:moveTo>
                    <a:pt x="479" y="61"/>
                  </a:moveTo>
                  <a:cubicBezTo>
                    <a:pt x="483" y="62"/>
                    <a:pt x="479" y="58"/>
                    <a:pt x="479" y="61"/>
                  </a:cubicBezTo>
                  <a:moveTo>
                    <a:pt x="481" y="64"/>
                  </a:moveTo>
                  <a:cubicBezTo>
                    <a:pt x="480" y="63"/>
                    <a:pt x="481" y="64"/>
                    <a:pt x="481" y="64"/>
                  </a:cubicBezTo>
                  <a:close/>
                  <a:moveTo>
                    <a:pt x="524" y="63"/>
                  </a:moveTo>
                  <a:cubicBezTo>
                    <a:pt x="510" y="69"/>
                    <a:pt x="495" y="80"/>
                    <a:pt x="484" y="90"/>
                  </a:cubicBezTo>
                  <a:cubicBezTo>
                    <a:pt x="480" y="92"/>
                    <a:pt x="475" y="96"/>
                    <a:pt x="476" y="99"/>
                  </a:cubicBezTo>
                  <a:cubicBezTo>
                    <a:pt x="504" y="96"/>
                    <a:pt x="519" y="80"/>
                    <a:pt x="542" y="71"/>
                  </a:cubicBezTo>
                  <a:cubicBezTo>
                    <a:pt x="535" y="69"/>
                    <a:pt x="530" y="65"/>
                    <a:pt x="524" y="63"/>
                  </a:cubicBezTo>
                  <a:close/>
                  <a:moveTo>
                    <a:pt x="479" y="65"/>
                  </a:moveTo>
                  <a:cubicBezTo>
                    <a:pt x="478" y="64"/>
                    <a:pt x="479" y="65"/>
                    <a:pt x="479" y="65"/>
                  </a:cubicBezTo>
                  <a:close/>
                  <a:moveTo>
                    <a:pt x="1028" y="65"/>
                  </a:moveTo>
                  <a:cubicBezTo>
                    <a:pt x="1048" y="78"/>
                    <a:pt x="1066" y="92"/>
                    <a:pt x="1086" y="106"/>
                  </a:cubicBezTo>
                  <a:cubicBezTo>
                    <a:pt x="1106" y="107"/>
                    <a:pt x="1124" y="115"/>
                    <a:pt x="1141" y="117"/>
                  </a:cubicBezTo>
                  <a:cubicBezTo>
                    <a:pt x="1105" y="97"/>
                    <a:pt x="1069" y="79"/>
                    <a:pt x="1028" y="65"/>
                  </a:cubicBezTo>
                  <a:moveTo>
                    <a:pt x="1028" y="65"/>
                  </a:moveTo>
                  <a:cubicBezTo>
                    <a:pt x="1028" y="62"/>
                    <a:pt x="1024" y="66"/>
                    <a:pt x="1028" y="65"/>
                  </a:cubicBezTo>
                  <a:moveTo>
                    <a:pt x="993" y="66"/>
                  </a:moveTo>
                  <a:cubicBezTo>
                    <a:pt x="989" y="70"/>
                    <a:pt x="981" y="71"/>
                    <a:pt x="975" y="74"/>
                  </a:cubicBezTo>
                  <a:cubicBezTo>
                    <a:pt x="984" y="83"/>
                    <a:pt x="999" y="87"/>
                    <a:pt x="1009" y="95"/>
                  </a:cubicBezTo>
                  <a:cubicBezTo>
                    <a:pt x="1032" y="95"/>
                    <a:pt x="1054" y="102"/>
                    <a:pt x="1074" y="102"/>
                  </a:cubicBezTo>
                  <a:cubicBezTo>
                    <a:pt x="1048" y="89"/>
                    <a:pt x="1021" y="77"/>
                    <a:pt x="993" y="66"/>
                  </a:cubicBezTo>
                  <a:close/>
                  <a:moveTo>
                    <a:pt x="504" y="71"/>
                  </a:moveTo>
                  <a:cubicBezTo>
                    <a:pt x="503" y="71"/>
                    <a:pt x="504" y="72"/>
                    <a:pt x="504" y="71"/>
                  </a:cubicBezTo>
                  <a:close/>
                  <a:moveTo>
                    <a:pt x="502" y="72"/>
                  </a:moveTo>
                  <a:cubicBezTo>
                    <a:pt x="476" y="83"/>
                    <a:pt x="450" y="93"/>
                    <a:pt x="428" y="107"/>
                  </a:cubicBezTo>
                  <a:moveTo>
                    <a:pt x="428" y="107"/>
                  </a:moveTo>
                  <a:cubicBezTo>
                    <a:pt x="424" y="106"/>
                    <a:pt x="428" y="110"/>
                    <a:pt x="428" y="107"/>
                  </a:cubicBezTo>
                  <a:moveTo>
                    <a:pt x="428" y="107"/>
                  </a:moveTo>
                  <a:cubicBezTo>
                    <a:pt x="442" y="105"/>
                    <a:pt x="455" y="103"/>
                    <a:pt x="468" y="100"/>
                  </a:cubicBezTo>
                  <a:cubicBezTo>
                    <a:pt x="479" y="91"/>
                    <a:pt x="490" y="82"/>
                    <a:pt x="502" y="72"/>
                  </a:cubicBezTo>
                  <a:moveTo>
                    <a:pt x="502" y="72"/>
                  </a:moveTo>
                  <a:cubicBezTo>
                    <a:pt x="503" y="72"/>
                    <a:pt x="502" y="71"/>
                    <a:pt x="502" y="72"/>
                  </a:cubicBezTo>
                  <a:moveTo>
                    <a:pt x="544" y="73"/>
                  </a:moveTo>
                  <a:cubicBezTo>
                    <a:pt x="530" y="79"/>
                    <a:pt x="513" y="89"/>
                    <a:pt x="501" y="95"/>
                  </a:cubicBezTo>
                  <a:cubicBezTo>
                    <a:pt x="522" y="94"/>
                    <a:pt x="540" y="90"/>
                    <a:pt x="561" y="90"/>
                  </a:cubicBezTo>
                  <a:cubicBezTo>
                    <a:pt x="565" y="87"/>
                    <a:pt x="567" y="83"/>
                    <a:pt x="570" y="79"/>
                  </a:cubicBezTo>
                  <a:cubicBezTo>
                    <a:pt x="561" y="81"/>
                    <a:pt x="551" y="71"/>
                    <a:pt x="544" y="73"/>
                  </a:cubicBezTo>
                  <a:close/>
                  <a:moveTo>
                    <a:pt x="933" y="85"/>
                  </a:moveTo>
                  <a:cubicBezTo>
                    <a:pt x="948" y="90"/>
                    <a:pt x="970" y="89"/>
                    <a:pt x="988" y="92"/>
                  </a:cubicBezTo>
                  <a:cubicBezTo>
                    <a:pt x="981" y="71"/>
                    <a:pt x="952" y="78"/>
                    <a:pt x="933" y="85"/>
                  </a:cubicBezTo>
                  <a:close/>
                  <a:moveTo>
                    <a:pt x="569" y="86"/>
                  </a:moveTo>
                  <a:cubicBezTo>
                    <a:pt x="568" y="86"/>
                    <a:pt x="569" y="87"/>
                    <a:pt x="569" y="86"/>
                  </a:cubicBezTo>
                  <a:moveTo>
                    <a:pt x="569" y="86"/>
                  </a:moveTo>
                  <a:cubicBezTo>
                    <a:pt x="572" y="85"/>
                    <a:pt x="575" y="84"/>
                    <a:pt x="577" y="81"/>
                  </a:cubicBezTo>
                  <a:cubicBezTo>
                    <a:pt x="574" y="81"/>
                    <a:pt x="575" y="79"/>
                    <a:pt x="572" y="80"/>
                  </a:cubicBezTo>
                  <a:cubicBezTo>
                    <a:pt x="572" y="84"/>
                    <a:pt x="569" y="82"/>
                    <a:pt x="569" y="86"/>
                  </a:cubicBezTo>
                  <a:moveTo>
                    <a:pt x="573" y="88"/>
                  </a:moveTo>
                  <a:cubicBezTo>
                    <a:pt x="569" y="87"/>
                    <a:pt x="573" y="91"/>
                    <a:pt x="573" y="88"/>
                  </a:cubicBezTo>
                  <a:moveTo>
                    <a:pt x="573" y="88"/>
                  </a:moveTo>
                  <a:cubicBezTo>
                    <a:pt x="583" y="87"/>
                    <a:pt x="594" y="88"/>
                    <a:pt x="602" y="85"/>
                  </a:cubicBezTo>
                  <a:cubicBezTo>
                    <a:pt x="590" y="84"/>
                    <a:pt x="579" y="79"/>
                    <a:pt x="573" y="88"/>
                  </a:cubicBezTo>
                  <a:moveTo>
                    <a:pt x="1092" y="83"/>
                  </a:moveTo>
                  <a:cubicBezTo>
                    <a:pt x="1092" y="83"/>
                    <a:pt x="1093" y="84"/>
                    <a:pt x="1092" y="83"/>
                  </a:cubicBezTo>
                  <a:close/>
                  <a:moveTo>
                    <a:pt x="695" y="84"/>
                  </a:moveTo>
                  <a:cubicBezTo>
                    <a:pt x="694" y="87"/>
                    <a:pt x="692" y="89"/>
                    <a:pt x="690" y="92"/>
                  </a:cubicBezTo>
                  <a:cubicBezTo>
                    <a:pt x="710" y="92"/>
                    <a:pt x="729" y="93"/>
                    <a:pt x="750" y="93"/>
                  </a:cubicBezTo>
                  <a:cubicBezTo>
                    <a:pt x="750" y="88"/>
                    <a:pt x="752" y="87"/>
                    <a:pt x="751" y="83"/>
                  </a:cubicBezTo>
                  <a:cubicBezTo>
                    <a:pt x="732" y="82"/>
                    <a:pt x="715" y="85"/>
                    <a:pt x="695" y="84"/>
                  </a:cubicBezTo>
                  <a:close/>
                  <a:moveTo>
                    <a:pt x="753" y="94"/>
                  </a:moveTo>
                  <a:cubicBezTo>
                    <a:pt x="763" y="94"/>
                    <a:pt x="770" y="92"/>
                    <a:pt x="779" y="93"/>
                  </a:cubicBezTo>
                  <a:cubicBezTo>
                    <a:pt x="780" y="89"/>
                    <a:pt x="778" y="87"/>
                    <a:pt x="778" y="83"/>
                  </a:cubicBezTo>
                  <a:cubicBezTo>
                    <a:pt x="768" y="84"/>
                    <a:pt x="749" y="77"/>
                    <a:pt x="753" y="94"/>
                  </a:cubicBezTo>
                  <a:close/>
                  <a:moveTo>
                    <a:pt x="781" y="93"/>
                  </a:moveTo>
                  <a:cubicBezTo>
                    <a:pt x="792" y="92"/>
                    <a:pt x="805" y="94"/>
                    <a:pt x="814" y="92"/>
                  </a:cubicBezTo>
                  <a:cubicBezTo>
                    <a:pt x="812" y="90"/>
                    <a:pt x="811" y="87"/>
                    <a:pt x="810" y="84"/>
                  </a:cubicBezTo>
                  <a:cubicBezTo>
                    <a:pt x="800" y="84"/>
                    <a:pt x="792" y="82"/>
                    <a:pt x="781" y="83"/>
                  </a:cubicBezTo>
                  <a:cubicBezTo>
                    <a:pt x="781" y="86"/>
                    <a:pt x="781" y="89"/>
                    <a:pt x="781" y="93"/>
                  </a:cubicBezTo>
                  <a:close/>
                  <a:moveTo>
                    <a:pt x="1094" y="84"/>
                  </a:moveTo>
                  <a:cubicBezTo>
                    <a:pt x="1095" y="85"/>
                    <a:pt x="1094" y="84"/>
                    <a:pt x="1094" y="84"/>
                  </a:cubicBezTo>
                  <a:close/>
                  <a:moveTo>
                    <a:pt x="670" y="85"/>
                  </a:moveTo>
                  <a:cubicBezTo>
                    <a:pt x="671" y="88"/>
                    <a:pt x="668" y="87"/>
                    <a:pt x="669" y="90"/>
                  </a:cubicBezTo>
                  <a:cubicBezTo>
                    <a:pt x="675" y="90"/>
                    <a:pt x="681" y="91"/>
                    <a:pt x="688" y="91"/>
                  </a:cubicBezTo>
                  <a:cubicBezTo>
                    <a:pt x="688" y="88"/>
                    <a:pt x="691" y="86"/>
                    <a:pt x="692" y="84"/>
                  </a:cubicBezTo>
                  <a:cubicBezTo>
                    <a:pt x="685" y="84"/>
                    <a:pt x="678" y="85"/>
                    <a:pt x="670" y="85"/>
                  </a:cubicBezTo>
                  <a:close/>
                  <a:moveTo>
                    <a:pt x="818" y="92"/>
                  </a:moveTo>
                  <a:cubicBezTo>
                    <a:pt x="837" y="91"/>
                    <a:pt x="856" y="90"/>
                    <a:pt x="873" y="88"/>
                  </a:cubicBezTo>
                  <a:cubicBezTo>
                    <a:pt x="858" y="83"/>
                    <a:pt x="832" y="84"/>
                    <a:pt x="814" y="85"/>
                  </a:cubicBezTo>
                  <a:cubicBezTo>
                    <a:pt x="816" y="86"/>
                    <a:pt x="816" y="90"/>
                    <a:pt x="818" y="92"/>
                  </a:cubicBezTo>
                  <a:close/>
                  <a:moveTo>
                    <a:pt x="1096" y="85"/>
                  </a:moveTo>
                  <a:cubicBezTo>
                    <a:pt x="1096" y="85"/>
                    <a:pt x="1097" y="86"/>
                    <a:pt x="1096" y="85"/>
                  </a:cubicBezTo>
                  <a:close/>
                  <a:moveTo>
                    <a:pt x="639" y="88"/>
                  </a:moveTo>
                  <a:cubicBezTo>
                    <a:pt x="648" y="88"/>
                    <a:pt x="656" y="89"/>
                    <a:pt x="665" y="90"/>
                  </a:cubicBezTo>
                  <a:cubicBezTo>
                    <a:pt x="664" y="87"/>
                    <a:pt x="666" y="87"/>
                    <a:pt x="666" y="85"/>
                  </a:cubicBezTo>
                  <a:cubicBezTo>
                    <a:pt x="658" y="87"/>
                    <a:pt x="645" y="84"/>
                    <a:pt x="639" y="88"/>
                  </a:cubicBezTo>
                  <a:close/>
                  <a:moveTo>
                    <a:pt x="931" y="86"/>
                  </a:moveTo>
                  <a:cubicBezTo>
                    <a:pt x="930" y="85"/>
                    <a:pt x="923" y="84"/>
                    <a:pt x="922" y="86"/>
                  </a:cubicBezTo>
                  <a:cubicBezTo>
                    <a:pt x="926" y="85"/>
                    <a:pt x="929" y="89"/>
                    <a:pt x="931" y="86"/>
                  </a:cubicBezTo>
                  <a:close/>
                  <a:moveTo>
                    <a:pt x="988" y="86"/>
                  </a:moveTo>
                  <a:cubicBezTo>
                    <a:pt x="988" y="86"/>
                    <a:pt x="988" y="87"/>
                    <a:pt x="988" y="87"/>
                  </a:cubicBezTo>
                  <a:cubicBezTo>
                    <a:pt x="990" y="88"/>
                    <a:pt x="991" y="90"/>
                    <a:pt x="992" y="93"/>
                  </a:cubicBezTo>
                  <a:cubicBezTo>
                    <a:pt x="995" y="93"/>
                    <a:pt x="998" y="93"/>
                    <a:pt x="1000" y="93"/>
                  </a:cubicBezTo>
                  <a:moveTo>
                    <a:pt x="1000" y="93"/>
                  </a:moveTo>
                  <a:cubicBezTo>
                    <a:pt x="1001" y="94"/>
                    <a:pt x="1001" y="93"/>
                    <a:pt x="1000" y="93"/>
                  </a:cubicBezTo>
                  <a:moveTo>
                    <a:pt x="1000" y="93"/>
                  </a:moveTo>
                  <a:cubicBezTo>
                    <a:pt x="996" y="90"/>
                    <a:pt x="993" y="87"/>
                    <a:pt x="988" y="86"/>
                  </a:cubicBezTo>
                  <a:moveTo>
                    <a:pt x="988" y="86"/>
                  </a:moveTo>
                  <a:cubicBezTo>
                    <a:pt x="987" y="84"/>
                    <a:pt x="986" y="86"/>
                    <a:pt x="988" y="86"/>
                  </a:cubicBezTo>
                  <a:moveTo>
                    <a:pt x="1173" y="127"/>
                  </a:moveTo>
                  <a:cubicBezTo>
                    <a:pt x="1173" y="128"/>
                    <a:pt x="1174" y="128"/>
                    <a:pt x="1175" y="128"/>
                  </a:cubicBezTo>
                  <a:moveTo>
                    <a:pt x="1175" y="128"/>
                  </a:moveTo>
                  <a:cubicBezTo>
                    <a:pt x="1175" y="130"/>
                    <a:pt x="1176" y="128"/>
                    <a:pt x="1175" y="128"/>
                  </a:cubicBezTo>
                  <a:moveTo>
                    <a:pt x="1175" y="128"/>
                  </a:moveTo>
                  <a:cubicBezTo>
                    <a:pt x="1175" y="127"/>
                    <a:pt x="1174" y="127"/>
                    <a:pt x="1173" y="127"/>
                  </a:cubicBezTo>
                  <a:moveTo>
                    <a:pt x="1173" y="127"/>
                  </a:moveTo>
                  <a:cubicBezTo>
                    <a:pt x="1150" y="112"/>
                    <a:pt x="1124" y="95"/>
                    <a:pt x="1098" y="86"/>
                  </a:cubicBezTo>
                  <a:cubicBezTo>
                    <a:pt x="1125" y="98"/>
                    <a:pt x="1141" y="120"/>
                    <a:pt x="1173" y="127"/>
                  </a:cubicBezTo>
                  <a:moveTo>
                    <a:pt x="885" y="86"/>
                  </a:moveTo>
                  <a:cubicBezTo>
                    <a:pt x="882" y="86"/>
                    <a:pt x="877" y="85"/>
                    <a:pt x="875" y="87"/>
                  </a:cubicBezTo>
                  <a:cubicBezTo>
                    <a:pt x="877" y="88"/>
                    <a:pt x="885" y="90"/>
                    <a:pt x="885" y="86"/>
                  </a:cubicBezTo>
                  <a:close/>
                  <a:moveTo>
                    <a:pt x="430" y="89"/>
                  </a:moveTo>
                  <a:cubicBezTo>
                    <a:pt x="429" y="88"/>
                    <a:pt x="430" y="89"/>
                    <a:pt x="430" y="89"/>
                  </a:cubicBezTo>
                  <a:close/>
                  <a:moveTo>
                    <a:pt x="564" y="92"/>
                  </a:moveTo>
                  <a:cubicBezTo>
                    <a:pt x="535" y="128"/>
                    <a:pt x="514" y="173"/>
                    <a:pt x="497" y="221"/>
                  </a:cubicBezTo>
                  <a:cubicBezTo>
                    <a:pt x="502" y="220"/>
                    <a:pt x="508" y="220"/>
                    <a:pt x="513" y="219"/>
                  </a:cubicBezTo>
                  <a:cubicBezTo>
                    <a:pt x="545" y="174"/>
                    <a:pt x="578" y="131"/>
                    <a:pt x="619" y="95"/>
                  </a:cubicBezTo>
                  <a:cubicBezTo>
                    <a:pt x="620" y="94"/>
                    <a:pt x="628" y="90"/>
                    <a:pt x="624" y="89"/>
                  </a:cubicBezTo>
                  <a:cubicBezTo>
                    <a:pt x="604" y="86"/>
                    <a:pt x="584" y="91"/>
                    <a:pt x="564" y="92"/>
                  </a:cubicBezTo>
                  <a:close/>
                  <a:moveTo>
                    <a:pt x="1055" y="192"/>
                  </a:moveTo>
                  <a:cubicBezTo>
                    <a:pt x="1019" y="154"/>
                    <a:pt x="980" y="120"/>
                    <a:pt x="937" y="90"/>
                  </a:cubicBezTo>
                  <a:cubicBezTo>
                    <a:pt x="922" y="89"/>
                    <a:pt x="906" y="86"/>
                    <a:pt x="893" y="90"/>
                  </a:cubicBezTo>
                  <a:cubicBezTo>
                    <a:pt x="901" y="111"/>
                    <a:pt x="911" y="126"/>
                    <a:pt x="923" y="142"/>
                  </a:cubicBezTo>
                  <a:cubicBezTo>
                    <a:pt x="942" y="166"/>
                    <a:pt x="959" y="189"/>
                    <a:pt x="973" y="216"/>
                  </a:cubicBezTo>
                  <a:cubicBezTo>
                    <a:pt x="1006" y="219"/>
                    <a:pt x="1038" y="222"/>
                    <a:pt x="1069" y="226"/>
                  </a:cubicBezTo>
                  <a:cubicBezTo>
                    <a:pt x="1065" y="214"/>
                    <a:pt x="1059" y="204"/>
                    <a:pt x="1055" y="192"/>
                  </a:cubicBezTo>
                  <a:close/>
                  <a:moveTo>
                    <a:pt x="366" y="122"/>
                  </a:moveTo>
                  <a:cubicBezTo>
                    <a:pt x="394" y="118"/>
                    <a:pt x="410" y="101"/>
                    <a:pt x="429" y="89"/>
                  </a:cubicBezTo>
                  <a:cubicBezTo>
                    <a:pt x="407" y="99"/>
                    <a:pt x="386" y="110"/>
                    <a:pt x="366" y="122"/>
                  </a:cubicBezTo>
                  <a:close/>
                  <a:moveTo>
                    <a:pt x="631" y="90"/>
                  </a:moveTo>
                  <a:cubicBezTo>
                    <a:pt x="632" y="88"/>
                    <a:pt x="629" y="90"/>
                    <a:pt x="629" y="91"/>
                  </a:cubicBezTo>
                  <a:cubicBezTo>
                    <a:pt x="589" y="125"/>
                    <a:pt x="552" y="168"/>
                    <a:pt x="523" y="212"/>
                  </a:cubicBezTo>
                  <a:cubicBezTo>
                    <a:pt x="522" y="214"/>
                    <a:pt x="517" y="216"/>
                    <a:pt x="519" y="219"/>
                  </a:cubicBezTo>
                  <a:cubicBezTo>
                    <a:pt x="554" y="215"/>
                    <a:pt x="591" y="214"/>
                    <a:pt x="629" y="212"/>
                  </a:cubicBezTo>
                  <a:cubicBezTo>
                    <a:pt x="645" y="177"/>
                    <a:pt x="650" y="130"/>
                    <a:pt x="663" y="93"/>
                  </a:cubicBezTo>
                  <a:cubicBezTo>
                    <a:pt x="653" y="91"/>
                    <a:pt x="643" y="90"/>
                    <a:pt x="631" y="90"/>
                  </a:cubicBezTo>
                  <a:close/>
                  <a:moveTo>
                    <a:pt x="899" y="111"/>
                  </a:moveTo>
                  <a:cubicBezTo>
                    <a:pt x="900" y="112"/>
                    <a:pt x="900" y="111"/>
                    <a:pt x="899" y="111"/>
                  </a:cubicBezTo>
                  <a:moveTo>
                    <a:pt x="899" y="111"/>
                  </a:moveTo>
                  <a:cubicBezTo>
                    <a:pt x="897" y="103"/>
                    <a:pt x="893" y="97"/>
                    <a:pt x="891" y="90"/>
                  </a:cubicBezTo>
                  <a:cubicBezTo>
                    <a:pt x="886" y="90"/>
                    <a:pt x="882" y="89"/>
                    <a:pt x="880" y="92"/>
                  </a:cubicBezTo>
                  <a:cubicBezTo>
                    <a:pt x="887" y="97"/>
                    <a:pt x="892" y="105"/>
                    <a:pt x="899" y="111"/>
                  </a:cubicBezTo>
                  <a:moveTo>
                    <a:pt x="943" y="91"/>
                  </a:moveTo>
                  <a:cubicBezTo>
                    <a:pt x="979" y="114"/>
                    <a:pt x="1013" y="148"/>
                    <a:pt x="1044" y="177"/>
                  </a:cubicBezTo>
                  <a:cubicBezTo>
                    <a:pt x="1045" y="178"/>
                    <a:pt x="1047" y="183"/>
                    <a:pt x="1049" y="180"/>
                  </a:cubicBezTo>
                  <a:cubicBezTo>
                    <a:pt x="1032" y="150"/>
                    <a:pt x="1014" y="120"/>
                    <a:pt x="991" y="95"/>
                  </a:cubicBezTo>
                  <a:cubicBezTo>
                    <a:pt x="975" y="94"/>
                    <a:pt x="961" y="91"/>
                    <a:pt x="943" y="91"/>
                  </a:cubicBezTo>
                  <a:moveTo>
                    <a:pt x="943" y="91"/>
                  </a:moveTo>
                  <a:cubicBezTo>
                    <a:pt x="943" y="88"/>
                    <a:pt x="939" y="92"/>
                    <a:pt x="943" y="91"/>
                  </a:cubicBezTo>
                  <a:moveTo>
                    <a:pt x="904" y="120"/>
                  </a:moveTo>
                  <a:cubicBezTo>
                    <a:pt x="894" y="111"/>
                    <a:pt x="886" y="98"/>
                    <a:pt x="874" y="91"/>
                  </a:cubicBezTo>
                  <a:cubicBezTo>
                    <a:pt x="857" y="93"/>
                    <a:pt x="838" y="94"/>
                    <a:pt x="820" y="95"/>
                  </a:cubicBezTo>
                  <a:cubicBezTo>
                    <a:pt x="835" y="132"/>
                    <a:pt x="849" y="170"/>
                    <a:pt x="860" y="211"/>
                  </a:cubicBezTo>
                  <a:cubicBezTo>
                    <a:pt x="885" y="210"/>
                    <a:pt x="907" y="212"/>
                    <a:pt x="931" y="214"/>
                  </a:cubicBezTo>
                  <a:cubicBezTo>
                    <a:pt x="924" y="180"/>
                    <a:pt x="914" y="150"/>
                    <a:pt x="904" y="120"/>
                  </a:cubicBezTo>
                  <a:close/>
                  <a:moveTo>
                    <a:pt x="558" y="93"/>
                  </a:moveTo>
                  <a:cubicBezTo>
                    <a:pt x="558" y="92"/>
                    <a:pt x="559" y="93"/>
                    <a:pt x="558" y="93"/>
                  </a:cubicBezTo>
                  <a:close/>
                  <a:moveTo>
                    <a:pt x="492" y="99"/>
                  </a:moveTo>
                  <a:cubicBezTo>
                    <a:pt x="485" y="102"/>
                    <a:pt x="476" y="109"/>
                    <a:pt x="468" y="114"/>
                  </a:cubicBezTo>
                  <a:cubicBezTo>
                    <a:pt x="460" y="119"/>
                    <a:pt x="450" y="123"/>
                    <a:pt x="444" y="128"/>
                  </a:cubicBezTo>
                  <a:cubicBezTo>
                    <a:pt x="432" y="139"/>
                    <a:pt x="421" y="155"/>
                    <a:pt x="411" y="169"/>
                  </a:cubicBezTo>
                  <a:cubicBezTo>
                    <a:pt x="400" y="185"/>
                    <a:pt x="389" y="201"/>
                    <a:pt x="382" y="216"/>
                  </a:cubicBezTo>
                  <a:cubicBezTo>
                    <a:pt x="390" y="219"/>
                    <a:pt x="399" y="220"/>
                    <a:pt x="407" y="223"/>
                  </a:cubicBezTo>
                  <a:cubicBezTo>
                    <a:pt x="452" y="175"/>
                    <a:pt x="501" y="130"/>
                    <a:pt x="558" y="93"/>
                  </a:cubicBezTo>
                  <a:cubicBezTo>
                    <a:pt x="533" y="97"/>
                    <a:pt x="512" y="93"/>
                    <a:pt x="492" y="99"/>
                  </a:cubicBezTo>
                  <a:close/>
                  <a:moveTo>
                    <a:pt x="667" y="93"/>
                  </a:moveTo>
                  <a:cubicBezTo>
                    <a:pt x="661" y="115"/>
                    <a:pt x="652" y="139"/>
                    <a:pt x="650" y="163"/>
                  </a:cubicBezTo>
                  <a:cubicBezTo>
                    <a:pt x="660" y="138"/>
                    <a:pt x="673" y="116"/>
                    <a:pt x="685" y="94"/>
                  </a:cubicBezTo>
                  <a:cubicBezTo>
                    <a:pt x="678" y="94"/>
                    <a:pt x="674" y="92"/>
                    <a:pt x="667" y="93"/>
                  </a:cubicBezTo>
                  <a:close/>
                  <a:moveTo>
                    <a:pt x="639" y="211"/>
                  </a:moveTo>
                  <a:cubicBezTo>
                    <a:pt x="674" y="211"/>
                    <a:pt x="707" y="208"/>
                    <a:pt x="743" y="209"/>
                  </a:cubicBezTo>
                  <a:cubicBezTo>
                    <a:pt x="745" y="170"/>
                    <a:pt x="747" y="132"/>
                    <a:pt x="750" y="95"/>
                  </a:cubicBezTo>
                  <a:cubicBezTo>
                    <a:pt x="729" y="96"/>
                    <a:pt x="708" y="95"/>
                    <a:pt x="689" y="94"/>
                  </a:cubicBezTo>
                  <a:cubicBezTo>
                    <a:pt x="669" y="129"/>
                    <a:pt x="646" y="162"/>
                    <a:pt x="639" y="211"/>
                  </a:cubicBezTo>
                  <a:close/>
                  <a:moveTo>
                    <a:pt x="825" y="120"/>
                  </a:moveTo>
                  <a:cubicBezTo>
                    <a:pt x="823" y="113"/>
                    <a:pt x="819" y="96"/>
                    <a:pt x="811" y="95"/>
                  </a:cubicBezTo>
                  <a:cubicBezTo>
                    <a:pt x="803" y="93"/>
                    <a:pt x="791" y="98"/>
                    <a:pt x="782" y="95"/>
                  </a:cubicBezTo>
                  <a:cubicBezTo>
                    <a:pt x="784" y="133"/>
                    <a:pt x="786" y="171"/>
                    <a:pt x="787" y="209"/>
                  </a:cubicBezTo>
                  <a:cubicBezTo>
                    <a:pt x="811" y="208"/>
                    <a:pt x="832" y="210"/>
                    <a:pt x="855" y="210"/>
                  </a:cubicBezTo>
                  <a:cubicBezTo>
                    <a:pt x="848" y="183"/>
                    <a:pt x="836" y="148"/>
                    <a:pt x="825" y="120"/>
                  </a:cubicBezTo>
                  <a:close/>
                  <a:moveTo>
                    <a:pt x="499" y="96"/>
                  </a:moveTo>
                  <a:cubicBezTo>
                    <a:pt x="499" y="96"/>
                    <a:pt x="500" y="97"/>
                    <a:pt x="499" y="96"/>
                  </a:cubicBezTo>
                  <a:close/>
                  <a:moveTo>
                    <a:pt x="752" y="98"/>
                  </a:moveTo>
                  <a:cubicBezTo>
                    <a:pt x="750" y="135"/>
                    <a:pt x="747" y="171"/>
                    <a:pt x="746" y="209"/>
                  </a:cubicBezTo>
                  <a:cubicBezTo>
                    <a:pt x="758" y="209"/>
                    <a:pt x="771" y="209"/>
                    <a:pt x="784" y="209"/>
                  </a:cubicBezTo>
                  <a:cubicBezTo>
                    <a:pt x="783" y="170"/>
                    <a:pt x="781" y="133"/>
                    <a:pt x="779" y="95"/>
                  </a:cubicBezTo>
                  <a:cubicBezTo>
                    <a:pt x="771" y="97"/>
                    <a:pt x="756" y="92"/>
                    <a:pt x="752" y="98"/>
                  </a:cubicBezTo>
                  <a:close/>
                  <a:moveTo>
                    <a:pt x="1056" y="191"/>
                  </a:moveTo>
                  <a:cubicBezTo>
                    <a:pt x="1069" y="202"/>
                    <a:pt x="1077" y="217"/>
                    <a:pt x="1090" y="228"/>
                  </a:cubicBezTo>
                  <a:cubicBezTo>
                    <a:pt x="1115" y="224"/>
                    <a:pt x="1137" y="218"/>
                    <a:pt x="1159" y="212"/>
                  </a:cubicBezTo>
                  <a:cubicBezTo>
                    <a:pt x="1152" y="199"/>
                    <a:pt x="1138" y="190"/>
                    <a:pt x="1126" y="180"/>
                  </a:cubicBezTo>
                  <a:cubicBezTo>
                    <a:pt x="1101" y="159"/>
                    <a:pt x="1078" y="141"/>
                    <a:pt x="1049" y="122"/>
                  </a:cubicBezTo>
                  <a:cubicBezTo>
                    <a:pt x="1032" y="112"/>
                    <a:pt x="1016" y="96"/>
                    <a:pt x="996" y="96"/>
                  </a:cubicBezTo>
                  <a:cubicBezTo>
                    <a:pt x="1020" y="124"/>
                    <a:pt x="1040" y="155"/>
                    <a:pt x="1056" y="191"/>
                  </a:cubicBezTo>
                  <a:close/>
                  <a:moveTo>
                    <a:pt x="1095" y="150"/>
                  </a:moveTo>
                  <a:cubicBezTo>
                    <a:pt x="1112" y="165"/>
                    <a:pt x="1132" y="180"/>
                    <a:pt x="1149" y="195"/>
                  </a:cubicBezTo>
                  <a:cubicBezTo>
                    <a:pt x="1154" y="200"/>
                    <a:pt x="1159" y="209"/>
                    <a:pt x="1167" y="209"/>
                  </a:cubicBezTo>
                  <a:cubicBezTo>
                    <a:pt x="1146" y="171"/>
                    <a:pt x="1113" y="136"/>
                    <a:pt x="1081" y="107"/>
                  </a:cubicBezTo>
                  <a:cubicBezTo>
                    <a:pt x="1060" y="104"/>
                    <a:pt x="1036" y="99"/>
                    <a:pt x="1015" y="98"/>
                  </a:cubicBezTo>
                  <a:cubicBezTo>
                    <a:pt x="1044" y="113"/>
                    <a:pt x="1069" y="132"/>
                    <a:pt x="1095" y="150"/>
                  </a:cubicBezTo>
                  <a:close/>
                  <a:moveTo>
                    <a:pt x="555" y="99"/>
                  </a:moveTo>
                  <a:cubicBezTo>
                    <a:pt x="506" y="130"/>
                    <a:pt x="457" y="172"/>
                    <a:pt x="418" y="216"/>
                  </a:cubicBezTo>
                  <a:cubicBezTo>
                    <a:pt x="417" y="218"/>
                    <a:pt x="411" y="220"/>
                    <a:pt x="414" y="224"/>
                  </a:cubicBezTo>
                  <a:cubicBezTo>
                    <a:pt x="438" y="232"/>
                    <a:pt x="467" y="223"/>
                    <a:pt x="494" y="221"/>
                  </a:cubicBezTo>
                  <a:cubicBezTo>
                    <a:pt x="510" y="176"/>
                    <a:pt x="530" y="135"/>
                    <a:pt x="555" y="99"/>
                  </a:cubicBezTo>
                  <a:moveTo>
                    <a:pt x="555" y="99"/>
                  </a:moveTo>
                  <a:cubicBezTo>
                    <a:pt x="556" y="99"/>
                    <a:pt x="555" y="98"/>
                    <a:pt x="555" y="99"/>
                  </a:cubicBezTo>
                  <a:moveTo>
                    <a:pt x="484" y="101"/>
                  </a:moveTo>
                  <a:cubicBezTo>
                    <a:pt x="483" y="101"/>
                    <a:pt x="484" y="102"/>
                    <a:pt x="484" y="101"/>
                  </a:cubicBezTo>
                  <a:close/>
                  <a:moveTo>
                    <a:pt x="1118" y="101"/>
                  </a:moveTo>
                  <a:cubicBezTo>
                    <a:pt x="1119" y="103"/>
                    <a:pt x="1119" y="101"/>
                    <a:pt x="1118" y="101"/>
                  </a:cubicBezTo>
                  <a:moveTo>
                    <a:pt x="1118" y="101"/>
                  </a:moveTo>
                  <a:cubicBezTo>
                    <a:pt x="1118" y="100"/>
                    <a:pt x="1117" y="101"/>
                    <a:pt x="1118" y="101"/>
                  </a:cubicBezTo>
                  <a:moveTo>
                    <a:pt x="454" y="119"/>
                  </a:moveTo>
                  <a:cubicBezTo>
                    <a:pt x="452" y="119"/>
                    <a:pt x="454" y="120"/>
                    <a:pt x="454" y="119"/>
                  </a:cubicBezTo>
                  <a:moveTo>
                    <a:pt x="454" y="119"/>
                  </a:moveTo>
                  <a:cubicBezTo>
                    <a:pt x="464" y="113"/>
                    <a:pt x="474" y="108"/>
                    <a:pt x="483" y="101"/>
                  </a:cubicBezTo>
                  <a:cubicBezTo>
                    <a:pt x="466" y="100"/>
                    <a:pt x="462" y="111"/>
                    <a:pt x="454" y="119"/>
                  </a:cubicBezTo>
                  <a:moveTo>
                    <a:pt x="1120" y="103"/>
                  </a:moveTo>
                  <a:cubicBezTo>
                    <a:pt x="1120" y="103"/>
                    <a:pt x="1121" y="104"/>
                    <a:pt x="1120" y="103"/>
                  </a:cubicBezTo>
                  <a:close/>
                  <a:moveTo>
                    <a:pt x="1075" y="104"/>
                  </a:moveTo>
                  <a:cubicBezTo>
                    <a:pt x="1075" y="104"/>
                    <a:pt x="1076" y="105"/>
                    <a:pt x="1075" y="104"/>
                  </a:cubicBezTo>
                  <a:close/>
                  <a:moveTo>
                    <a:pt x="417" y="112"/>
                  </a:moveTo>
                  <a:cubicBezTo>
                    <a:pt x="407" y="115"/>
                    <a:pt x="396" y="125"/>
                    <a:pt x="386" y="131"/>
                  </a:cubicBezTo>
                  <a:cubicBezTo>
                    <a:pt x="357" y="148"/>
                    <a:pt x="335" y="165"/>
                    <a:pt x="317" y="191"/>
                  </a:cubicBezTo>
                  <a:cubicBezTo>
                    <a:pt x="325" y="195"/>
                    <a:pt x="332" y="200"/>
                    <a:pt x="342" y="203"/>
                  </a:cubicBezTo>
                  <a:cubicBezTo>
                    <a:pt x="374" y="176"/>
                    <a:pt x="406" y="149"/>
                    <a:pt x="442" y="127"/>
                  </a:cubicBezTo>
                  <a:cubicBezTo>
                    <a:pt x="445" y="123"/>
                    <a:pt x="449" y="119"/>
                    <a:pt x="453" y="115"/>
                  </a:cubicBezTo>
                  <a:cubicBezTo>
                    <a:pt x="455" y="112"/>
                    <a:pt x="466" y="105"/>
                    <a:pt x="461" y="104"/>
                  </a:cubicBezTo>
                  <a:cubicBezTo>
                    <a:pt x="446" y="109"/>
                    <a:pt x="430" y="107"/>
                    <a:pt x="417" y="112"/>
                  </a:cubicBezTo>
                  <a:close/>
                  <a:moveTo>
                    <a:pt x="1210" y="188"/>
                  </a:moveTo>
                  <a:cubicBezTo>
                    <a:pt x="1213" y="187"/>
                    <a:pt x="1214" y="184"/>
                    <a:pt x="1216" y="183"/>
                  </a:cubicBezTo>
                  <a:cubicBezTo>
                    <a:pt x="1210" y="171"/>
                    <a:pt x="1197" y="162"/>
                    <a:pt x="1185" y="152"/>
                  </a:cubicBezTo>
                  <a:cubicBezTo>
                    <a:pt x="1175" y="143"/>
                    <a:pt x="1164" y="130"/>
                    <a:pt x="1151" y="123"/>
                  </a:cubicBezTo>
                  <a:cubicBezTo>
                    <a:pt x="1135" y="116"/>
                    <a:pt x="1116" y="117"/>
                    <a:pt x="1097" y="110"/>
                  </a:cubicBezTo>
                  <a:cubicBezTo>
                    <a:pt x="1096" y="110"/>
                    <a:pt x="1094" y="110"/>
                    <a:pt x="1094" y="111"/>
                  </a:cubicBezTo>
                  <a:cubicBezTo>
                    <a:pt x="1136" y="132"/>
                    <a:pt x="1174" y="163"/>
                    <a:pt x="1210" y="188"/>
                  </a:cubicBezTo>
                  <a:close/>
                  <a:moveTo>
                    <a:pt x="1090" y="112"/>
                  </a:moveTo>
                  <a:cubicBezTo>
                    <a:pt x="1090" y="112"/>
                    <a:pt x="1090" y="113"/>
                    <a:pt x="1090" y="113"/>
                  </a:cubicBezTo>
                  <a:cubicBezTo>
                    <a:pt x="1124" y="138"/>
                    <a:pt x="1146" y="175"/>
                    <a:pt x="1173" y="207"/>
                  </a:cubicBezTo>
                  <a:cubicBezTo>
                    <a:pt x="1185" y="202"/>
                    <a:pt x="1198" y="198"/>
                    <a:pt x="1206" y="190"/>
                  </a:cubicBezTo>
                  <a:cubicBezTo>
                    <a:pt x="1170" y="161"/>
                    <a:pt x="1132" y="134"/>
                    <a:pt x="1090" y="112"/>
                  </a:cubicBezTo>
                  <a:moveTo>
                    <a:pt x="1090" y="112"/>
                  </a:moveTo>
                  <a:cubicBezTo>
                    <a:pt x="1090" y="110"/>
                    <a:pt x="1089" y="112"/>
                    <a:pt x="1090" y="112"/>
                  </a:cubicBezTo>
                  <a:moveTo>
                    <a:pt x="405" y="116"/>
                  </a:moveTo>
                  <a:cubicBezTo>
                    <a:pt x="389" y="116"/>
                    <a:pt x="383" y="126"/>
                    <a:pt x="374" y="134"/>
                  </a:cubicBezTo>
                  <a:moveTo>
                    <a:pt x="374" y="134"/>
                  </a:moveTo>
                  <a:cubicBezTo>
                    <a:pt x="373" y="134"/>
                    <a:pt x="372" y="135"/>
                    <a:pt x="371" y="136"/>
                  </a:cubicBezTo>
                  <a:moveTo>
                    <a:pt x="371" y="136"/>
                  </a:moveTo>
                  <a:cubicBezTo>
                    <a:pt x="370" y="136"/>
                    <a:pt x="370" y="136"/>
                    <a:pt x="370" y="137"/>
                  </a:cubicBezTo>
                  <a:moveTo>
                    <a:pt x="370" y="137"/>
                  </a:moveTo>
                  <a:cubicBezTo>
                    <a:pt x="369" y="137"/>
                    <a:pt x="370" y="138"/>
                    <a:pt x="370" y="137"/>
                  </a:cubicBezTo>
                  <a:moveTo>
                    <a:pt x="370" y="137"/>
                  </a:moveTo>
                  <a:cubicBezTo>
                    <a:pt x="371" y="137"/>
                    <a:pt x="371" y="136"/>
                    <a:pt x="371" y="136"/>
                  </a:cubicBezTo>
                  <a:moveTo>
                    <a:pt x="371" y="136"/>
                  </a:moveTo>
                  <a:cubicBezTo>
                    <a:pt x="373" y="136"/>
                    <a:pt x="374" y="135"/>
                    <a:pt x="374" y="134"/>
                  </a:cubicBezTo>
                  <a:moveTo>
                    <a:pt x="374" y="134"/>
                  </a:moveTo>
                  <a:cubicBezTo>
                    <a:pt x="385" y="129"/>
                    <a:pt x="395" y="122"/>
                    <a:pt x="405" y="116"/>
                  </a:cubicBezTo>
                  <a:moveTo>
                    <a:pt x="405" y="116"/>
                  </a:moveTo>
                  <a:cubicBezTo>
                    <a:pt x="409" y="117"/>
                    <a:pt x="405" y="113"/>
                    <a:pt x="405" y="116"/>
                  </a:cubicBezTo>
                  <a:moveTo>
                    <a:pt x="1142" y="119"/>
                  </a:moveTo>
                  <a:cubicBezTo>
                    <a:pt x="1142" y="118"/>
                    <a:pt x="1143" y="119"/>
                    <a:pt x="1142" y="119"/>
                  </a:cubicBezTo>
                  <a:close/>
                  <a:moveTo>
                    <a:pt x="365" y="119"/>
                  </a:moveTo>
                  <a:cubicBezTo>
                    <a:pt x="364" y="119"/>
                    <a:pt x="365" y="120"/>
                    <a:pt x="365" y="119"/>
                  </a:cubicBezTo>
                  <a:close/>
                  <a:moveTo>
                    <a:pt x="363" y="120"/>
                  </a:moveTo>
                  <a:cubicBezTo>
                    <a:pt x="361" y="121"/>
                    <a:pt x="363" y="122"/>
                    <a:pt x="363" y="120"/>
                  </a:cubicBezTo>
                  <a:moveTo>
                    <a:pt x="363" y="120"/>
                  </a:moveTo>
                  <a:cubicBezTo>
                    <a:pt x="364" y="120"/>
                    <a:pt x="363" y="119"/>
                    <a:pt x="363" y="120"/>
                  </a:cubicBezTo>
                  <a:moveTo>
                    <a:pt x="326" y="147"/>
                  </a:moveTo>
                  <a:cubicBezTo>
                    <a:pt x="312" y="157"/>
                    <a:pt x="291" y="166"/>
                    <a:pt x="308" y="182"/>
                  </a:cubicBezTo>
                  <a:cubicBezTo>
                    <a:pt x="333" y="161"/>
                    <a:pt x="362" y="143"/>
                    <a:pt x="385" y="120"/>
                  </a:cubicBezTo>
                  <a:cubicBezTo>
                    <a:pt x="360" y="124"/>
                    <a:pt x="343" y="136"/>
                    <a:pt x="326" y="147"/>
                  </a:cubicBezTo>
                  <a:close/>
                  <a:moveTo>
                    <a:pt x="360" y="122"/>
                  </a:moveTo>
                  <a:cubicBezTo>
                    <a:pt x="359" y="122"/>
                    <a:pt x="360" y="123"/>
                    <a:pt x="360" y="122"/>
                  </a:cubicBezTo>
                  <a:close/>
                  <a:moveTo>
                    <a:pt x="365" y="123"/>
                  </a:moveTo>
                  <a:cubicBezTo>
                    <a:pt x="364" y="123"/>
                    <a:pt x="365" y="124"/>
                    <a:pt x="365" y="123"/>
                  </a:cubicBezTo>
                  <a:close/>
                  <a:moveTo>
                    <a:pt x="357" y="124"/>
                  </a:moveTo>
                  <a:cubicBezTo>
                    <a:pt x="356" y="124"/>
                    <a:pt x="358" y="125"/>
                    <a:pt x="357" y="124"/>
                  </a:cubicBezTo>
                  <a:close/>
                  <a:moveTo>
                    <a:pt x="354" y="126"/>
                  </a:moveTo>
                  <a:cubicBezTo>
                    <a:pt x="354" y="126"/>
                    <a:pt x="355" y="127"/>
                    <a:pt x="354" y="126"/>
                  </a:cubicBezTo>
                  <a:close/>
                  <a:moveTo>
                    <a:pt x="910" y="129"/>
                  </a:moveTo>
                  <a:cubicBezTo>
                    <a:pt x="919" y="156"/>
                    <a:pt x="927" y="184"/>
                    <a:pt x="934" y="214"/>
                  </a:cubicBezTo>
                  <a:cubicBezTo>
                    <a:pt x="946" y="215"/>
                    <a:pt x="959" y="215"/>
                    <a:pt x="970" y="216"/>
                  </a:cubicBezTo>
                  <a:cubicBezTo>
                    <a:pt x="952" y="185"/>
                    <a:pt x="933" y="155"/>
                    <a:pt x="910" y="129"/>
                  </a:cubicBezTo>
                  <a:moveTo>
                    <a:pt x="910" y="129"/>
                  </a:moveTo>
                  <a:cubicBezTo>
                    <a:pt x="911" y="125"/>
                    <a:pt x="907" y="129"/>
                    <a:pt x="910" y="129"/>
                  </a:cubicBezTo>
                  <a:moveTo>
                    <a:pt x="1166" y="129"/>
                  </a:moveTo>
                  <a:cubicBezTo>
                    <a:pt x="1166" y="129"/>
                    <a:pt x="1167" y="130"/>
                    <a:pt x="1166" y="129"/>
                  </a:cubicBezTo>
                  <a:close/>
                  <a:moveTo>
                    <a:pt x="1222" y="166"/>
                  </a:moveTo>
                  <a:cubicBezTo>
                    <a:pt x="1218" y="155"/>
                    <a:pt x="1206" y="150"/>
                    <a:pt x="1198" y="144"/>
                  </a:cubicBezTo>
                  <a:cubicBezTo>
                    <a:pt x="1189" y="138"/>
                    <a:pt x="1180" y="130"/>
                    <a:pt x="1168" y="130"/>
                  </a:cubicBezTo>
                  <a:cubicBezTo>
                    <a:pt x="1187" y="141"/>
                    <a:pt x="1204" y="154"/>
                    <a:pt x="1222" y="166"/>
                  </a:cubicBezTo>
                  <a:close/>
                  <a:moveTo>
                    <a:pt x="1165" y="132"/>
                  </a:moveTo>
                  <a:cubicBezTo>
                    <a:pt x="1166" y="133"/>
                    <a:pt x="1165" y="132"/>
                    <a:pt x="1165" y="132"/>
                  </a:cubicBezTo>
                  <a:close/>
                  <a:moveTo>
                    <a:pt x="1169" y="134"/>
                  </a:moveTo>
                  <a:cubicBezTo>
                    <a:pt x="1187" y="147"/>
                    <a:pt x="1204" y="167"/>
                    <a:pt x="1220" y="178"/>
                  </a:cubicBezTo>
                  <a:cubicBezTo>
                    <a:pt x="1220" y="175"/>
                    <a:pt x="1223" y="174"/>
                    <a:pt x="1222" y="170"/>
                  </a:cubicBezTo>
                  <a:cubicBezTo>
                    <a:pt x="1206" y="157"/>
                    <a:pt x="1188" y="145"/>
                    <a:pt x="1169" y="134"/>
                  </a:cubicBezTo>
                  <a:moveTo>
                    <a:pt x="1169" y="134"/>
                  </a:moveTo>
                  <a:cubicBezTo>
                    <a:pt x="1168" y="132"/>
                    <a:pt x="1168" y="134"/>
                    <a:pt x="1169" y="134"/>
                  </a:cubicBezTo>
                  <a:moveTo>
                    <a:pt x="434" y="136"/>
                  </a:moveTo>
                  <a:cubicBezTo>
                    <a:pt x="433" y="136"/>
                    <a:pt x="433" y="136"/>
                    <a:pt x="433" y="137"/>
                  </a:cubicBezTo>
                  <a:moveTo>
                    <a:pt x="433" y="137"/>
                  </a:moveTo>
                  <a:cubicBezTo>
                    <a:pt x="401" y="157"/>
                    <a:pt x="372" y="180"/>
                    <a:pt x="345" y="205"/>
                  </a:cubicBezTo>
                  <a:cubicBezTo>
                    <a:pt x="357" y="209"/>
                    <a:pt x="367" y="213"/>
                    <a:pt x="379" y="215"/>
                  </a:cubicBezTo>
                  <a:cubicBezTo>
                    <a:pt x="394" y="187"/>
                    <a:pt x="413" y="162"/>
                    <a:pt x="433" y="137"/>
                  </a:cubicBezTo>
                  <a:moveTo>
                    <a:pt x="433" y="137"/>
                  </a:moveTo>
                  <a:cubicBezTo>
                    <a:pt x="434" y="137"/>
                    <a:pt x="434" y="136"/>
                    <a:pt x="434" y="136"/>
                  </a:cubicBezTo>
                  <a:moveTo>
                    <a:pt x="434" y="136"/>
                  </a:moveTo>
                  <a:cubicBezTo>
                    <a:pt x="435" y="135"/>
                    <a:pt x="434" y="135"/>
                    <a:pt x="434" y="136"/>
                  </a:cubicBezTo>
                  <a:moveTo>
                    <a:pt x="327" y="142"/>
                  </a:moveTo>
                  <a:cubicBezTo>
                    <a:pt x="327" y="141"/>
                    <a:pt x="328" y="142"/>
                    <a:pt x="327" y="142"/>
                  </a:cubicBezTo>
                  <a:close/>
                  <a:moveTo>
                    <a:pt x="325" y="143"/>
                  </a:moveTo>
                  <a:cubicBezTo>
                    <a:pt x="319" y="146"/>
                    <a:pt x="312" y="150"/>
                    <a:pt x="308" y="156"/>
                  </a:cubicBezTo>
                  <a:moveTo>
                    <a:pt x="308" y="156"/>
                  </a:moveTo>
                  <a:cubicBezTo>
                    <a:pt x="307" y="156"/>
                    <a:pt x="307" y="156"/>
                    <a:pt x="307" y="157"/>
                  </a:cubicBezTo>
                  <a:moveTo>
                    <a:pt x="307" y="157"/>
                  </a:moveTo>
                  <a:cubicBezTo>
                    <a:pt x="306" y="157"/>
                    <a:pt x="306" y="157"/>
                    <a:pt x="306" y="158"/>
                  </a:cubicBezTo>
                  <a:moveTo>
                    <a:pt x="306" y="158"/>
                  </a:moveTo>
                  <a:cubicBezTo>
                    <a:pt x="305" y="158"/>
                    <a:pt x="306" y="159"/>
                    <a:pt x="306" y="158"/>
                  </a:cubicBezTo>
                  <a:moveTo>
                    <a:pt x="306" y="158"/>
                  </a:moveTo>
                  <a:cubicBezTo>
                    <a:pt x="307" y="158"/>
                    <a:pt x="307" y="158"/>
                    <a:pt x="307" y="157"/>
                  </a:cubicBezTo>
                  <a:moveTo>
                    <a:pt x="307" y="157"/>
                  </a:moveTo>
                  <a:cubicBezTo>
                    <a:pt x="308" y="157"/>
                    <a:pt x="308" y="157"/>
                    <a:pt x="308" y="156"/>
                  </a:cubicBezTo>
                  <a:moveTo>
                    <a:pt x="308" y="156"/>
                  </a:moveTo>
                  <a:cubicBezTo>
                    <a:pt x="314" y="152"/>
                    <a:pt x="320" y="147"/>
                    <a:pt x="325" y="143"/>
                  </a:cubicBezTo>
                  <a:moveTo>
                    <a:pt x="325" y="143"/>
                  </a:moveTo>
                  <a:cubicBezTo>
                    <a:pt x="327" y="142"/>
                    <a:pt x="325" y="141"/>
                    <a:pt x="325" y="143"/>
                  </a:cubicBezTo>
                  <a:moveTo>
                    <a:pt x="338" y="163"/>
                  </a:moveTo>
                  <a:cubicBezTo>
                    <a:pt x="337" y="163"/>
                    <a:pt x="337" y="163"/>
                    <a:pt x="337" y="164"/>
                  </a:cubicBezTo>
                  <a:moveTo>
                    <a:pt x="337" y="164"/>
                  </a:moveTo>
                  <a:cubicBezTo>
                    <a:pt x="327" y="170"/>
                    <a:pt x="317" y="176"/>
                    <a:pt x="310" y="185"/>
                  </a:cubicBezTo>
                  <a:cubicBezTo>
                    <a:pt x="312" y="185"/>
                    <a:pt x="312" y="188"/>
                    <a:pt x="315" y="188"/>
                  </a:cubicBezTo>
                  <a:cubicBezTo>
                    <a:pt x="322" y="180"/>
                    <a:pt x="330" y="172"/>
                    <a:pt x="337" y="164"/>
                  </a:cubicBezTo>
                  <a:moveTo>
                    <a:pt x="337" y="164"/>
                  </a:moveTo>
                  <a:cubicBezTo>
                    <a:pt x="338" y="164"/>
                    <a:pt x="338" y="163"/>
                    <a:pt x="338" y="163"/>
                  </a:cubicBezTo>
                  <a:moveTo>
                    <a:pt x="338" y="163"/>
                  </a:moveTo>
                  <a:cubicBezTo>
                    <a:pt x="339" y="162"/>
                    <a:pt x="338" y="162"/>
                    <a:pt x="338" y="163"/>
                  </a:cubicBezTo>
                  <a:moveTo>
                    <a:pt x="648" y="165"/>
                  </a:moveTo>
                  <a:cubicBezTo>
                    <a:pt x="647" y="164"/>
                    <a:pt x="648" y="165"/>
                    <a:pt x="648" y="165"/>
                  </a:cubicBezTo>
                  <a:close/>
                  <a:moveTo>
                    <a:pt x="1279" y="213"/>
                  </a:moveTo>
                  <a:cubicBezTo>
                    <a:pt x="1279" y="213"/>
                    <a:pt x="1280" y="214"/>
                    <a:pt x="1280" y="214"/>
                  </a:cubicBezTo>
                  <a:moveTo>
                    <a:pt x="1280" y="214"/>
                  </a:moveTo>
                  <a:cubicBezTo>
                    <a:pt x="1280" y="214"/>
                    <a:pt x="1281" y="214"/>
                    <a:pt x="1281" y="215"/>
                  </a:cubicBezTo>
                  <a:moveTo>
                    <a:pt x="1281" y="215"/>
                  </a:moveTo>
                  <a:cubicBezTo>
                    <a:pt x="1281" y="215"/>
                    <a:pt x="1282" y="215"/>
                    <a:pt x="1282" y="215"/>
                  </a:cubicBezTo>
                  <a:moveTo>
                    <a:pt x="1282" y="215"/>
                  </a:moveTo>
                  <a:cubicBezTo>
                    <a:pt x="1282" y="216"/>
                    <a:pt x="1283" y="216"/>
                    <a:pt x="1283" y="216"/>
                  </a:cubicBezTo>
                  <a:moveTo>
                    <a:pt x="1283" y="216"/>
                  </a:moveTo>
                  <a:cubicBezTo>
                    <a:pt x="1283" y="217"/>
                    <a:pt x="1284" y="217"/>
                    <a:pt x="1284" y="217"/>
                  </a:cubicBezTo>
                  <a:moveTo>
                    <a:pt x="1284" y="217"/>
                  </a:moveTo>
                  <a:cubicBezTo>
                    <a:pt x="1284" y="218"/>
                    <a:pt x="1285" y="218"/>
                    <a:pt x="1285" y="218"/>
                  </a:cubicBezTo>
                  <a:moveTo>
                    <a:pt x="1285" y="218"/>
                  </a:moveTo>
                  <a:cubicBezTo>
                    <a:pt x="1285" y="219"/>
                    <a:pt x="1286" y="219"/>
                    <a:pt x="1286" y="219"/>
                  </a:cubicBezTo>
                  <a:moveTo>
                    <a:pt x="1286" y="219"/>
                  </a:moveTo>
                  <a:cubicBezTo>
                    <a:pt x="1286" y="220"/>
                    <a:pt x="1287" y="220"/>
                    <a:pt x="1287" y="220"/>
                  </a:cubicBezTo>
                  <a:moveTo>
                    <a:pt x="1287" y="220"/>
                  </a:moveTo>
                  <a:cubicBezTo>
                    <a:pt x="1288" y="222"/>
                    <a:pt x="1288" y="220"/>
                    <a:pt x="1287" y="220"/>
                  </a:cubicBezTo>
                  <a:moveTo>
                    <a:pt x="1287" y="220"/>
                  </a:moveTo>
                  <a:cubicBezTo>
                    <a:pt x="1287" y="219"/>
                    <a:pt x="1287" y="219"/>
                    <a:pt x="1286" y="219"/>
                  </a:cubicBezTo>
                  <a:moveTo>
                    <a:pt x="1286" y="219"/>
                  </a:moveTo>
                  <a:cubicBezTo>
                    <a:pt x="1286" y="219"/>
                    <a:pt x="1286" y="218"/>
                    <a:pt x="1285" y="218"/>
                  </a:cubicBezTo>
                  <a:moveTo>
                    <a:pt x="1285" y="218"/>
                  </a:moveTo>
                  <a:cubicBezTo>
                    <a:pt x="1285" y="218"/>
                    <a:pt x="1285" y="217"/>
                    <a:pt x="1284" y="217"/>
                  </a:cubicBezTo>
                  <a:moveTo>
                    <a:pt x="1284" y="217"/>
                  </a:moveTo>
                  <a:cubicBezTo>
                    <a:pt x="1284" y="217"/>
                    <a:pt x="1284" y="216"/>
                    <a:pt x="1283" y="216"/>
                  </a:cubicBezTo>
                  <a:moveTo>
                    <a:pt x="1283" y="216"/>
                  </a:moveTo>
                  <a:cubicBezTo>
                    <a:pt x="1283" y="216"/>
                    <a:pt x="1283" y="216"/>
                    <a:pt x="1282" y="215"/>
                  </a:cubicBezTo>
                  <a:moveTo>
                    <a:pt x="1282" y="215"/>
                  </a:moveTo>
                  <a:cubicBezTo>
                    <a:pt x="1283" y="215"/>
                    <a:pt x="1282" y="215"/>
                    <a:pt x="1281" y="215"/>
                  </a:cubicBezTo>
                  <a:moveTo>
                    <a:pt x="1281" y="215"/>
                  </a:moveTo>
                  <a:cubicBezTo>
                    <a:pt x="1282" y="214"/>
                    <a:pt x="1281" y="214"/>
                    <a:pt x="1280" y="214"/>
                  </a:cubicBezTo>
                  <a:moveTo>
                    <a:pt x="1280" y="214"/>
                  </a:moveTo>
                  <a:cubicBezTo>
                    <a:pt x="1281" y="213"/>
                    <a:pt x="1280" y="213"/>
                    <a:pt x="1279" y="213"/>
                  </a:cubicBezTo>
                  <a:moveTo>
                    <a:pt x="1279" y="213"/>
                  </a:moveTo>
                  <a:cubicBezTo>
                    <a:pt x="1262" y="195"/>
                    <a:pt x="1245" y="179"/>
                    <a:pt x="1225" y="165"/>
                  </a:cubicBezTo>
                  <a:cubicBezTo>
                    <a:pt x="1226" y="171"/>
                    <a:pt x="1233" y="175"/>
                    <a:pt x="1237" y="178"/>
                  </a:cubicBezTo>
                  <a:cubicBezTo>
                    <a:pt x="1251" y="189"/>
                    <a:pt x="1265" y="201"/>
                    <a:pt x="1279" y="213"/>
                  </a:cubicBezTo>
                  <a:moveTo>
                    <a:pt x="188" y="288"/>
                  </a:moveTo>
                  <a:cubicBezTo>
                    <a:pt x="205" y="283"/>
                    <a:pt x="212" y="269"/>
                    <a:pt x="223" y="257"/>
                  </a:cubicBezTo>
                  <a:cubicBezTo>
                    <a:pt x="250" y="230"/>
                    <a:pt x="277" y="206"/>
                    <a:pt x="305" y="183"/>
                  </a:cubicBezTo>
                  <a:cubicBezTo>
                    <a:pt x="301" y="179"/>
                    <a:pt x="300" y="173"/>
                    <a:pt x="298" y="167"/>
                  </a:cubicBezTo>
                  <a:cubicBezTo>
                    <a:pt x="257" y="204"/>
                    <a:pt x="219" y="243"/>
                    <a:pt x="188" y="288"/>
                  </a:cubicBezTo>
                  <a:close/>
                  <a:moveTo>
                    <a:pt x="1351" y="296"/>
                  </a:moveTo>
                  <a:cubicBezTo>
                    <a:pt x="1351" y="297"/>
                    <a:pt x="1352" y="297"/>
                    <a:pt x="1352" y="297"/>
                  </a:cubicBezTo>
                  <a:moveTo>
                    <a:pt x="1352" y="297"/>
                  </a:moveTo>
                  <a:cubicBezTo>
                    <a:pt x="1353" y="298"/>
                    <a:pt x="1354" y="297"/>
                    <a:pt x="1352" y="297"/>
                  </a:cubicBezTo>
                  <a:moveTo>
                    <a:pt x="1352" y="297"/>
                  </a:moveTo>
                  <a:cubicBezTo>
                    <a:pt x="1353" y="296"/>
                    <a:pt x="1352" y="296"/>
                    <a:pt x="1351" y="296"/>
                  </a:cubicBezTo>
                  <a:moveTo>
                    <a:pt x="1351" y="296"/>
                  </a:moveTo>
                  <a:cubicBezTo>
                    <a:pt x="1351" y="295"/>
                    <a:pt x="1351" y="293"/>
                    <a:pt x="1350" y="293"/>
                  </a:cubicBezTo>
                  <a:cubicBezTo>
                    <a:pt x="1320" y="252"/>
                    <a:pt x="1281" y="217"/>
                    <a:pt x="1241" y="185"/>
                  </a:cubicBezTo>
                  <a:cubicBezTo>
                    <a:pt x="1236" y="181"/>
                    <a:pt x="1231" y="174"/>
                    <a:pt x="1224" y="173"/>
                  </a:cubicBezTo>
                  <a:cubicBezTo>
                    <a:pt x="1218" y="183"/>
                    <a:pt x="1228" y="188"/>
                    <a:pt x="1233" y="194"/>
                  </a:cubicBezTo>
                  <a:cubicBezTo>
                    <a:pt x="1239" y="201"/>
                    <a:pt x="1244" y="208"/>
                    <a:pt x="1250" y="214"/>
                  </a:cubicBezTo>
                  <a:cubicBezTo>
                    <a:pt x="1267" y="233"/>
                    <a:pt x="1280" y="256"/>
                    <a:pt x="1300" y="274"/>
                  </a:cubicBezTo>
                  <a:cubicBezTo>
                    <a:pt x="1319" y="279"/>
                    <a:pt x="1335" y="288"/>
                    <a:pt x="1351" y="296"/>
                  </a:cubicBezTo>
                  <a:moveTo>
                    <a:pt x="1218" y="184"/>
                  </a:moveTo>
                  <a:cubicBezTo>
                    <a:pt x="1217" y="187"/>
                    <a:pt x="1213" y="188"/>
                    <a:pt x="1211" y="191"/>
                  </a:cubicBezTo>
                  <a:cubicBezTo>
                    <a:pt x="1231" y="205"/>
                    <a:pt x="1249" y="226"/>
                    <a:pt x="1267" y="239"/>
                  </a:cubicBezTo>
                  <a:cubicBezTo>
                    <a:pt x="1250" y="220"/>
                    <a:pt x="1237" y="199"/>
                    <a:pt x="1218" y="184"/>
                  </a:cubicBezTo>
                  <a:close/>
                  <a:moveTo>
                    <a:pt x="207" y="280"/>
                  </a:moveTo>
                  <a:cubicBezTo>
                    <a:pt x="206" y="280"/>
                    <a:pt x="207" y="281"/>
                    <a:pt x="207" y="280"/>
                  </a:cubicBezTo>
                  <a:moveTo>
                    <a:pt x="207" y="280"/>
                  </a:moveTo>
                  <a:cubicBezTo>
                    <a:pt x="225" y="274"/>
                    <a:pt x="241" y="267"/>
                    <a:pt x="260" y="263"/>
                  </a:cubicBezTo>
                  <a:cubicBezTo>
                    <a:pt x="272" y="244"/>
                    <a:pt x="285" y="224"/>
                    <a:pt x="299" y="206"/>
                  </a:cubicBezTo>
                  <a:cubicBezTo>
                    <a:pt x="304" y="200"/>
                    <a:pt x="311" y="196"/>
                    <a:pt x="312" y="189"/>
                  </a:cubicBezTo>
                  <a:cubicBezTo>
                    <a:pt x="306" y="183"/>
                    <a:pt x="301" y="190"/>
                    <a:pt x="297" y="193"/>
                  </a:cubicBezTo>
                  <a:cubicBezTo>
                    <a:pt x="268" y="218"/>
                    <a:pt x="231" y="250"/>
                    <a:pt x="207" y="280"/>
                  </a:cubicBezTo>
                  <a:moveTo>
                    <a:pt x="267" y="192"/>
                  </a:moveTo>
                  <a:cubicBezTo>
                    <a:pt x="266" y="192"/>
                    <a:pt x="266" y="193"/>
                    <a:pt x="266" y="193"/>
                  </a:cubicBezTo>
                  <a:moveTo>
                    <a:pt x="266" y="193"/>
                  </a:moveTo>
                  <a:cubicBezTo>
                    <a:pt x="265" y="193"/>
                    <a:pt x="265" y="194"/>
                    <a:pt x="265" y="194"/>
                  </a:cubicBezTo>
                  <a:moveTo>
                    <a:pt x="265" y="194"/>
                  </a:moveTo>
                  <a:cubicBezTo>
                    <a:pt x="264" y="194"/>
                    <a:pt x="264" y="195"/>
                    <a:pt x="264" y="195"/>
                  </a:cubicBezTo>
                  <a:moveTo>
                    <a:pt x="264" y="195"/>
                  </a:moveTo>
                  <a:cubicBezTo>
                    <a:pt x="263" y="195"/>
                    <a:pt x="263" y="196"/>
                    <a:pt x="263" y="196"/>
                  </a:cubicBezTo>
                  <a:moveTo>
                    <a:pt x="263" y="196"/>
                  </a:moveTo>
                  <a:cubicBezTo>
                    <a:pt x="262" y="196"/>
                    <a:pt x="262" y="197"/>
                    <a:pt x="262" y="197"/>
                  </a:cubicBezTo>
                  <a:moveTo>
                    <a:pt x="262" y="197"/>
                  </a:moveTo>
                  <a:cubicBezTo>
                    <a:pt x="261" y="197"/>
                    <a:pt x="261" y="198"/>
                    <a:pt x="261" y="198"/>
                  </a:cubicBezTo>
                  <a:moveTo>
                    <a:pt x="261" y="198"/>
                  </a:moveTo>
                  <a:cubicBezTo>
                    <a:pt x="222" y="229"/>
                    <a:pt x="189" y="265"/>
                    <a:pt x="159" y="305"/>
                  </a:cubicBezTo>
                  <a:moveTo>
                    <a:pt x="159" y="305"/>
                  </a:moveTo>
                  <a:cubicBezTo>
                    <a:pt x="158" y="305"/>
                    <a:pt x="158" y="305"/>
                    <a:pt x="158" y="306"/>
                  </a:cubicBezTo>
                  <a:moveTo>
                    <a:pt x="158" y="306"/>
                  </a:moveTo>
                  <a:cubicBezTo>
                    <a:pt x="157" y="306"/>
                    <a:pt x="158" y="307"/>
                    <a:pt x="158" y="306"/>
                  </a:cubicBezTo>
                  <a:moveTo>
                    <a:pt x="158" y="306"/>
                  </a:moveTo>
                  <a:cubicBezTo>
                    <a:pt x="159" y="306"/>
                    <a:pt x="159" y="305"/>
                    <a:pt x="159" y="305"/>
                  </a:cubicBezTo>
                  <a:moveTo>
                    <a:pt x="159" y="305"/>
                  </a:moveTo>
                  <a:cubicBezTo>
                    <a:pt x="167" y="301"/>
                    <a:pt x="173" y="295"/>
                    <a:pt x="182" y="292"/>
                  </a:cubicBezTo>
                  <a:cubicBezTo>
                    <a:pt x="205" y="258"/>
                    <a:pt x="232" y="227"/>
                    <a:pt x="261" y="198"/>
                  </a:cubicBezTo>
                  <a:moveTo>
                    <a:pt x="261" y="198"/>
                  </a:moveTo>
                  <a:cubicBezTo>
                    <a:pt x="262" y="198"/>
                    <a:pt x="262" y="198"/>
                    <a:pt x="262" y="197"/>
                  </a:cubicBezTo>
                  <a:moveTo>
                    <a:pt x="262" y="197"/>
                  </a:moveTo>
                  <a:cubicBezTo>
                    <a:pt x="263" y="197"/>
                    <a:pt x="263" y="197"/>
                    <a:pt x="263" y="196"/>
                  </a:cubicBezTo>
                  <a:moveTo>
                    <a:pt x="263" y="196"/>
                  </a:moveTo>
                  <a:cubicBezTo>
                    <a:pt x="264" y="196"/>
                    <a:pt x="264" y="196"/>
                    <a:pt x="264" y="195"/>
                  </a:cubicBezTo>
                  <a:moveTo>
                    <a:pt x="264" y="195"/>
                  </a:moveTo>
                  <a:cubicBezTo>
                    <a:pt x="265" y="195"/>
                    <a:pt x="265" y="195"/>
                    <a:pt x="265" y="194"/>
                  </a:cubicBezTo>
                  <a:moveTo>
                    <a:pt x="265" y="194"/>
                  </a:moveTo>
                  <a:cubicBezTo>
                    <a:pt x="266" y="195"/>
                    <a:pt x="266" y="194"/>
                    <a:pt x="266" y="193"/>
                  </a:cubicBezTo>
                  <a:moveTo>
                    <a:pt x="266" y="193"/>
                  </a:moveTo>
                  <a:cubicBezTo>
                    <a:pt x="266" y="194"/>
                    <a:pt x="267" y="193"/>
                    <a:pt x="267" y="192"/>
                  </a:cubicBezTo>
                  <a:moveTo>
                    <a:pt x="267" y="192"/>
                  </a:moveTo>
                  <a:cubicBezTo>
                    <a:pt x="268" y="192"/>
                    <a:pt x="267" y="191"/>
                    <a:pt x="267" y="192"/>
                  </a:cubicBezTo>
                  <a:moveTo>
                    <a:pt x="265" y="261"/>
                  </a:moveTo>
                  <a:cubicBezTo>
                    <a:pt x="263" y="261"/>
                    <a:pt x="265" y="262"/>
                    <a:pt x="265" y="261"/>
                  </a:cubicBezTo>
                  <a:moveTo>
                    <a:pt x="265" y="261"/>
                  </a:moveTo>
                  <a:cubicBezTo>
                    <a:pt x="274" y="259"/>
                    <a:pt x="281" y="256"/>
                    <a:pt x="291" y="255"/>
                  </a:cubicBezTo>
                  <a:cubicBezTo>
                    <a:pt x="305" y="236"/>
                    <a:pt x="324" y="222"/>
                    <a:pt x="340" y="205"/>
                  </a:cubicBezTo>
                  <a:cubicBezTo>
                    <a:pt x="330" y="202"/>
                    <a:pt x="323" y="196"/>
                    <a:pt x="315" y="192"/>
                  </a:cubicBezTo>
                  <a:cubicBezTo>
                    <a:pt x="296" y="214"/>
                    <a:pt x="279" y="236"/>
                    <a:pt x="265" y="261"/>
                  </a:cubicBezTo>
                  <a:moveTo>
                    <a:pt x="1208" y="192"/>
                  </a:moveTo>
                  <a:cubicBezTo>
                    <a:pt x="1198" y="200"/>
                    <a:pt x="1184" y="204"/>
                    <a:pt x="1173" y="211"/>
                  </a:cubicBezTo>
                  <a:cubicBezTo>
                    <a:pt x="1184" y="223"/>
                    <a:pt x="1187" y="240"/>
                    <a:pt x="1203" y="247"/>
                  </a:cubicBezTo>
                  <a:cubicBezTo>
                    <a:pt x="1215" y="253"/>
                    <a:pt x="1231" y="253"/>
                    <a:pt x="1246" y="257"/>
                  </a:cubicBezTo>
                  <a:cubicBezTo>
                    <a:pt x="1260" y="261"/>
                    <a:pt x="1274" y="266"/>
                    <a:pt x="1287" y="269"/>
                  </a:cubicBezTo>
                  <a:cubicBezTo>
                    <a:pt x="1267" y="238"/>
                    <a:pt x="1237" y="216"/>
                    <a:pt x="1208" y="192"/>
                  </a:cubicBezTo>
                  <a:close/>
                  <a:moveTo>
                    <a:pt x="637" y="198"/>
                  </a:moveTo>
                  <a:cubicBezTo>
                    <a:pt x="636" y="202"/>
                    <a:pt x="630" y="210"/>
                    <a:pt x="633" y="212"/>
                  </a:cubicBezTo>
                  <a:cubicBezTo>
                    <a:pt x="638" y="210"/>
                    <a:pt x="636" y="203"/>
                    <a:pt x="637" y="198"/>
                  </a:cubicBezTo>
                  <a:moveTo>
                    <a:pt x="637" y="198"/>
                  </a:moveTo>
                  <a:cubicBezTo>
                    <a:pt x="640" y="198"/>
                    <a:pt x="636" y="194"/>
                    <a:pt x="637" y="198"/>
                  </a:cubicBezTo>
                  <a:moveTo>
                    <a:pt x="1072" y="226"/>
                  </a:moveTo>
                  <a:cubicBezTo>
                    <a:pt x="1076" y="226"/>
                    <a:pt x="1083" y="228"/>
                    <a:pt x="1085" y="227"/>
                  </a:cubicBezTo>
                  <a:cubicBezTo>
                    <a:pt x="1077" y="219"/>
                    <a:pt x="1070" y="209"/>
                    <a:pt x="1062" y="201"/>
                  </a:cubicBezTo>
                  <a:cubicBezTo>
                    <a:pt x="1065" y="210"/>
                    <a:pt x="1069" y="217"/>
                    <a:pt x="1072" y="226"/>
                  </a:cubicBezTo>
                  <a:close/>
                  <a:moveTo>
                    <a:pt x="342" y="207"/>
                  </a:moveTo>
                  <a:cubicBezTo>
                    <a:pt x="327" y="222"/>
                    <a:pt x="310" y="236"/>
                    <a:pt x="296" y="253"/>
                  </a:cubicBezTo>
                  <a:cubicBezTo>
                    <a:pt x="319" y="247"/>
                    <a:pt x="343" y="243"/>
                    <a:pt x="366" y="239"/>
                  </a:cubicBezTo>
                  <a:cubicBezTo>
                    <a:pt x="370" y="231"/>
                    <a:pt x="374" y="225"/>
                    <a:pt x="377" y="217"/>
                  </a:cubicBezTo>
                  <a:cubicBezTo>
                    <a:pt x="364" y="215"/>
                    <a:pt x="354" y="210"/>
                    <a:pt x="342" y="207"/>
                  </a:cubicBezTo>
                  <a:close/>
                  <a:moveTo>
                    <a:pt x="745" y="212"/>
                  </a:moveTo>
                  <a:cubicBezTo>
                    <a:pt x="745" y="226"/>
                    <a:pt x="744" y="240"/>
                    <a:pt x="743" y="254"/>
                  </a:cubicBezTo>
                  <a:cubicBezTo>
                    <a:pt x="757" y="253"/>
                    <a:pt x="774" y="255"/>
                    <a:pt x="786" y="253"/>
                  </a:cubicBezTo>
                  <a:cubicBezTo>
                    <a:pt x="784" y="241"/>
                    <a:pt x="786" y="224"/>
                    <a:pt x="784" y="212"/>
                  </a:cubicBezTo>
                  <a:cubicBezTo>
                    <a:pt x="773" y="210"/>
                    <a:pt x="756" y="210"/>
                    <a:pt x="745" y="212"/>
                  </a:cubicBezTo>
                  <a:close/>
                  <a:moveTo>
                    <a:pt x="1176" y="220"/>
                  </a:moveTo>
                  <a:cubicBezTo>
                    <a:pt x="1176" y="221"/>
                    <a:pt x="1176" y="221"/>
                    <a:pt x="1177" y="221"/>
                  </a:cubicBezTo>
                  <a:moveTo>
                    <a:pt x="1177" y="221"/>
                  </a:moveTo>
                  <a:cubicBezTo>
                    <a:pt x="1177" y="223"/>
                    <a:pt x="1178" y="221"/>
                    <a:pt x="1177" y="221"/>
                  </a:cubicBezTo>
                  <a:moveTo>
                    <a:pt x="1177" y="221"/>
                  </a:moveTo>
                  <a:cubicBezTo>
                    <a:pt x="1177" y="220"/>
                    <a:pt x="1176" y="220"/>
                    <a:pt x="1176" y="220"/>
                  </a:cubicBezTo>
                  <a:moveTo>
                    <a:pt x="1176" y="220"/>
                  </a:moveTo>
                  <a:cubicBezTo>
                    <a:pt x="1174" y="216"/>
                    <a:pt x="1171" y="207"/>
                    <a:pt x="1166" y="213"/>
                  </a:cubicBezTo>
                  <a:cubicBezTo>
                    <a:pt x="1170" y="214"/>
                    <a:pt x="1172" y="218"/>
                    <a:pt x="1176" y="220"/>
                  </a:cubicBezTo>
                  <a:moveTo>
                    <a:pt x="639" y="214"/>
                  </a:moveTo>
                  <a:cubicBezTo>
                    <a:pt x="637" y="225"/>
                    <a:pt x="635" y="238"/>
                    <a:pt x="633" y="251"/>
                  </a:cubicBezTo>
                  <a:cubicBezTo>
                    <a:pt x="669" y="252"/>
                    <a:pt x="704" y="254"/>
                    <a:pt x="741" y="254"/>
                  </a:cubicBezTo>
                  <a:cubicBezTo>
                    <a:pt x="741" y="239"/>
                    <a:pt x="742" y="225"/>
                    <a:pt x="743" y="212"/>
                  </a:cubicBezTo>
                  <a:cubicBezTo>
                    <a:pt x="707" y="211"/>
                    <a:pt x="673" y="213"/>
                    <a:pt x="639" y="214"/>
                  </a:cubicBezTo>
                  <a:close/>
                  <a:moveTo>
                    <a:pt x="787" y="212"/>
                  </a:moveTo>
                  <a:cubicBezTo>
                    <a:pt x="786" y="227"/>
                    <a:pt x="789" y="239"/>
                    <a:pt x="788" y="254"/>
                  </a:cubicBezTo>
                  <a:cubicBezTo>
                    <a:pt x="815" y="254"/>
                    <a:pt x="840" y="252"/>
                    <a:pt x="867" y="252"/>
                  </a:cubicBezTo>
                  <a:cubicBezTo>
                    <a:pt x="863" y="238"/>
                    <a:pt x="860" y="225"/>
                    <a:pt x="856" y="213"/>
                  </a:cubicBezTo>
                  <a:cubicBezTo>
                    <a:pt x="834" y="212"/>
                    <a:pt x="811" y="211"/>
                    <a:pt x="787" y="212"/>
                  </a:cubicBezTo>
                  <a:close/>
                  <a:moveTo>
                    <a:pt x="870" y="251"/>
                  </a:moveTo>
                  <a:cubicBezTo>
                    <a:pt x="891" y="251"/>
                    <a:pt x="917" y="249"/>
                    <a:pt x="938" y="247"/>
                  </a:cubicBezTo>
                  <a:cubicBezTo>
                    <a:pt x="937" y="236"/>
                    <a:pt x="934" y="227"/>
                    <a:pt x="932" y="216"/>
                  </a:cubicBezTo>
                  <a:cubicBezTo>
                    <a:pt x="909" y="214"/>
                    <a:pt x="884" y="214"/>
                    <a:pt x="861" y="213"/>
                  </a:cubicBezTo>
                  <a:cubicBezTo>
                    <a:pt x="864" y="226"/>
                    <a:pt x="868" y="237"/>
                    <a:pt x="870" y="251"/>
                  </a:cubicBezTo>
                  <a:close/>
                  <a:moveTo>
                    <a:pt x="1190" y="244"/>
                  </a:moveTo>
                  <a:cubicBezTo>
                    <a:pt x="1191" y="246"/>
                    <a:pt x="1191" y="244"/>
                    <a:pt x="1190" y="244"/>
                  </a:cubicBezTo>
                  <a:moveTo>
                    <a:pt x="1190" y="244"/>
                  </a:moveTo>
                  <a:cubicBezTo>
                    <a:pt x="1184" y="231"/>
                    <a:pt x="1173" y="222"/>
                    <a:pt x="1162" y="213"/>
                  </a:cubicBezTo>
                  <a:cubicBezTo>
                    <a:pt x="1143" y="221"/>
                    <a:pt x="1120" y="224"/>
                    <a:pt x="1099" y="230"/>
                  </a:cubicBezTo>
                  <a:cubicBezTo>
                    <a:pt x="1131" y="233"/>
                    <a:pt x="1160" y="239"/>
                    <a:pt x="1190" y="244"/>
                  </a:cubicBezTo>
                  <a:moveTo>
                    <a:pt x="632" y="214"/>
                  </a:moveTo>
                  <a:cubicBezTo>
                    <a:pt x="625" y="223"/>
                    <a:pt x="622" y="237"/>
                    <a:pt x="618" y="250"/>
                  </a:cubicBezTo>
                  <a:cubicBezTo>
                    <a:pt x="622" y="250"/>
                    <a:pt x="626" y="250"/>
                    <a:pt x="630" y="250"/>
                  </a:cubicBezTo>
                  <a:cubicBezTo>
                    <a:pt x="631" y="238"/>
                    <a:pt x="633" y="225"/>
                    <a:pt x="635" y="214"/>
                  </a:cubicBezTo>
                  <a:cubicBezTo>
                    <a:pt x="634" y="214"/>
                    <a:pt x="633" y="214"/>
                    <a:pt x="632" y="214"/>
                  </a:cubicBezTo>
                  <a:close/>
                  <a:moveTo>
                    <a:pt x="515" y="222"/>
                  </a:moveTo>
                  <a:cubicBezTo>
                    <a:pt x="512" y="228"/>
                    <a:pt x="507" y="233"/>
                    <a:pt x="505" y="239"/>
                  </a:cubicBezTo>
                  <a:cubicBezTo>
                    <a:pt x="541" y="243"/>
                    <a:pt x="576" y="248"/>
                    <a:pt x="615" y="249"/>
                  </a:cubicBezTo>
                  <a:cubicBezTo>
                    <a:pt x="619" y="237"/>
                    <a:pt x="623" y="226"/>
                    <a:pt x="628" y="215"/>
                  </a:cubicBezTo>
                  <a:cubicBezTo>
                    <a:pt x="589" y="216"/>
                    <a:pt x="552" y="218"/>
                    <a:pt x="515" y="222"/>
                  </a:cubicBezTo>
                  <a:close/>
                  <a:moveTo>
                    <a:pt x="941" y="247"/>
                  </a:moveTo>
                  <a:cubicBezTo>
                    <a:pt x="956" y="246"/>
                    <a:pt x="972" y="245"/>
                    <a:pt x="986" y="242"/>
                  </a:cubicBezTo>
                  <a:cubicBezTo>
                    <a:pt x="980" y="235"/>
                    <a:pt x="978" y="225"/>
                    <a:pt x="971" y="219"/>
                  </a:cubicBezTo>
                  <a:cubicBezTo>
                    <a:pt x="960" y="218"/>
                    <a:pt x="947" y="217"/>
                    <a:pt x="935" y="216"/>
                  </a:cubicBezTo>
                  <a:cubicBezTo>
                    <a:pt x="936" y="227"/>
                    <a:pt x="939" y="236"/>
                    <a:pt x="941" y="247"/>
                  </a:cubicBezTo>
                  <a:close/>
                  <a:moveTo>
                    <a:pt x="370" y="238"/>
                  </a:moveTo>
                  <a:cubicBezTo>
                    <a:pt x="369" y="238"/>
                    <a:pt x="370" y="239"/>
                    <a:pt x="370" y="238"/>
                  </a:cubicBezTo>
                  <a:moveTo>
                    <a:pt x="370" y="238"/>
                  </a:moveTo>
                  <a:cubicBezTo>
                    <a:pt x="384" y="235"/>
                    <a:pt x="401" y="237"/>
                    <a:pt x="406" y="225"/>
                  </a:cubicBezTo>
                  <a:cubicBezTo>
                    <a:pt x="396" y="224"/>
                    <a:pt x="389" y="220"/>
                    <a:pt x="379" y="219"/>
                  </a:cubicBezTo>
                  <a:cubicBezTo>
                    <a:pt x="377" y="226"/>
                    <a:pt x="372" y="230"/>
                    <a:pt x="370" y="238"/>
                  </a:cubicBezTo>
                  <a:moveTo>
                    <a:pt x="989" y="242"/>
                  </a:moveTo>
                  <a:cubicBezTo>
                    <a:pt x="1017" y="239"/>
                    <a:pt x="1047" y="238"/>
                    <a:pt x="1071" y="230"/>
                  </a:cubicBezTo>
                  <a:cubicBezTo>
                    <a:pt x="1042" y="224"/>
                    <a:pt x="1008" y="222"/>
                    <a:pt x="976" y="219"/>
                  </a:cubicBezTo>
                  <a:cubicBezTo>
                    <a:pt x="980" y="227"/>
                    <a:pt x="984" y="235"/>
                    <a:pt x="989" y="242"/>
                  </a:cubicBezTo>
                  <a:close/>
                  <a:moveTo>
                    <a:pt x="497" y="223"/>
                  </a:moveTo>
                  <a:cubicBezTo>
                    <a:pt x="494" y="227"/>
                    <a:pt x="494" y="233"/>
                    <a:pt x="491" y="238"/>
                  </a:cubicBezTo>
                  <a:cubicBezTo>
                    <a:pt x="495" y="237"/>
                    <a:pt x="497" y="239"/>
                    <a:pt x="502" y="239"/>
                  </a:cubicBezTo>
                  <a:cubicBezTo>
                    <a:pt x="504" y="232"/>
                    <a:pt x="509" y="228"/>
                    <a:pt x="511" y="222"/>
                  </a:cubicBezTo>
                  <a:cubicBezTo>
                    <a:pt x="507" y="223"/>
                    <a:pt x="503" y="224"/>
                    <a:pt x="497" y="223"/>
                  </a:cubicBezTo>
                  <a:close/>
                  <a:moveTo>
                    <a:pt x="1178" y="224"/>
                  </a:moveTo>
                  <a:cubicBezTo>
                    <a:pt x="1177" y="224"/>
                    <a:pt x="1178" y="225"/>
                    <a:pt x="1178" y="224"/>
                  </a:cubicBezTo>
                  <a:close/>
                  <a:moveTo>
                    <a:pt x="445" y="231"/>
                  </a:moveTo>
                  <a:cubicBezTo>
                    <a:pt x="460" y="233"/>
                    <a:pt x="475" y="235"/>
                    <a:pt x="489" y="238"/>
                  </a:cubicBezTo>
                  <a:cubicBezTo>
                    <a:pt x="490" y="232"/>
                    <a:pt x="492" y="229"/>
                    <a:pt x="493" y="224"/>
                  </a:cubicBezTo>
                  <a:cubicBezTo>
                    <a:pt x="477" y="226"/>
                    <a:pt x="459" y="226"/>
                    <a:pt x="445" y="231"/>
                  </a:cubicBezTo>
                  <a:close/>
                  <a:moveTo>
                    <a:pt x="421" y="230"/>
                  </a:moveTo>
                  <a:cubicBezTo>
                    <a:pt x="423" y="230"/>
                    <a:pt x="429" y="229"/>
                    <a:pt x="424" y="229"/>
                  </a:cubicBezTo>
                  <a:cubicBezTo>
                    <a:pt x="419" y="228"/>
                    <a:pt x="414" y="227"/>
                    <a:pt x="409" y="226"/>
                  </a:cubicBezTo>
                  <a:cubicBezTo>
                    <a:pt x="407" y="229"/>
                    <a:pt x="404" y="230"/>
                    <a:pt x="403" y="233"/>
                  </a:cubicBezTo>
                  <a:cubicBezTo>
                    <a:pt x="409" y="232"/>
                    <a:pt x="416" y="231"/>
                    <a:pt x="421" y="230"/>
                  </a:cubicBezTo>
                  <a:close/>
                  <a:moveTo>
                    <a:pt x="1079" y="230"/>
                  </a:moveTo>
                  <a:cubicBezTo>
                    <a:pt x="1078" y="229"/>
                    <a:pt x="1073" y="228"/>
                    <a:pt x="1073" y="230"/>
                  </a:cubicBezTo>
                  <a:cubicBezTo>
                    <a:pt x="1074" y="231"/>
                    <a:pt x="1078" y="232"/>
                    <a:pt x="1079" y="230"/>
                  </a:cubicBezTo>
                  <a:close/>
                  <a:moveTo>
                    <a:pt x="309" y="418"/>
                  </a:moveTo>
                  <a:cubicBezTo>
                    <a:pt x="307" y="419"/>
                    <a:pt x="309" y="419"/>
                    <a:pt x="309" y="418"/>
                  </a:cubicBezTo>
                  <a:moveTo>
                    <a:pt x="309" y="418"/>
                  </a:moveTo>
                  <a:cubicBezTo>
                    <a:pt x="345" y="412"/>
                    <a:pt x="381" y="406"/>
                    <a:pt x="418" y="401"/>
                  </a:cubicBezTo>
                  <a:cubicBezTo>
                    <a:pt x="436" y="359"/>
                    <a:pt x="455" y="318"/>
                    <a:pt x="477" y="281"/>
                  </a:cubicBezTo>
                  <a:cubicBezTo>
                    <a:pt x="479" y="266"/>
                    <a:pt x="484" y="253"/>
                    <a:pt x="488" y="239"/>
                  </a:cubicBezTo>
                  <a:cubicBezTo>
                    <a:pt x="458" y="236"/>
                    <a:pt x="431" y="227"/>
                    <a:pt x="401" y="236"/>
                  </a:cubicBezTo>
                  <a:cubicBezTo>
                    <a:pt x="376" y="263"/>
                    <a:pt x="355" y="294"/>
                    <a:pt x="333" y="324"/>
                  </a:cubicBezTo>
                  <a:cubicBezTo>
                    <a:pt x="324" y="355"/>
                    <a:pt x="314" y="384"/>
                    <a:pt x="309" y="418"/>
                  </a:cubicBezTo>
                  <a:moveTo>
                    <a:pt x="1092" y="232"/>
                  </a:moveTo>
                  <a:cubicBezTo>
                    <a:pt x="1137" y="288"/>
                    <a:pt x="1175" y="350"/>
                    <a:pt x="1208" y="417"/>
                  </a:cubicBezTo>
                  <a:cubicBezTo>
                    <a:pt x="1224" y="419"/>
                    <a:pt x="1240" y="426"/>
                    <a:pt x="1256" y="425"/>
                  </a:cubicBezTo>
                  <a:cubicBezTo>
                    <a:pt x="1244" y="360"/>
                    <a:pt x="1220" y="299"/>
                    <a:pt x="1192" y="247"/>
                  </a:cubicBezTo>
                  <a:cubicBezTo>
                    <a:pt x="1159" y="242"/>
                    <a:pt x="1128" y="235"/>
                    <a:pt x="1092" y="232"/>
                  </a:cubicBezTo>
                  <a:moveTo>
                    <a:pt x="1092" y="232"/>
                  </a:moveTo>
                  <a:cubicBezTo>
                    <a:pt x="1092" y="230"/>
                    <a:pt x="1091" y="232"/>
                    <a:pt x="1092" y="232"/>
                  </a:cubicBezTo>
                  <a:moveTo>
                    <a:pt x="1104" y="252"/>
                  </a:moveTo>
                  <a:cubicBezTo>
                    <a:pt x="1096" y="241"/>
                    <a:pt x="1089" y="225"/>
                    <a:pt x="1075" y="235"/>
                  </a:cubicBezTo>
                  <a:cubicBezTo>
                    <a:pt x="1096" y="285"/>
                    <a:pt x="1109" y="342"/>
                    <a:pt x="1119" y="403"/>
                  </a:cubicBezTo>
                  <a:cubicBezTo>
                    <a:pt x="1148" y="406"/>
                    <a:pt x="1178" y="413"/>
                    <a:pt x="1205" y="415"/>
                  </a:cubicBezTo>
                  <a:cubicBezTo>
                    <a:pt x="1178" y="360"/>
                    <a:pt x="1141" y="300"/>
                    <a:pt x="1104" y="252"/>
                  </a:cubicBezTo>
                  <a:close/>
                  <a:moveTo>
                    <a:pt x="990" y="245"/>
                  </a:moveTo>
                  <a:cubicBezTo>
                    <a:pt x="1015" y="293"/>
                    <a:pt x="1038" y="342"/>
                    <a:pt x="1057" y="395"/>
                  </a:cubicBezTo>
                  <a:cubicBezTo>
                    <a:pt x="1077" y="398"/>
                    <a:pt x="1097" y="399"/>
                    <a:pt x="1116" y="403"/>
                  </a:cubicBezTo>
                  <a:cubicBezTo>
                    <a:pt x="1108" y="349"/>
                    <a:pt x="1096" y="297"/>
                    <a:pt x="1080" y="252"/>
                  </a:cubicBezTo>
                  <a:cubicBezTo>
                    <a:pt x="1078" y="246"/>
                    <a:pt x="1076" y="238"/>
                    <a:pt x="1070" y="235"/>
                  </a:cubicBezTo>
                  <a:cubicBezTo>
                    <a:pt x="1044" y="239"/>
                    <a:pt x="1018" y="243"/>
                    <a:pt x="990" y="245"/>
                  </a:cubicBezTo>
                  <a:close/>
                  <a:moveTo>
                    <a:pt x="368" y="240"/>
                  </a:moveTo>
                  <a:cubicBezTo>
                    <a:pt x="357" y="263"/>
                    <a:pt x="345" y="288"/>
                    <a:pt x="339" y="312"/>
                  </a:cubicBezTo>
                  <a:cubicBezTo>
                    <a:pt x="353" y="289"/>
                    <a:pt x="373" y="265"/>
                    <a:pt x="390" y="245"/>
                  </a:cubicBezTo>
                  <a:cubicBezTo>
                    <a:pt x="392" y="243"/>
                    <a:pt x="395" y="239"/>
                    <a:pt x="394" y="237"/>
                  </a:cubicBezTo>
                  <a:cubicBezTo>
                    <a:pt x="386" y="238"/>
                    <a:pt x="378" y="240"/>
                    <a:pt x="368" y="240"/>
                  </a:cubicBezTo>
                  <a:close/>
                  <a:moveTo>
                    <a:pt x="483" y="268"/>
                  </a:moveTo>
                  <a:cubicBezTo>
                    <a:pt x="480" y="268"/>
                    <a:pt x="484" y="272"/>
                    <a:pt x="483" y="268"/>
                  </a:cubicBezTo>
                  <a:moveTo>
                    <a:pt x="483" y="268"/>
                  </a:moveTo>
                  <a:cubicBezTo>
                    <a:pt x="489" y="260"/>
                    <a:pt x="494" y="251"/>
                    <a:pt x="499" y="241"/>
                  </a:cubicBezTo>
                  <a:cubicBezTo>
                    <a:pt x="496" y="241"/>
                    <a:pt x="494" y="240"/>
                    <a:pt x="490" y="240"/>
                  </a:cubicBezTo>
                  <a:cubicBezTo>
                    <a:pt x="488" y="250"/>
                    <a:pt x="484" y="258"/>
                    <a:pt x="483" y="268"/>
                  </a:cubicBezTo>
                  <a:moveTo>
                    <a:pt x="327" y="249"/>
                  </a:moveTo>
                  <a:cubicBezTo>
                    <a:pt x="315" y="252"/>
                    <a:pt x="301" y="252"/>
                    <a:pt x="294" y="256"/>
                  </a:cubicBezTo>
                  <a:cubicBezTo>
                    <a:pt x="288" y="259"/>
                    <a:pt x="279" y="270"/>
                    <a:pt x="273" y="277"/>
                  </a:cubicBezTo>
                  <a:cubicBezTo>
                    <a:pt x="242" y="313"/>
                    <a:pt x="211" y="348"/>
                    <a:pt x="198" y="402"/>
                  </a:cubicBezTo>
                  <a:cubicBezTo>
                    <a:pt x="222" y="411"/>
                    <a:pt x="245" y="420"/>
                    <a:pt x="271" y="426"/>
                  </a:cubicBezTo>
                  <a:cubicBezTo>
                    <a:pt x="285" y="399"/>
                    <a:pt x="300" y="372"/>
                    <a:pt x="316" y="347"/>
                  </a:cubicBezTo>
                  <a:cubicBezTo>
                    <a:pt x="321" y="339"/>
                    <a:pt x="328" y="330"/>
                    <a:pt x="332" y="322"/>
                  </a:cubicBezTo>
                  <a:cubicBezTo>
                    <a:pt x="344" y="296"/>
                    <a:pt x="348" y="268"/>
                    <a:pt x="365" y="243"/>
                  </a:cubicBezTo>
                  <a:cubicBezTo>
                    <a:pt x="364" y="243"/>
                    <a:pt x="365" y="241"/>
                    <a:pt x="364" y="241"/>
                  </a:cubicBezTo>
                  <a:cubicBezTo>
                    <a:pt x="353" y="243"/>
                    <a:pt x="340" y="246"/>
                    <a:pt x="327" y="249"/>
                  </a:cubicBezTo>
                  <a:close/>
                  <a:moveTo>
                    <a:pt x="504" y="242"/>
                  </a:moveTo>
                  <a:cubicBezTo>
                    <a:pt x="472" y="274"/>
                    <a:pt x="465" y="338"/>
                    <a:pt x="457" y="396"/>
                  </a:cubicBezTo>
                  <a:cubicBezTo>
                    <a:pt x="495" y="392"/>
                    <a:pt x="535" y="389"/>
                    <a:pt x="575" y="385"/>
                  </a:cubicBezTo>
                  <a:cubicBezTo>
                    <a:pt x="587" y="340"/>
                    <a:pt x="599" y="294"/>
                    <a:pt x="614" y="252"/>
                  </a:cubicBezTo>
                  <a:cubicBezTo>
                    <a:pt x="576" y="250"/>
                    <a:pt x="540" y="246"/>
                    <a:pt x="504" y="242"/>
                  </a:cubicBezTo>
                  <a:close/>
                  <a:moveTo>
                    <a:pt x="1194" y="244"/>
                  </a:moveTo>
                  <a:cubicBezTo>
                    <a:pt x="1194" y="245"/>
                    <a:pt x="1194" y="245"/>
                    <a:pt x="1195" y="245"/>
                  </a:cubicBezTo>
                  <a:moveTo>
                    <a:pt x="1195" y="245"/>
                  </a:moveTo>
                  <a:cubicBezTo>
                    <a:pt x="1196" y="247"/>
                    <a:pt x="1196" y="245"/>
                    <a:pt x="1195" y="245"/>
                  </a:cubicBezTo>
                  <a:moveTo>
                    <a:pt x="1195" y="245"/>
                  </a:moveTo>
                  <a:cubicBezTo>
                    <a:pt x="1195" y="244"/>
                    <a:pt x="1195" y="244"/>
                    <a:pt x="1194" y="244"/>
                  </a:cubicBezTo>
                  <a:moveTo>
                    <a:pt x="1194" y="244"/>
                  </a:moveTo>
                  <a:cubicBezTo>
                    <a:pt x="1193" y="243"/>
                    <a:pt x="1193" y="244"/>
                    <a:pt x="1194" y="244"/>
                  </a:cubicBezTo>
                  <a:moveTo>
                    <a:pt x="942" y="250"/>
                  </a:moveTo>
                  <a:cubicBezTo>
                    <a:pt x="949" y="294"/>
                    <a:pt x="955" y="339"/>
                    <a:pt x="960" y="386"/>
                  </a:cubicBezTo>
                  <a:cubicBezTo>
                    <a:pt x="991" y="389"/>
                    <a:pt x="1024" y="391"/>
                    <a:pt x="1054" y="395"/>
                  </a:cubicBezTo>
                  <a:cubicBezTo>
                    <a:pt x="1035" y="342"/>
                    <a:pt x="1013" y="293"/>
                    <a:pt x="988" y="246"/>
                  </a:cubicBezTo>
                  <a:cubicBezTo>
                    <a:pt x="972" y="247"/>
                    <a:pt x="957" y="249"/>
                    <a:pt x="942" y="250"/>
                  </a:cubicBezTo>
                  <a:close/>
                  <a:moveTo>
                    <a:pt x="1259" y="424"/>
                  </a:moveTo>
                  <a:cubicBezTo>
                    <a:pt x="1279" y="419"/>
                    <a:pt x="1296" y="412"/>
                    <a:pt x="1314" y="407"/>
                  </a:cubicBezTo>
                  <a:cubicBezTo>
                    <a:pt x="1282" y="347"/>
                    <a:pt x="1242" y="296"/>
                    <a:pt x="1198" y="249"/>
                  </a:cubicBezTo>
                  <a:cubicBezTo>
                    <a:pt x="1197" y="249"/>
                    <a:pt x="1196" y="249"/>
                    <a:pt x="1196" y="250"/>
                  </a:cubicBezTo>
                  <a:cubicBezTo>
                    <a:pt x="1224" y="301"/>
                    <a:pt x="1245" y="359"/>
                    <a:pt x="1259" y="424"/>
                  </a:cubicBezTo>
                  <a:close/>
                  <a:moveTo>
                    <a:pt x="871" y="255"/>
                  </a:moveTo>
                  <a:cubicBezTo>
                    <a:pt x="883" y="296"/>
                    <a:pt x="891" y="339"/>
                    <a:pt x="899" y="383"/>
                  </a:cubicBezTo>
                  <a:cubicBezTo>
                    <a:pt x="918" y="384"/>
                    <a:pt x="938" y="384"/>
                    <a:pt x="957" y="386"/>
                  </a:cubicBezTo>
                  <a:cubicBezTo>
                    <a:pt x="953" y="345"/>
                    <a:pt x="948" y="301"/>
                    <a:pt x="942" y="264"/>
                  </a:cubicBezTo>
                  <a:cubicBezTo>
                    <a:pt x="941" y="260"/>
                    <a:pt x="941" y="252"/>
                    <a:pt x="936" y="250"/>
                  </a:cubicBezTo>
                  <a:cubicBezTo>
                    <a:pt x="915" y="253"/>
                    <a:pt x="892" y="252"/>
                    <a:pt x="871" y="255"/>
                  </a:cubicBezTo>
                  <a:close/>
                  <a:moveTo>
                    <a:pt x="1317" y="405"/>
                  </a:moveTo>
                  <a:cubicBezTo>
                    <a:pt x="1328" y="400"/>
                    <a:pt x="1340" y="395"/>
                    <a:pt x="1350" y="388"/>
                  </a:cubicBezTo>
                  <a:cubicBezTo>
                    <a:pt x="1332" y="347"/>
                    <a:pt x="1314" y="307"/>
                    <a:pt x="1289" y="273"/>
                  </a:cubicBezTo>
                  <a:cubicBezTo>
                    <a:pt x="1263" y="264"/>
                    <a:pt x="1231" y="255"/>
                    <a:pt x="1204" y="251"/>
                  </a:cubicBezTo>
                  <a:cubicBezTo>
                    <a:pt x="1247" y="297"/>
                    <a:pt x="1284" y="348"/>
                    <a:pt x="1317" y="405"/>
                  </a:cubicBezTo>
                  <a:close/>
                  <a:moveTo>
                    <a:pt x="616" y="253"/>
                  </a:moveTo>
                  <a:cubicBezTo>
                    <a:pt x="602" y="296"/>
                    <a:pt x="589" y="340"/>
                    <a:pt x="578" y="385"/>
                  </a:cubicBezTo>
                  <a:cubicBezTo>
                    <a:pt x="591" y="385"/>
                    <a:pt x="603" y="384"/>
                    <a:pt x="617" y="383"/>
                  </a:cubicBezTo>
                  <a:cubicBezTo>
                    <a:pt x="619" y="338"/>
                    <a:pt x="624" y="295"/>
                    <a:pt x="630" y="253"/>
                  </a:cubicBezTo>
                  <a:cubicBezTo>
                    <a:pt x="625" y="254"/>
                    <a:pt x="618" y="252"/>
                    <a:pt x="616" y="253"/>
                  </a:cubicBezTo>
                  <a:close/>
                  <a:moveTo>
                    <a:pt x="632" y="256"/>
                  </a:moveTo>
                  <a:cubicBezTo>
                    <a:pt x="628" y="298"/>
                    <a:pt x="623" y="339"/>
                    <a:pt x="621" y="383"/>
                  </a:cubicBezTo>
                  <a:cubicBezTo>
                    <a:pt x="658" y="381"/>
                    <a:pt x="697" y="381"/>
                    <a:pt x="735" y="380"/>
                  </a:cubicBezTo>
                  <a:cubicBezTo>
                    <a:pt x="737" y="339"/>
                    <a:pt x="739" y="298"/>
                    <a:pt x="740" y="257"/>
                  </a:cubicBezTo>
                  <a:cubicBezTo>
                    <a:pt x="704" y="257"/>
                    <a:pt x="670" y="255"/>
                    <a:pt x="634" y="254"/>
                  </a:cubicBezTo>
                  <a:cubicBezTo>
                    <a:pt x="634" y="252"/>
                    <a:pt x="632" y="254"/>
                    <a:pt x="632" y="256"/>
                  </a:cubicBezTo>
                  <a:close/>
                  <a:moveTo>
                    <a:pt x="788" y="257"/>
                  </a:moveTo>
                  <a:cubicBezTo>
                    <a:pt x="789" y="297"/>
                    <a:pt x="790" y="338"/>
                    <a:pt x="790" y="380"/>
                  </a:cubicBezTo>
                  <a:cubicBezTo>
                    <a:pt x="825" y="380"/>
                    <a:pt x="860" y="381"/>
                    <a:pt x="894" y="383"/>
                  </a:cubicBezTo>
                  <a:cubicBezTo>
                    <a:pt x="888" y="338"/>
                    <a:pt x="878" y="296"/>
                    <a:pt x="868" y="255"/>
                  </a:cubicBezTo>
                  <a:cubicBezTo>
                    <a:pt x="841" y="255"/>
                    <a:pt x="815" y="257"/>
                    <a:pt x="788" y="257"/>
                  </a:cubicBezTo>
                  <a:close/>
                  <a:moveTo>
                    <a:pt x="744" y="257"/>
                  </a:moveTo>
                  <a:cubicBezTo>
                    <a:pt x="740" y="296"/>
                    <a:pt x="740" y="339"/>
                    <a:pt x="738" y="380"/>
                  </a:cubicBezTo>
                  <a:cubicBezTo>
                    <a:pt x="755" y="380"/>
                    <a:pt x="771" y="380"/>
                    <a:pt x="788" y="380"/>
                  </a:cubicBezTo>
                  <a:cubicBezTo>
                    <a:pt x="788" y="338"/>
                    <a:pt x="786" y="298"/>
                    <a:pt x="786" y="257"/>
                  </a:cubicBezTo>
                  <a:cubicBezTo>
                    <a:pt x="772" y="257"/>
                    <a:pt x="758" y="257"/>
                    <a:pt x="744" y="257"/>
                  </a:cubicBezTo>
                  <a:close/>
                  <a:moveTo>
                    <a:pt x="286" y="259"/>
                  </a:moveTo>
                  <a:cubicBezTo>
                    <a:pt x="277" y="260"/>
                    <a:pt x="270" y="263"/>
                    <a:pt x="262" y="264"/>
                  </a:cubicBezTo>
                  <a:cubicBezTo>
                    <a:pt x="249" y="285"/>
                    <a:pt x="237" y="306"/>
                    <a:pt x="227" y="329"/>
                  </a:cubicBezTo>
                  <a:moveTo>
                    <a:pt x="227" y="329"/>
                  </a:moveTo>
                  <a:cubicBezTo>
                    <a:pt x="226" y="329"/>
                    <a:pt x="227" y="330"/>
                    <a:pt x="226" y="331"/>
                  </a:cubicBezTo>
                  <a:moveTo>
                    <a:pt x="226" y="331"/>
                  </a:moveTo>
                  <a:cubicBezTo>
                    <a:pt x="225" y="331"/>
                    <a:pt x="226" y="332"/>
                    <a:pt x="226" y="331"/>
                  </a:cubicBezTo>
                  <a:moveTo>
                    <a:pt x="226" y="331"/>
                  </a:moveTo>
                  <a:cubicBezTo>
                    <a:pt x="227" y="331"/>
                    <a:pt x="227" y="330"/>
                    <a:pt x="227" y="329"/>
                  </a:cubicBezTo>
                  <a:moveTo>
                    <a:pt x="286" y="259"/>
                  </a:moveTo>
                  <a:cubicBezTo>
                    <a:pt x="266" y="281"/>
                    <a:pt x="246" y="305"/>
                    <a:pt x="227" y="329"/>
                  </a:cubicBezTo>
                  <a:moveTo>
                    <a:pt x="286" y="259"/>
                  </a:moveTo>
                  <a:cubicBezTo>
                    <a:pt x="287" y="258"/>
                    <a:pt x="286" y="258"/>
                    <a:pt x="286" y="259"/>
                  </a:cubicBezTo>
                  <a:moveTo>
                    <a:pt x="257" y="266"/>
                  </a:moveTo>
                  <a:cubicBezTo>
                    <a:pt x="237" y="271"/>
                    <a:pt x="219" y="278"/>
                    <a:pt x="201" y="286"/>
                  </a:cubicBezTo>
                  <a:cubicBezTo>
                    <a:pt x="180" y="309"/>
                    <a:pt x="160" y="334"/>
                    <a:pt x="143" y="361"/>
                  </a:cubicBezTo>
                  <a:cubicBezTo>
                    <a:pt x="152" y="377"/>
                    <a:pt x="168" y="386"/>
                    <a:pt x="184" y="394"/>
                  </a:cubicBezTo>
                  <a:cubicBezTo>
                    <a:pt x="194" y="377"/>
                    <a:pt x="205" y="359"/>
                    <a:pt x="218" y="344"/>
                  </a:cubicBezTo>
                  <a:cubicBezTo>
                    <a:pt x="228" y="316"/>
                    <a:pt x="243" y="291"/>
                    <a:pt x="257" y="266"/>
                  </a:cubicBezTo>
                  <a:moveTo>
                    <a:pt x="257" y="266"/>
                  </a:moveTo>
                  <a:cubicBezTo>
                    <a:pt x="258" y="266"/>
                    <a:pt x="257" y="265"/>
                    <a:pt x="257" y="266"/>
                  </a:cubicBezTo>
                  <a:moveTo>
                    <a:pt x="1292" y="270"/>
                  </a:moveTo>
                  <a:cubicBezTo>
                    <a:pt x="1293" y="272"/>
                    <a:pt x="1293" y="270"/>
                    <a:pt x="1292" y="270"/>
                  </a:cubicBezTo>
                  <a:moveTo>
                    <a:pt x="1292" y="270"/>
                  </a:moveTo>
                  <a:cubicBezTo>
                    <a:pt x="1291" y="269"/>
                    <a:pt x="1291" y="270"/>
                    <a:pt x="1292" y="270"/>
                  </a:cubicBezTo>
                  <a:moveTo>
                    <a:pt x="1295" y="275"/>
                  </a:moveTo>
                  <a:cubicBezTo>
                    <a:pt x="1316" y="310"/>
                    <a:pt x="1336" y="347"/>
                    <a:pt x="1351" y="387"/>
                  </a:cubicBezTo>
                  <a:cubicBezTo>
                    <a:pt x="1360" y="383"/>
                    <a:pt x="1368" y="378"/>
                    <a:pt x="1373" y="371"/>
                  </a:cubicBezTo>
                  <a:cubicBezTo>
                    <a:pt x="1349" y="337"/>
                    <a:pt x="1324" y="306"/>
                    <a:pt x="1298" y="275"/>
                  </a:cubicBezTo>
                  <a:cubicBezTo>
                    <a:pt x="1297" y="275"/>
                    <a:pt x="1296" y="275"/>
                    <a:pt x="1295" y="275"/>
                  </a:cubicBezTo>
                  <a:moveTo>
                    <a:pt x="1295" y="275"/>
                  </a:moveTo>
                  <a:cubicBezTo>
                    <a:pt x="1294" y="274"/>
                    <a:pt x="1294" y="275"/>
                    <a:pt x="1295" y="275"/>
                  </a:cubicBezTo>
                  <a:moveTo>
                    <a:pt x="1375" y="370"/>
                  </a:moveTo>
                  <a:cubicBezTo>
                    <a:pt x="1380" y="364"/>
                    <a:pt x="1385" y="359"/>
                    <a:pt x="1387" y="350"/>
                  </a:cubicBezTo>
                  <a:cubicBezTo>
                    <a:pt x="1378" y="334"/>
                    <a:pt x="1367" y="319"/>
                    <a:pt x="1357" y="303"/>
                  </a:cubicBezTo>
                  <a:cubicBezTo>
                    <a:pt x="1341" y="294"/>
                    <a:pt x="1322" y="283"/>
                    <a:pt x="1303" y="279"/>
                  </a:cubicBezTo>
                  <a:cubicBezTo>
                    <a:pt x="1330" y="307"/>
                    <a:pt x="1352" y="339"/>
                    <a:pt x="1375" y="370"/>
                  </a:cubicBezTo>
                  <a:close/>
                  <a:moveTo>
                    <a:pt x="194" y="289"/>
                  </a:moveTo>
                  <a:cubicBezTo>
                    <a:pt x="177" y="295"/>
                    <a:pt x="173" y="313"/>
                    <a:pt x="164" y="326"/>
                  </a:cubicBezTo>
                  <a:moveTo>
                    <a:pt x="164" y="326"/>
                  </a:moveTo>
                  <a:cubicBezTo>
                    <a:pt x="163" y="326"/>
                    <a:pt x="163" y="326"/>
                    <a:pt x="163" y="327"/>
                  </a:cubicBezTo>
                  <a:moveTo>
                    <a:pt x="163" y="327"/>
                  </a:moveTo>
                  <a:cubicBezTo>
                    <a:pt x="162" y="327"/>
                    <a:pt x="162" y="328"/>
                    <a:pt x="162" y="329"/>
                  </a:cubicBezTo>
                  <a:moveTo>
                    <a:pt x="162" y="329"/>
                  </a:moveTo>
                  <a:cubicBezTo>
                    <a:pt x="161" y="329"/>
                    <a:pt x="162" y="330"/>
                    <a:pt x="162" y="329"/>
                  </a:cubicBezTo>
                  <a:moveTo>
                    <a:pt x="162" y="329"/>
                  </a:moveTo>
                  <a:cubicBezTo>
                    <a:pt x="163" y="329"/>
                    <a:pt x="163" y="328"/>
                    <a:pt x="163" y="327"/>
                  </a:cubicBezTo>
                  <a:moveTo>
                    <a:pt x="163" y="327"/>
                  </a:moveTo>
                  <a:cubicBezTo>
                    <a:pt x="164" y="327"/>
                    <a:pt x="164" y="326"/>
                    <a:pt x="164" y="326"/>
                  </a:cubicBezTo>
                  <a:moveTo>
                    <a:pt x="164" y="326"/>
                  </a:moveTo>
                  <a:cubicBezTo>
                    <a:pt x="174" y="314"/>
                    <a:pt x="184" y="302"/>
                    <a:pt x="194" y="289"/>
                  </a:cubicBezTo>
                  <a:moveTo>
                    <a:pt x="194" y="289"/>
                  </a:moveTo>
                  <a:cubicBezTo>
                    <a:pt x="195" y="289"/>
                    <a:pt x="194" y="288"/>
                    <a:pt x="194" y="289"/>
                  </a:cubicBezTo>
                  <a:moveTo>
                    <a:pt x="472" y="295"/>
                  </a:moveTo>
                  <a:cubicBezTo>
                    <a:pt x="472" y="295"/>
                    <a:pt x="471" y="295"/>
                    <a:pt x="471" y="295"/>
                  </a:cubicBezTo>
                  <a:cubicBezTo>
                    <a:pt x="454" y="329"/>
                    <a:pt x="436" y="362"/>
                    <a:pt x="422" y="400"/>
                  </a:cubicBezTo>
                  <a:moveTo>
                    <a:pt x="422" y="400"/>
                  </a:moveTo>
                  <a:cubicBezTo>
                    <a:pt x="421" y="400"/>
                    <a:pt x="422" y="401"/>
                    <a:pt x="422" y="400"/>
                  </a:cubicBezTo>
                  <a:moveTo>
                    <a:pt x="422" y="400"/>
                  </a:moveTo>
                  <a:cubicBezTo>
                    <a:pt x="434" y="400"/>
                    <a:pt x="442" y="397"/>
                    <a:pt x="454" y="397"/>
                  </a:cubicBezTo>
                  <a:cubicBezTo>
                    <a:pt x="458" y="361"/>
                    <a:pt x="466" y="329"/>
                    <a:pt x="472" y="295"/>
                  </a:cubicBezTo>
                  <a:moveTo>
                    <a:pt x="472" y="295"/>
                  </a:moveTo>
                  <a:cubicBezTo>
                    <a:pt x="475" y="295"/>
                    <a:pt x="471" y="291"/>
                    <a:pt x="472" y="295"/>
                  </a:cubicBezTo>
                  <a:moveTo>
                    <a:pt x="178" y="297"/>
                  </a:moveTo>
                  <a:cubicBezTo>
                    <a:pt x="158" y="308"/>
                    <a:pt x="126" y="328"/>
                    <a:pt x="141" y="359"/>
                  </a:cubicBezTo>
                  <a:cubicBezTo>
                    <a:pt x="153" y="338"/>
                    <a:pt x="165" y="317"/>
                    <a:pt x="178" y="297"/>
                  </a:cubicBezTo>
                  <a:moveTo>
                    <a:pt x="178" y="297"/>
                  </a:moveTo>
                  <a:cubicBezTo>
                    <a:pt x="180" y="296"/>
                    <a:pt x="178" y="296"/>
                    <a:pt x="178" y="297"/>
                  </a:cubicBezTo>
                  <a:moveTo>
                    <a:pt x="1364" y="309"/>
                  </a:moveTo>
                  <a:cubicBezTo>
                    <a:pt x="1364" y="309"/>
                    <a:pt x="1364" y="310"/>
                    <a:pt x="1365" y="310"/>
                  </a:cubicBezTo>
                  <a:moveTo>
                    <a:pt x="1365" y="310"/>
                  </a:moveTo>
                  <a:cubicBezTo>
                    <a:pt x="1365" y="310"/>
                    <a:pt x="1365" y="310"/>
                    <a:pt x="1366" y="311"/>
                  </a:cubicBezTo>
                  <a:moveTo>
                    <a:pt x="1366" y="311"/>
                  </a:moveTo>
                  <a:cubicBezTo>
                    <a:pt x="1366" y="312"/>
                    <a:pt x="1366" y="312"/>
                    <a:pt x="1367" y="312"/>
                  </a:cubicBezTo>
                  <a:moveTo>
                    <a:pt x="1367" y="312"/>
                  </a:moveTo>
                  <a:cubicBezTo>
                    <a:pt x="1367" y="313"/>
                    <a:pt x="1367" y="313"/>
                    <a:pt x="1368" y="313"/>
                  </a:cubicBezTo>
                  <a:moveTo>
                    <a:pt x="1368" y="313"/>
                  </a:moveTo>
                  <a:cubicBezTo>
                    <a:pt x="1374" y="324"/>
                    <a:pt x="1380" y="335"/>
                    <a:pt x="1388" y="345"/>
                  </a:cubicBezTo>
                  <a:cubicBezTo>
                    <a:pt x="1386" y="330"/>
                    <a:pt x="1375" y="324"/>
                    <a:pt x="1368" y="313"/>
                  </a:cubicBezTo>
                  <a:moveTo>
                    <a:pt x="1368" y="313"/>
                  </a:moveTo>
                  <a:cubicBezTo>
                    <a:pt x="1368" y="313"/>
                    <a:pt x="1367" y="312"/>
                    <a:pt x="1367" y="312"/>
                  </a:cubicBezTo>
                  <a:moveTo>
                    <a:pt x="1367" y="312"/>
                  </a:moveTo>
                  <a:cubicBezTo>
                    <a:pt x="1367" y="311"/>
                    <a:pt x="1367" y="311"/>
                    <a:pt x="1366" y="311"/>
                  </a:cubicBezTo>
                  <a:moveTo>
                    <a:pt x="1366" y="311"/>
                  </a:moveTo>
                  <a:cubicBezTo>
                    <a:pt x="1366" y="310"/>
                    <a:pt x="1365" y="310"/>
                    <a:pt x="1365" y="310"/>
                  </a:cubicBezTo>
                  <a:moveTo>
                    <a:pt x="1365" y="310"/>
                  </a:moveTo>
                  <a:cubicBezTo>
                    <a:pt x="1365" y="309"/>
                    <a:pt x="1365" y="309"/>
                    <a:pt x="1364" y="309"/>
                  </a:cubicBezTo>
                  <a:moveTo>
                    <a:pt x="1364" y="309"/>
                  </a:moveTo>
                  <a:cubicBezTo>
                    <a:pt x="1363" y="307"/>
                    <a:pt x="1363" y="309"/>
                    <a:pt x="1364" y="309"/>
                  </a:cubicBezTo>
                  <a:moveTo>
                    <a:pt x="1379" y="323"/>
                  </a:moveTo>
                  <a:cubicBezTo>
                    <a:pt x="1380" y="324"/>
                    <a:pt x="1380" y="323"/>
                    <a:pt x="1379" y="323"/>
                  </a:cubicBezTo>
                  <a:moveTo>
                    <a:pt x="1379" y="323"/>
                  </a:moveTo>
                  <a:cubicBezTo>
                    <a:pt x="1379" y="322"/>
                    <a:pt x="1378" y="323"/>
                    <a:pt x="1379" y="323"/>
                  </a:cubicBezTo>
                  <a:moveTo>
                    <a:pt x="160" y="332"/>
                  </a:moveTo>
                  <a:cubicBezTo>
                    <a:pt x="159" y="332"/>
                    <a:pt x="160" y="333"/>
                    <a:pt x="160" y="332"/>
                  </a:cubicBezTo>
                  <a:moveTo>
                    <a:pt x="160" y="332"/>
                  </a:moveTo>
                  <a:cubicBezTo>
                    <a:pt x="161" y="331"/>
                    <a:pt x="160" y="330"/>
                    <a:pt x="160" y="332"/>
                  </a:cubicBezTo>
                  <a:moveTo>
                    <a:pt x="224" y="334"/>
                  </a:moveTo>
                  <a:cubicBezTo>
                    <a:pt x="224" y="333"/>
                    <a:pt x="225" y="334"/>
                    <a:pt x="224" y="334"/>
                  </a:cubicBezTo>
                  <a:close/>
                  <a:moveTo>
                    <a:pt x="326" y="336"/>
                  </a:moveTo>
                  <a:cubicBezTo>
                    <a:pt x="307" y="364"/>
                    <a:pt x="290" y="395"/>
                    <a:pt x="274" y="426"/>
                  </a:cubicBezTo>
                  <a:cubicBezTo>
                    <a:pt x="285" y="423"/>
                    <a:pt x="296" y="421"/>
                    <a:pt x="306" y="419"/>
                  </a:cubicBezTo>
                  <a:cubicBezTo>
                    <a:pt x="311" y="390"/>
                    <a:pt x="319" y="364"/>
                    <a:pt x="326" y="336"/>
                  </a:cubicBezTo>
                  <a:moveTo>
                    <a:pt x="326" y="336"/>
                  </a:moveTo>
                  <a:cubicBezTo>
                    <a:pt x="329" y="336"/>
                    <a:pt x="325" y="332"/>
                    <a:pt x="326" y="336"/>
                  </a:cubicBezTo>
                  <a:moveTo>
                    <a:pt x="44" y="524"/>
                  </a:moveTo>
                  <a:cubicBezTo>
                    <a:pt x="49" y="523"/>
                    <a:pt x="54" y="514"/>
                    <a:pt x="59" y="510"/>
                  </a:cubicBezTo>
                  <a:cubicBezTo>
                    <a:pt x="80" y="455"/>
                    <a:pt x="109" y="407"/>
                    <a:pt x="139" y="360"/>
                  </a:cubicBezTo>
                  <a:cubicBezTo>
                    <a:pt x="134" y="356"/>
                    <a:pt x="135" y="347"/>
                    <a:pt x="133" y="339"/>
                  </a:cubicBezTo>
                  <a:cubicBezTo>
                    <a:pt x="97" y="394"/>
                    <a:pt x="66" y="454"/>
                    <a:pt x="44" y="524"/>
                  </a:cubicBezTo>
                  <a:close/>
                  <a:moveTo>
                    <a:pt x="1483" y="528"/>
                  </a:moveTo>
                  <a:cubicBezTo>
                    <a:pt x="1482" y="532"/>
                    <a:pt x="1486" y="529"/>
                    <a:pt x="1483" y="528"/>
                  </a:cubicBezTo>
                  <a:moveTo>
                    <a:pt x="1483" y="528"/>
                  </a:moveTo>
                  <a:cubicBezTo>
                    <a:pt x="1460" y="465"/>
                    <a:pt x="1432" y="396"/>
                    <a:pt x="1393" y="347"/>
                  </a:cubicBezTo>
                  <a:cubicBezTo>
                    <a:pt x="1393" y="347"/>
                    <a:pt x="1391" y="343"/>
                    <a:pt x="1390" y="345"/>
                  </a:cubicBezTo>
                  <a:cubicBezTo>
                    <a:pt x="1401" y="371"/>
                    <a:pt x="1415" y="395"/>
                    <a:pt x="1425" y="421"/>
                  </a:cubicBezTo>
                  <a:cubicBezTo>
                    <a:pt x="1436" y="447"/>
                    <a:pt x="1448" y="473"/>
                    <a:pt x="1455" y="503"/>
                  </a:cubicBezTo>
                  <a:cubicBezTo>
                    <a:pt x="1466" y="510"/>
                    <a:pt x="1474" y="519"/>
                    <a:pt x="1483" y="528"/>
                  </a:cubicBezTo>
                  <a:moveTo>
                    <a:pt x="1376" y="374"/>
                  </a:moveTo>
                  <a:cubicBezTo>
                    <a:pt x="1396" y="402"/>
                    <a:pt x="1417" y="437"/>
                    <a:pt x="1432" y="470"/>
                  </a:cubicBezTo>
                  <a:cubicBezTo>
                    <a:pt x="1437" y="481"/>
                    <a:pt x="1440" y="496"/>
                    <a:pt x="1452" y="499"/>
                  </a:cubicBezTo>
                  <a:cubicBezTo>
                    <a:pt x="1435" y="446"/>
                    <a:pt x="1415" y="397"/>
                    <a:pt x="1389" y="354"/>
                  </a:cubicBezTo>
                  <a:cubicBezTo>
                    <a:pt x="1386" y="362"/>
                    <a:pt x="1380" y="367"/>
                    <a:pt x="1376" y="374"/>
                  </a:cubicBezTo>
                  <a:close/>
                  <a:moveTo>
                    <a:pt x="212" y="356"/>
                  </a:moveTo>
                  <a:cubicBezTo>
                    <a:pt x="212" y="355"/>
                    <a:pt x="213" y="356"/>
                    <a:pt x="212" y="356"/>
                  </a:cubicBezTo>
                  <a:close/>
                  <a:moveTo>
                    <a:pt x="211" y="358"/>
                  </a:moveTo>
                  <a:cubicBezTo>
                    <a:pt x="202" y="370"/>
                    <a:pt x="193" y="382"/>
                    <a:pt x="186" y="396"/>
                  </a:cubicBezTo>
                  <a:cubicBezTo>
                    <a:pt x="190" y="396"/>
                    <a:pt x="192" y="399"/>
                    <a:pt x="196" y="400"/>
                  </a:cubicBezTo>
                  <a:cubicBezTo>
                    <a:pt x="201" y="386"/>
                    <a:pt x="206" y="372"/>
                    <a:pt x="211" y="358"/>
                  </a:cubicBezTo>
                  <a:moveTo>
                    <a:pt x="211" y="358"/>
                  </a:moveTo>
                  <a:cubicBezTo>
                    <a:pt x="212" y="357"/>
                    <a:pt x="211" y="356"/>
                    <a:pt x="211" y="358"/>
                  </a:cubicBezTo>
                  <a:moveTo>
                    <a:pt x="94" y="487"/>
                  </a:moveTo>
                  <a:cubicBezTo>
                    <a:pt x="109" y="477"/>
                    <a:pt x="127" y="470"/>
                    <a:pt x="146" y="463"/>
                  </a:cubicBezTo>
                  <a:cubicBezTo>
                    <a:pt x="156" y="439"/>
                    <a:pt x="170" y="418"/>
                    <a:pt x="182" y="396"/>
                  </a:cubicBezTo>
                  <a:cubicBezTo>
                    <a:pt x="166" y="389"/>
                    <a:pt x="152" y="378"/>
                    <a:pt x="141" y="365"/>
                  </a:cubicBezTo>
                  <a:cubicBezTo>
                    <a:pt x="123" y="403"/>
                    <a:pt x="103" y="444"/>
                    <a:pt x="94" y="487"/>
                  </a:cubicBezTo>
                  <a:close/>
                  <a:moveTo>
                    <a:pt x="132" y="376"/>
                  </a:moveTo>
                  <a:cubicBezTo>
                    <a:pt x="132" y="375"/>
                    <a:pt x="133" y="376"/>
                    <a:pt x="132" y="376"/>
                  </a:cubicBezTo>
                  <a:close/>
                  <a:moveTo>
                    <a:pt x="1374" y="375"/>
                  </a:moveTo>
                  <a:cubicBezTo>
                    <a:pt x="1368" y="382"/>
                    <a:pt x="1359" y="386"/>
                    <a:pt x="1352" y="391"/>
                  </a:cubicBezTo>
                  <a:cubicBezTo>
                    <a:pt x="1362" y="413"/>
                    <a:pt x="1369" y="437"/>
                    <a:pt x="1375" y="462"/>
                  </a:cubicBezTo>
                  <a:cubicBezTo>
                    <a:pt x="1398" y="469"/>
                    <a:pt x="1420" y="482"/>
                    <a:pt x="1439" y="490"/>
                  </a:cubicBezTo>
                  <a:cubicBezTo>
                    <a:pt x="1419" y="450"/>
                    <a:pt x="1399" y="409"/>
                    <a:pt x="1374" y="375"/>
                  </a:cubicBezTo>
                  <a:close/>
                  <a:moveTo>
                    <a:pt x="131" y="378"/>
                  </a:moveTo>
                  <a:cubicBezTo>
                    <a:pt x="131" y="378"/>
                    <a:pt x="131" y="378"/>
                    <a:pt x="130" y="378"/>
                  </a:cubicBezTo>
                  <a:cubicBezTo>
                    <a:pt x="106" y="418"/>
                    <a:pt x="82" y="459"/>
                    <a:pt x="64" y="505"/>
                  </a:cubicBezTo>
                  <a:moveTo>
                    <a:pt x="64" y="505"/>
                  </a:moveTo>
                  <a:cubicBezTo>
                    <a:pt x="63" y="506"/>
                    <a:pt x="64" y="507"/>
                    <a:pt x="64" y="505"/>
                  </a:cubicBezTo>
                  <a:moveTo>
                    <a:pt x="64" y="505"/>
                  </a:moveTo>
                  <a:cubicBezTo>
                    <a:pt x="73" y="500"/>
                    <a:pt x="80" y="494"/>
                    <a:pt x="90" y="489"/>
                  </a:cubicBezTo>
                  <a:cubicBezTo>
                    <a:pt x="100" y="448"/>
                    <a:pt x="116" y="413"/>
                    <a:pt x="131" y="378"/>
                  </a:cubicBezTo>
                  <a:moveTo>
                    <a:pt x="131" y="378"/>
                  </a:moveTo>
                  <a:cubicBezTo>
                    <a:pt x="133" y="377"/>
                    <a:pt x="131" y="377"/>
                    <a:pt x="131" y="378"/>
                  </a:cubicBezTo>
                  <a:moveTo>
                    <a:pt x="620" y="385"/>
                  </a:moveTo>
                  <a:cubicBezTo>
                    <a:pt x="619" y="415"/>
                    <a:pt x="617" y="444"/>
                    <a:pt x="616" y="473"/>
                  </a:cubicBezTo>
                  <a:cubicBezTo>
                    <a:pt x="654" y="475"/>
                    <a:pt x="693" y="476"/>
                    <a:pt x="732" y="477"/>
                  </a:cubicBezTo>
                  <a:cubicBezTo>
                    <a:pt x="733" y="445"/>
                    <a:pt x="734" y="414"/>
                    <a:pt x="735" y="383"/>
                  </a:cubicBezTo>
                  <a:cubicBezTo>
                    <a:pt x="695" y="382"/>
                    <a:pt x="658" y="384"/>
                    <a:pt x="620" y="385"/>
                  </a:cubicBezTo>
                  <a:close/>
                  <a:moveTo>
                    <a:pt x="739" y="383"/>
                  </a:moveTo>
                  <a:cubicBezTo>
                    <a:pt x="736" y="412"/>
                    <a:pt x="736" y="445"/>
                    <a:pt x="735" y="477"/>
                  </a:cubicBezTo>
                  <a:cubicBezTo>
                    <a:pt x="753" y="477"/>
                    <a:pt x="771" y="477"/>
                    <a:pt x="789" y="477"/>
                  </a:cubicBezTo>
                  <a:cubicBezTo>
                    <a:pt x="789" y="445"/>
                    <a:pt x="787" y="415"/>
                    <a:pt x="788" y="383"/>
                  </a:cubicBezTo>
                  <a:cubicBezTo>
                    <a:pt x="772" y="383"/>
                    <a:pt x="755" y="383"/>
                    <a:pt x="739" y="383"/>
                  </a:cubicBezTo>
                  <a:close/>
                  <a:moveTo>
                    <a:pt x="792" y="383"/>
                  </a:moveTo>
                  <a:cubicBezTo>
                    <a:pt x="790" y="412"/>
                    <a:pt x="791" y="446"/>
                    <a:pt x="791" y="477"/>
                  </a:cubicBezTo>
                  <a:cubicBezTo>
                    <a:pt x="831" y="476"/>
                    <a:pt x="871" y="475"/>
                    <a:pt x="910" y="473"/>
                  </a:cubicBezTo>
                  <a:cubicBezTo>
                    <a:pt x="905" y="443"/>
                    <a:pt x="901" y="414"/>
                    <a:pt x="895" y="385"/>
                  </a:cubicBezTo>
                  <a:cubicBezTo>
                    <a:pt x="862" y="384"/>
                    <a:pt x="827" y="382"/>
                    <a:pt x="792" y="383"/>
                  </a:cubicBezTo>
                  <a:close/>
                  <a:moveTo>
                    <a:pt x="616" y="385"/>
                  </a:moveTo>
                  <a:cubicBezTo>
                    <a:pt x="616" y="385"/>
                    <a:pt x="615" y="385"/>
                    <a:pt x="615" y="385"/>
                  </a:cubicBezTo>
                  <a:cubicBezTo>
                    <a:pt x="603" y="387"/>
                    <a:pt x="589" y="387"/>
                    <a:pt x="577" y="388"/>
                  </a:cubicBezTo>
                  <a:cubicBezTo>
                    <a:pt x="571" y="416"/>
                    <a:pt x="564" y="441"/>
                    <a:pt x="559" y="470"/>
                  </a:cubicBezTo>
                  <a:cubicBezTo>
                    <a:pt x="578" y="470"/>
                    <a:pt x="595" y="472"/>
                    <a:pt x="613" y="473"/>
                  </a:cubicBezTo>
                  <a:cubicBezTo>
                    <a:pt x="612" y="443"/>
                    <a:pt x="617" y="409"/>
                    <a:pt x="616" y="385"/>
                  </a:cubicBezTo>
                  <a:close/>
                  <a:moveTo>
                    <a:pt x="914" y="473"/>
                  </a:moveTo>
                  <a:cubicBezTo>
                    <a:pt x="930" y="472"/>
                    <a:pt x="946" y="470"/>
                    <a:pt x="963" y="470"/>
                  </a:cubicBezTo>
                  <a:cubicBezTo>
                    <a:pt x="960" y="443"/>
                    <a:pt x="960" y="414"/>
                    <a:pt x="957" y="388"/>
                  </a:cubicBezTo>
                  <a:cubicBezTo>
                    <a:pt x="937" y="388"/>
                    <a:pt x="919" y="386"/>
                    <a:pt x="900" y="385"/>
                  </a:cubicBezTo>
                  <a:cubicBezTo>
                    <a:pt x="904" y="415"/>
                    <a:pt x="910" y="442"/>
                    <a:pt x="914" y="473"/>
                  </a:cubicBezTo>
                  <a:close/>
                  <a:moveTo>
                    <a:pt x="456" y="399"/>
                  </a:moveTo>
                  <a:cubicBezTo>
                    <a:pt x="454" y="419"/>
                    <a:pt x="451" y="438"/>
                    <a:pt x="450" y="459"/>
                  </a:cubicBezTo>
                  <a:cubicBezTo>
                    <a:pt x="486" y="462"/>
                    <a:pt x="520" y="467"/>
                    <a:pt x="557" y="469"/>
                  </a:cubicBezTo>
                  <a:cubicBezTo>
                    <a:pt x="561" y="441"/>
                    <a:pt x="569" y="416"/>
                    <a:pt x="574" y="388"/>
                  </a:cubicBezTo>
                  <a:cubicBezTo>
                    <a:pt x="534" y="391"/>
                    <a:pt x="494" y="394"/>
                    <a:pt x="456" y="399"/>
                  </a:cubicBezTo>
                  <a:close/>
                  <a:moveTo>
                    <a:pt x="960" y="389"/>
                  </a:moveTo>
                  <a:cubicBezTo>
                    <a:pt x="962" y="415"/>
                    <a:pt x="964" y="441"/>
                    <a:pt x="965" y="469"/>
                  </a:cubicBezTo>
                  <a:cubicBezTo>
                    <a:pt x="1003" y="467"/>
                    <a:pt x="1042" y="464"/>
                    <a:pt x="1076" y="457"/>
                  </a:cubicBezTo>
                  <a:cubicBezTo>
                    <a:pt x="1068" y="438"/>
                    <a:pt x="1062" y="417"/>
                    <a:pt x="1055" y="397"/>
                  </a:cubicBezTo>
                  <a:cubicBezTo>
                    <a:pt x="1023" y="395"/>
                    <a:pt x="993" y="391"/>
                    <a:pt x="960" y="389"/>
                  </a:cubicBezTo>
                  <a:close/>
                  <a:moveTo>
                    <a:pt x="1349" y="392"/>
                  </a:moveTo>
                  <a:cubicBezTo>
                    <a:pt x="1340" y="398"/>
                    <a:pt x="1329" y="402"/>
                    <a:pt x="1319" y="407"/>
                  </a:cubicBezTo>
                  <a:cubicBezTo>
                    <a:pt x="1327" y="421"/>
                    <a:pt x="1335" y="436"/>
                    <a:pt x="1343" y="451"/>
                  </a:cubicBezTo>
                  <a:cubicBezTo>
                    <a:pt x="1354" y="453"/>
                    <a:pt x="1362" y="458"/>
                    <a:pt x="1373" y="460"/>
                  </a:cubicBezTo>
                  <a:cubicBezTo>
                    <a:pt x="1366" y="439"/>
                    <a:pt x="1359" y="407"/>
                    <a:pt x="1349" y="392"/>
                  </a:cubicBezTo>
                  <a:close/>
                  <a:moveTo>
                    <a:pt x="184" y="398"/>
                  </a:moveTo>
                  <a:cubicBezTo>
                    <a:pt x="173" y="419"/>
                    <a:pt x="160" y="439"/>
                    <a:pt x="150" y="461"/>
                  </a:cubicBezTo>
                  <a:cubicBezTo>
                    <a:pt x="160" y="458"/>
                    <a:pt x="170" y="454"/>
                    <a:pt x="181" y="451"/>
                  </a:cubicBezTo>
                  <a:cubicBezTo>
                    <a:pt x="185" y="434"/>
                    <a:pt x="190" y="419"/>
                    <a:pt x="195" y="403"/>
                  </a:cubicBezTo>
                  <a:cubicBezTo>
                    <a:pt x="191" y="401"/>
                    <a:pt x="188" y="399"/>
                    <a:pt x="184" y="398"/>
                  </a:cubicBezTo>
                  <a:close/>
                  <a:moveTo>
                    <a:pt x="1079" y="458"/>
                  </a:moveTo>
                  <a:cubicBezTo>
                    <a:pt x="1094" y="457"/>
                    <a:pt x="1108" y="454"/>
                    <a:pt x="1123" y="453"/>
                  </a:cubicBezTo>
                  <a:cubicBezTo>
                    <a:pt x="1122" y="436"/>
                    <a:pt x="1119" y="421"/>
                    <a:pt x="1117" y="405"/>
                  </a:cubicBezTo>
                  <a:cubicBezTo>
                    <a:pt x="1097" y="404"/>
                    <a:pt x="1077" y="398"/>
                    <a:pt x="1058" y="399"/>
                  </a:cubicBezTo>
                  <a:cubicBezTo>
                    <a:pt x="1066" y="417"/>
                    <a:pt x="1071" y="439"/>
                    <a:pt x="1079" y="458"/>
                  </a:cubicBezTo>
                  <a:close/>
                  <a:moveTo>
                    <a:pt x="420" y="403"/>
                  </a:moveTo>
                  <a:cubicBezTo>
                    <a:pt x="414" y="419"/>
                    <a:pt x="407" y="435"/>
                    <a:pt x="401" y="453"/>
                  </a:cubicBezTo>
                  <a:cubicBezTo>
                    <a:pt x="417" y="454"/>
                    <a:pt x="431" y="457"/>
                    <a:pt x="447" y="458"/>
                  </a:cubicBezTo>
                  <a:cubicBezTo>
                    <a:pt x="449" y="438"/>
                    <a:pt x="451" y="418"/>
                    <a:pt x="454" y="399"/>
                  </a:cubicBezTo>
                  <a:cubicBezTo>
                    <a:pt x="453" y="399"/>
                    <a:pt x="453" y="399"/>
                    <a:pt x="452" y="399"/>
                  </a:cubicBezTo>
                  <a:cubicBezTo>
                    <a:pt x="442" y="401"/>
                    <a:pt x="431" y="402"/>
                    <a:pt x="420" y="403"/>
                  </a:cubicBezTo>
                  <a:close/>
                  <a:moveTo>
                    <a:pt x="185" y="450"/>
                  </a:moveTo>
                  <a:cubicBezTo>
                    <a:pt x="210" y="440"/>
                    <a:pt x="240" y="435"/>
                    <a:pt x="266" y="427"/>
                  </a:cubicBezTo>
                  <a:cubicBezTo>
                    <a:pt x="241" y="421"/>
                    <a:pt x="219" y="413"/>
                    <a:pt x="198" y="404"/>
                  </a:cubicBezTo>
                  <a:cubicBezTo>
                    <a:pt x="193" y="418"/>
                    <a:pt x="187" y="436"/>
                    <a:pt x="185" y="450"/>
                  </a:cubicBezTo>
                  <a:close/>
                  <a:moveTo>
                    <a:pt x="308" y="421"/>
                  </a:moveTo>
                  <a:cubicBezTo>
                    <a:pt x="307" y="425"/>
                    <a:pt x="307" y="430"/>
                    <a:pt x="305" y="434"/>
                  </a:cubicBezTo>
                  <a:cubicBezTo>
                    <a:pt x="335" y="441"/>
                    <a:pt x="366" y="447"/>
                    <a:pt x="398" y="452"/>
                  </a:cubicBezTo>
                  <a:cubicBezTo>
                    <a:pt x="401" y="444"/>
                    <a:pt x="405" y="436"/>
                    <a:pt x="408" y="428"/>
                  </a:cubicBezTo>
                  <a:cubicBezTo>
                    <a:pt x="411" y="419"/>
                    <a:pt x="416" y="410"/>
                    <a:pt x="414" y="404"/>
                  </a:cubicBezTo>
                  <a:cubicBezTo>
                    <a:pt x="378" y="409"/>
                    <a:pt x="343" y="415"/>
                    <a:pt x="308" y="421"/>
                  </a:cubicBezTo>
                  <a:close/>
                  <a:moveTo>
                    <a:pt x="1126" y="452"/>
                  </a:moveTo>
                  <a:cubicBezTo>
                    <a:pt x="1156" y="447"/>
                    <a:pt x="1185" y="442"/>
                    <a:pt x="1213" y="435"/>
                  </a:cubicBezTo>
                  <a:cubicBezTo>
                    <a:pt x="1212" y="429"/>
                    <a:pt x="1208" y="425"/>
                    <a:pt x="1206" y="419"/>
                  </a:cubicBezTo>
                  <a:cubicBezTo>
                    <a:pt x="1178" y="415"/>
                    <a:pt x="1148" y="407"/>
                    <a:pt x="1119" y="407"/>
                  </a:cubicBezTo>
                  <a:cubicBezTo>
                    <a:pt x="1123" y="420"/>
                    <a:pt x="1123" y="437"/>
                    <a:pt x="1126" y="452"/>
                  </a:cubicBezTo>
                  <a:close/>
                  <a:moveTo>
                    <a:pt x="1317" y="408"/>
                  </a:moveTo>
                  <a:cubicBezTo>
                    <a:pt x="1298" y="416"/>
                    <a:pt x="1277" y="420"/>
                    <a:pt x="1260" y="429"/>
                  </a:cubicBezTo>
                  <a:cubicBezTo>
                    <a:pt x="1288" y="434"/>
                    <a:pt x="1313" y="441"/>
                    <a:pt x="1338" y="449"/>
                  </a:cubicBezTo>
                  <a:cubicBezTo>
                    <a:pt x="1332" y="434"/>
                    <a:pt x="1323" y="423"/>
                    <a:pt x="1317" y="408"/>
                  </a:cubicBezTo>
                  <a:close/>
                  <a:moveTo>
                    <a:pt x="1216" y="434"/>
                  </a:moveTo>
                  <a:cubicBezTo>
                    <a:pt x="1226" y="433"/>
                    <a:pt x="1237" y="431"/>
                    <a:pt x="1245" y="427"/>
                  </a:cubicBezTo>
                  <a:cubicBezTo>
                    <a:pt x="1232" y="426"/>
                    <a:pt x="1220" y="420"/>
                    <a:pt x="1209" y="421"/>
                  </a:cubicBezTo>
                  <a:cubicBezTo>
                    <a:pt x="1213" y="424"/>
                    <a:pt x="1214" y="430"/>
                    <a:pt x="1216" y="434"/>
                  </a:cubicBezTo>
                  <a:close/>
                  <a:moveTo>
                    <a:pt x="279" y="427"/>
                  </a:moveTo>
                  <a:cubicBezTo>
                    <a:pt x="285" y="431"/>
                    <a:pt x="295" y="431"/>
                    <a:pt x="303" y="433"/>
                  </a:cubicBezTo>
                  <a:cubicBezTo>
                    <a:pt x="303" y="429"/>
                    <a:pt x="305" y="426"/>
                    <a:pt x="305" y="422"/>
                  </a:cubicBezTo>
                  <a:cubicBezTo>
                    <a:pt x="296" y="423"/>
                    <a:pt x="289" y="426"/>
                    <a:pt x="279" y="427"/>
                  </a:cubicBezTo>
                  <a:close/>
                  <a:moveTo>
                    <a:pt x="1218" y="437"/>
                  </a:moveTo>
                  <a:cubicBezTo>
                    <a:pt x="1240" y="486"/>
                    <a:pt x="1259" y="538"/>
                    <a:pt x="1277" y="593"/>
                  </a:cubicBezTo>
                  <a:cubicBezTo>
                    <a:pt x="1275" y="533"/>
                    <a:pt x="1270" y="478"/>
                    <a:pt x="1257" y="430"/>
                  </a:cubicBezTo>
                  <a:cubicBezTo>
                    <a:pt x="1244" y="429"/>
                    <a:pt x="1232" y="435"/>
                    <a:pt x="1218" y="437"/>
                  </a:cubicBezTo>
                  <a:close/>
                  <a:moveTo>
                    <a:pt x="183" y="453"/>
                  </a:moveTo>
                  <a:cubicBezTo>
                    <a:pt x="169" y="514"/>
                    <a:pt x="159" y="583"/>
                    <a:pt x="163" y="659"/>
                  </a:cubicBezTo>
                  <a:cubicBezTo>
                    <a:pt x="171" y="655"/>
                    <a:pt x="179" y="652"/>
                    <a:pt x="188" y="650"/>
                  </a:cubicBezTo>
                  <a:cubicBezTo>
                    <a:pt x="208" y="570"/>
                    <a:pt x="235" y="496"/>
                    <a:pt x="270" y="430"/>
                  </a:cubicBezTo>
                  <a:cubicBezTo>
                    <a:pt x="269" y="430"/>
                    <a:pt x="268" y="430"/>
                    <a:pt x="268" y="430"/>
                  </a:cubicBezTo>
                  <a:cubicBezTo>
                    <a:pt x="239" y="437"/>
                    <a:pt x="210" y="444"/>
                    <a:pt x="183" y="453"/>
                  </a:cubicBezTo>
                  <a:close/>
                  <a:moveTo>
                    <a:pt x="192" y="648"/>
                  </a:moveTo>
                  <a:cubicBezTo>
                    <a:pt x="190" y="649"/>
                    <a:pt x="192" y="650"/>
                    <a:pt x="192" y="648"/>
                  </a:cubicBezTo>
                  <a:moveTo>
                    <a:pt x="192" y="648"/>
                  </a:moveTo>
                  <a:cubicBezTo>
                    <a:pt x="223" y="640"/>
                    <a:pt x="254" y="630"/>
                    <a:pt x="289" y="623"/>
                  </a:cubicBezTo>
                  <a:cubicBezTo>
                    <a:pt x="287" y="555"/>
                    <a:pt x="293" y="494"/>
                    <a:pt x="302" y="436"/>
                  </a:cubicBezTo>
                  <a:cubicBezTo>
                    <a:pt x="292" y="434"/>
                    <a:pt x="283" y="431"/>
                    <a:pt x="272" y="430"/>
                  </a:cubicBezTo>
                  <a:cubicBezTo>
                    <a:pt x="239" y="496"/>
                    <a:pt x="211" y="568"/>
                    <a:pt x="192" y="648"/>
                  </a:cubicBezTo>
                  <a:moveTo>
                    <a:pt x="1275" y="515"/>
                  </a:moveTo>
                  <a:cubicBezTo>
                    <a:pt x="1279" y="557"/>
                    <a:pt x="1276" y="605"/>
                    <a:pt x="1288" y="636"/>
                  </a:cubicBezTo>
                  <a:cubicBezTo>
                    <a:pt x="1316" y="643"/>
                    <a:pt x="1341" y="652"/>
                    <a:pt x="1367" y="660"/>
                  </a:cubicBezTo>
                  <a:cubicBezTo>
                    <a:pt x="1377" y="657"/>
                    <a:pt x="1386" y="652"/>
                    <a:pt x="1397" y="648"/>
                  </a:cubicBezTo>
                  <a:cubicBezTo>
                    <a:pt x="1395" y="622"/>
                    <a:pt x="1398" y="600"/>
                    <a:pt x="1394" y="577"/>
                  </a:cubicBezTo>
                  <a:cubicBezTo>
                    <a:pt x="1392" y="567"/>
                    <a:pt x="1386" y="555"/>
                    <a:pt x="1382" y="545"/>
                  </a:cubicBezTo>
                  <a:cubicBezTo>
                    <a:pt x="1370" y="512"/>
                    <a:pt x="1354" y="481"/>
                    <a:pt x="1340" y="452"/>
                  </a:cubicBezTo>
                  <a:cubicBezTo>
                    <a:pt x="1314" y="444"/>
                    <a:pt x="1288" y="437"/>
                    <a:pt x="1261" y="431"/>
                  </a:cubicBezTo>
                  <a:cubicBezTo>
                    <a:pt x="1266" y="456"/>
                    <a:pt x="1272" y="485"/>
                    <a:pt x="1275" y="515"/>
                  </a:cubicBezTo>
                  <a:close/>
                  <a:moveTo>
                    <a:pt x="305" y="437"/>
                  </a:moveTo>
                  <a:cubicBezTo>
                    <a:pt x="295" y="493"/>
                    <a:pt x="288" y="559"/>
                    <a:pt x="293" y="623"/>
                  </a:cubicBezTo>
                  <a:cubicBezTo>
                    <a:pt x="311" y="617"/>
                    <a:pt x="332" y="615"/>
                    <a:pt x="351" y="610"/>
                  </a:cubicBezTo>
                  <a:cubicBezTo>
                    <a:pt x="364" y="556"/>
                    <a:pt x="379" y="504"/>
                    <a:pt x="397" y="455"/>
                  </a:cubicBezTo>
                  <a:cubicBezTo>
                    <a:pt x="366" y="449"/>
                    <a:pt x="335" y="444"/>
                    <a:pt x="305" y="437"/>
                  </a:cubicBezTo>
                  <a:close/>
                  <a:moveTo>
                    <a:pt x="1126" y="455"/>
                  </a:moveTo>
                  <a:cubicBezTo>
                    <a:pt x="1131" y="501"/>
                    <a:pt x="1133" y="551"/>
                    <a:pt x="1133" y="603"/>
                  </a:cubicBezTo>
                  <a:cubicBezTo>
                    <a:pt x="1182" y="612"/>
                    <a:pt x="1231" y="620"/>
                    <a:pt x="1277" y="633"/>
                  </a:cubicBezTo>
                  <a:cubicBezTo>
                    <a:pt x="1279" y="602"/>
                    <a:pt x="1270" y="583"/>
                    <a:pt x="1263" y="561"/>
                  </a:cubicBezTo>
                  <a:cubicBezTo>
                    <a:pt x="1248" y="517"/>
                    <a:pt x="1234" y="477"/>
                    <a:pt x="1215" y="438"/>
                  </a:cubicBezTo>
                  <a:cubicBezTo>
                    <a:pt x="1214" y="438"/>
                    <a:pt x="1214" y="438"/>
                    <a:pt x="1213" y="438"/>
                  </a:cubicBezTo>
                  <a:cubicBezTo>
                    <a:pt x="1185" y="445"/>
                    <a:pt x="1156" y="450"/>
                    <a:pt x="1126" y="455"/>
                  </a:cubicBezTo>
                  <a:close/>
                  <a:moveTo>
                    <a:pt x="179" y="454"/>
                  </a:moveTo>
                  <a:cubicBezTo>
                    <a:pt x="168" y="457"/>
                    <a:pt x="158" y="461"/>
                    <a:pt x="147" y="465"/>
                  </a:cubicBezTo>
                  <a:cubicBezTo>
                    <a:pt x="123" y="516"/>
                    <a:pt x="101" y="568"/>
                    <a:pt x="85" y="627"/>
                  </a:cubicBezTo>
                  <a:cubicBezTo>
                    <a:pt x="108" y="640"/>
                    <a:pt x="131" y="652"/>
                    <a:pt x="159" y="660"/>
                  </a:cubicBezTo>
                  <a:cubicBezTo>
                    <a:pt x="157" y="583"/>
                    <a:pt x="168" y="513"/>
                    <a:pt x="179" y="454"/>
                  </a:cubicBezTo>
                  <a:close/>
                  <a:moveTo>
                    <a:pt x="1392" y="564"/>
                  </a:moveTo>
                  <a:cubicBezTo>
                    <a:pt x="1388" y="528"/>
                    <a:pt x="1381" y="495"/>
                    <a:pt x="1374" y="463"/>
                  </a:cubicBezTo>
                  <a:cubicBezTo>
                    <a:pt x="1363" y="461"/>
                    <a:pt x="1354" y="457"/>
                    <a:pt x="1345" y="454"/>
                  </a:cubicBezTo>
                  <a:cubicBezTo>
                    <a:pt x="1362" y="489"/>
                    <a:pt x="1378" y="525"/>
                    <a:pt x="1392" y="564"/>
                  </a:cubicBezTo>
                  <a:close/>
                  <a:moveTo>
                    <a:pt x="401" y="455"/>
                  </a:moveTo>
                  <a:cubicBezTo>
                    <a:pt x="382" y="503"/>
                    <a:pt x="367" y="556"/>
                    <a:pt x="354" y="610"/>
                  </a:cubicBezTo>
                  <a:cubicBezTo>
                    <a:pt x="383" y="605"/>
                    <a:pt x="412" y="600"/>
                    <a:pt x="442" y="597"/>
                  </a:cubicBezTo>
                  <a:cubicBezTo>
                    <a:pt x="442" y="550"/>
                    <a:pt x="443" y="504"/>
                    <a:pt x="447" y="461"/>
                  </a:cubicBezTo>
                  <a:cubicBezTo>
                    <a:pt x="432" y="459"/>
                    <a:pt x="415" y="458"/>
                    <a:pt x="401" y="455"/>
                  </a:cubicBezTo>
                  <a:close/>
                  <a:moveTo>
                    <a:pt x="1080" y="461"/>
                  </a:moveTo>
                  <a:cubicBezTo>
                    <a:pt x="1093" y="507"/>
                    <a:pt x="1106" y="553"/>
                    <a:pt x="1116" y="601"/>
                  </a:cubicBezTo>
                  <a:cubicBezTo>
                    <a:pt x="1121" y="602"/>
                    <a:pt x="1125" y="602"/>
                    <a:pt x="1130" y="603"/>
                  </a:cubicBezTo>
                  <a:cubicBezTo>
                    <a:pt x="1130" y="551"/>
                    <a:pt x="1129" y="501"/>
                    <a:pt x="1123" y="455"/>
                  </a:cubicBezTo>
                  <a:cubicBezTo>
                    <a:pt x="1108" y="457"/>
                    <a:pt x="1094" y="459"/>
                    <a:pt x="1080" y="461"/>
                  </a:cubicBezTo>
                  <a:close/>
                  <a:moveTo>
                    <a:pt x="445" y="596"/>
                  </a:moveTo>
                  <a:cubicBezTo>
                    <a:pt x="475" y="592"/>
                    <a:pt x="505" y="589"/>
                    <a:pt x="535" y="586"/>
                  </a:cubicBezTo>
                  <a:cubicBezTo>
                    <a:pt x="542" y="548"/>
                    <a:pt x="548" y="509"/>
                    <a:pt x="556" y="472"/>
                  </a:cubicBezTo>
                  <a:cubicBezTo>
                    <a:pt x="519" y="469"/>
                    <a:pt x="483" y="466"/>
                    <a:pt x="449" y="461"/>
                  </a:cubicBezTo>
                  <a:cubicBezTo>
                    <a:pt x="446" y="504"/>
                    <a:pt x="444" y="549"/>
                    <a:pt x="445" y="596"/>
                  </a:cubicBezTo>
                  <a:close/>
                  <a:moveTo>
                    <a:pt x="965" y="472"/>
                  </a:moveTo>
                  <a:cubicBezTo>
                    <a:pt x="967" y="507"/>
                    <a:pt x="966" y="546"/>
                    <a:pt x="966" y="584"/>
                  </a:cubicBezTo>
                  <a:cubicBezTo>
                    <a:pt x="1016" y="589"/>
                    <a:pt x="1065" y="594"/>
                    <a:pt x="1113" y="600"/>
                  </a:cubicBezTo>
                  <a:cubicBezTo>
                    <a:pt x="1102" y="553"/>
                    <a:pt x="1092" y="503"/>
                    <a:pt x="1075" y="461"/>
                  </a:cubicBezTo>
                  <a:cubicBezTo>
                    <a:pt x="1039" y="466"/>
                    <a:pt x="1003" y="470"/>
                    <a:pt x="965" y="472"/>
                  </a:cubicBezTo>
                  <a:close/>
                  <a:moveTo>
                    <a:pt x="1388" y="521"/>
                  </a:moveTo>
                  <a:cubicBezTo>
                    <a:pt x="1391" y="540"/>
                    <a:pt x="1392" y="559"/>
                    <a:pt x="1396" y="577"/>
                  </a:cubicBezTo>
                  <a:cubicBezTo>
                    <a:pt x="1400" y="600"/>
                    <a:pt x="1412" y="620"/>
                    <a:pt x="1416" y="640"/>
                  </a:cubicBezTo>
                  <a:cubicBezTo>
                    <a:pt x="1437" y="628"/>
                    <a:pt x="1459" y="617"/>
                    <a:pt x="1473" y="599"/>
                  </a:cubicBezTo>
                  <a:cubicBezTo>
                    <a:pt x="1470" y="557"/>
                    <a:pt x="1454" y="529"/>
                    <a:pt x="1442" y="496"/>
                  </a:cubicBezTo>
                  <a:cubicBezTo>
                    <a:pt x="1421" y="484"/>
                    <a:pt x="1400" y="473"/>
                    <a:pt x="1376" y="465"/>
                  </a:cubicBezTo>
                  <a:cubicBezTo>
                    <a:pt x="1381" y="483"/>
                    <a:pt x="1385" y="502"/>
                    <a:pt x="1388" y="521"/>
                  </a:cubicBezTo>
                  <a:close/>
                  <a:moveTo>
                    <a:pt x="91" y="491"/>
                  </a:moveTo>
                  <a:cubicBezTo>
                    <a:pt x="82" y="531"/>
                    <a:pt x="72" y="570"/>
                    <a:pt x="69" y="616"/>
                  </a:cubicBezTo>
                  <a:cubicBezTo>
                    <a:pt x="73" y="619"/>
                    <a:pt x="78" y="623"/>
                    <a:pt x="83" y="625"/>
                  </a:cubicBezTo>
                  <a:cubicBezTo>
                    <a:pt x="98" y="568"/>
                    <a:pt x="121" y="515"/>
                    <a:pt x="142" y="467"/>
                  </a:cubicBezTo>
                  <a:cubicBezTo>
                    <a:pt x="124" y="474"/>
                    <a:pt x="107" y="482"/>
                    <a:pt x="91" y="491"/>
                  </a:cubicBezTo>
                  <a:close/>
                  <a:moveTo>
                    <a:pt x="558" y="472"/>
                  </a:moveTo>
                  <a:cubicBezTo>
                    <a:pt x="551" y="509"/>
                    <a:pt x="545" y="548"/>
                    <a:pt x="538" y="586"/>
                  </a:cubicBezTo>
                  <a:cubicBezTo>
                    <a:pt x="562" y="584"/>
                    <a:pt x="586" y="582"/>
                    <a:pt x="611" y="581"/>
                  </a:cubicBezTo>
                  <a:cubicBezTo>
                    <a:pt x="611" y="545"/>
                    <a:pt x="613" y="511"/>
                    <a:pt x="612" y="476"/>
                  </a:cubicBezTo>
                  <a:cubicBezTo>
                    <a:pt x="594" y="474"/>
                    <a:pt x="576" y="474"/>
                    <a:pt x="558" y="472"/>
                  </a:cubicBezTo>
                  <a:close/>
                  <a:moveTo>
                    <a:pt x="915" y="476"/>
                  </a:moveTo>
                  <a:cubicBezTo>
                    <a:pt x="919" y="511"/>
                    <a:pt x="925" y="546"/>
                    <a:pt x="928" y="582"/>
                  </a:cubicBezTo>
                  <a:cubicBezTo>
                    <a:pt x="941" y="582"/>
                    <a:pt x="952" y="584"/>
                    <a:pt x="965" y="584"/>
                  </a:cubicBezTo>
                  <a:cubicBezTo>
                    <a:pt x="965" y="546"/>
                    <a:pt x="963" y="510"/>
                    <a:pt x="963" y="473"/>
                  </a:cubicBezTo>
                  <a:cubicBezTo>
                    <a:pt x="946" y="473"/>
                    <a:pt x="930" y="474"/>
                    <a:pt x="915" y="476"/>
                  </a:cubicBezTo>
                  <a:close/>
                  <a:moveTo>
                    <a:pt x="617" y="476"/>
                  </a:moveTo>
                  <a:cubicBezTo>
                    <a:pt x="614" y="508"/>
                    <a:pt x="615" y="545"/>
                    <a:pt x="615" y="580"/>
                  </a:cubicBezTo>
                  <a:cubicBezTo>
                    <a:pt x="653" y="579"/>
                    <a:pt x="691" y="577"/>
                    <a:pt x="729" y="576"/>
                  </a:cubicBezTo>
                  <a:cubicBezTo>
                    <a:pt x="731" y="545"/>
                    <a:pt x="731" y="511"/>
                    <a:pt x="732" y="479"/>
                  </a:cubicBezTo>
                  <a:cubicBezTo>
                    <a:pt x="693" y="479"/>
                    <a:pt x="654" y="478"/>
                    <a:pt x="617" y="476"/>
                  </a:cubicBezTo>
                  <a:close/>
                  <a:moveTo>
                    <a:pt x="791" y="479"/>
                  </a:moveTo>
                  <a:cubicBezTo>
                    <a:pt x="791" y="513"/>
                    <a:pt x="791" y="544"/>
                    <a:pt x="791" y="576"/>
                  </a:cubicBezTo>
                  <a:cubicBezTo>
                    <a:pt x="836" y="577"/>
                    <a:pt x="881" y="579"/>
                    <a:pt x="924" y="581"/>
                  </a:cubicBezTo>
                  <a:cubicBezTo>
                    <a:pt x="920" y="546"/>
                    <a:pt x="915" y="511"/>
                    <a:pt x="911" y="476"/>
                  </a:cubicBezTo>
                  <a:cubicBezTo>
                    <a:pt x="872" y="478"/>
                    <a:pt x="831" y="479"/>
                    <a:pt x="791" y="479"/>
                  </a:cubicBezTo>
                  <a:close/>
                  <a:moveTo>
                    <a:pt x="736" y="479"/>
                  </a:moveTo>
                  <a:cubicBezTo>
                    <a:pt x="732" y="509"/>
                    <a:pt x="734" y="545"/>
                    <a:pt x="732" y="576"/>
                  </a:cubicBezTo>
                  <a:cubicBezTo>
                    <a:pt x="751" y="576"/>
                    <a:pt x="770" y="576"/>
                    <a:pt x="789" y="576"/>
                  </a:cubicBezTo>
                  <a:cubicBezTo>
                    <a:pt x="789" y="544"/>
                    <a:pt x="789" y="512"/>
                    <a:pt x="789" y="479"/>
                  </a:cubicBezTo>
                  <a:cubicBezTo>
                    <a:pt x="771" y="479"/>
                    <a:pt x="754" y="479"/>
                    <a:pt x="736" y="479"/>
                  </a:cubicBezTo>
                  <a:close/>
                  <a:moveTo>
                    <a:pt x="60" y="512"/>
                  </a:moveTo>
                  <a:cubicBezTo>
                    <a:pt x="53" y="535"/>
                    <a:pt x="44" y="556"/>
                    <a:pt x="37" y="580"/>
                  </a:cubicBezTo>
                  <a:cubicBezTo>
                    <a:pt x="45" y="593"/>
                    <a:pt x="53" y="606"/>
                    <a:pt x="67" y="613"/>
                  </a:cubicBezTo>
                  <a:cubicBezTo>
                    <a:pt x="69" y="569"/>
                    <a:pt x="81" y="529"/>
                    <a:pt x="87" y="493"/>
                  </a:cubicBezTo>
                  <a:cubicBezTo>
                    <a:pt x="78" y="499"/>
                    <a:pt x="69" y="505"/>
                    <a:pt x="60" y="512"/>
                  </a:cubicBezTo>
                  <a:close/>
                  <a:moveTo>
                    <a:pt x="1462" y="539"/>
                  </a:moveTo>
                  <a:cubicBezTo>
                    <a:pt x="1461" y="543"/>
                    <a:pt x="1465" y="539"/>
                    <a:pt x="1462" y="539"/>
                  </a:cubicBezTo>
                  <a:moveTo>
                    <a:pt x="1462" y="539"/>
                  </a:moveTo>
                  <a:cubicBezTo>
                    <a:pt x="1458" y="526"/>
                    <a:pt x="1458" y="502"/>
                    <a:pt x="1446" y="501"/>
                  </a:cubicBezTo>
                  <a:cubicBezTo>
                    <a:pt x="1452" y="512"/>
                    <a:pt x="1456" y="526"/>
                    <a:pt x="1462" y="539"/>
                  </a:cubicBezTo>
                  <a:moveTo>
                    <a:pt x="1480" y="592"/>
                  </a:moveTo>
                  <a:cubicBezTo>
                    <a:pt x="1504" y="563"/>
                    <a:pt x="1482" y="521"/>
                    <a:pt x="1457" y="507"/>
                  </a:cubicBezTo>
                  <a:cubicBezTo>
                    <a:pt x="1465" y="535"/>
                    <a:pt x="1469" y="567"/>
                    <a:pt x="1480" y="592"/>
                  </a:cubicBezTo>
                  <a:close/>
                  <a:moveTo>
                    <a:pt x="36" y="575"/>
                  </a:moveTo>
                  <a:cubicBezTo>
                    <a:pt x="40" y="555"/>
                    <a:pt x="51" y="536"/>
                    <a:pt x="54" y="517"/>
                  </a:cubicBezTo>
                  <a:cubicBezTo>
                    <a:pt x="42" y="529"/>
                    <a:pt x="28" y="553"/>
                    <a:pt x="36" y="575"/>
                  </a:cubicBezTo>
                  <a:close/>
                  <a:moveTo>
                    <a:pt x="1463" y="544"/>
                  </a:moveTo>
                  <a:cubicBezTo>
                    <a:pt x="1462" y="543"/>
                    <a:pt x="1463" y="544"/>
                    <a:pt x="1463" y="544"/>
                  </a:cubicBezTo>
                  <a:close/>
                  <a:moveTo>
                    <a:pt x="1480" y="597"/>
                  </a:moveTo>
                  <a:cubicBezTo>
                    <a:pt x="1494" y="642"/>
                    <a:pt x="1503" y="692"/>
                    <a:pt x="1508" y="747"/>
                  </a:cubicBezTo>
                  <a:cubicBezTo>
                    <a:pt x="1512" y="753"/>
                    <a:pt x="1516" y="760"/>
                    <a:pt x="1519" y="767"/>
                  </a:cubicBezTo>
                  <a:cubicBezTo>
                    <a:pt x="1521" y="690"/>
                    <a:pt x="1511" y="622"/>
                    <a:pt x="1494" y="563"/>
                  </a:cubicBezTo>
                  <a:cubicBezTo>
                    <a:pt x="1493" y="578"/>
                    <a:pt x="1486" y="587"/>
                    <a:pt x="1480" y="597"/>
                  </a:cubicBezTo>
                  <a:close/>
                  <a:moveTo>
                    <a:pt x="17" y="654"/>
                  </a:moveTo>
                  <a:cubicBezTo>
                    <a:pt x="21" y="628"/>
                    <a:pt x="28" y="604"/>
                    <a:pt x="34" y="580"/>
                  </a:cubicBezTo>
                  <a:cubicBezTo>
                    <a:pt x="33" y="577"/>
                    <a:pt x="32" y="573"/>
                    <a:pt x="30" y="570"/>
                  </a:cubicBezTo>
                  <a:cubicBezTo>
                    <a:pt x="26" y="597"/>
                    <a:pt x="18" y="626"/>
                    <a:pt x="17" y="654"/>
                  </a:cubicBezTo>
                  <a:close/>
                  <a:moveTo>
                    <a:pt x="615" y="583"/>
                  </a:moveTo>
                  <a:cubicBezTo>
                    <a:pt x="616" y="635"/>
                    <a:pt x="617" y="686"/>
                    <a:pt x="620" y="736"/>
                  </a:cubicBezTo>
                  <a:cubicBezTo>
                    <a:pt x="655" y="737"/>
                    <a:pt x="690" y="739"/>
                    <a:pt x="726" y="739"/>
                  </a:cubicBezTo>
                  <a:cubicBezTo>
                    <a:pt x="728" y="686"/>
                    <a:pt x="729" y="633"/>
                    <a:pt x="729" y="579"/>
                  </a:cubicBezTo>
                  <a:cubicBezTo>
                    <a:pt x="690" y="580"/>
                    <a:pt x="652" y="581"/>
                    <a:pt x="615" y="583"/>
                  </a:cubicBezTo>
                  <a:close/>
                  <a:moveTo>
                    <a:pt x="729" y="739"/>
                  </a:moveTo>
                  <a:cubicBezTo>
                    <a:pt x="750" y="738"/>
                    <a:pt x="769" y="740"/>
                    <a:pt x="788" y="739"/>
                  </a:cubicBezTo>
                  <a:cubicBezTo>
                    <a:pt x="788" y="685"/>
                    <a:pt x="790" y="633"/>
                    <a:pt x="789" y="579"/>
                  </a:cubicBezTo>
                  <a:cubicBezTo>
                    <a:pt x="770" y="579"/>
                    <a:pt x="752" y="579"/>
                    <a:pt x="733" y="579"/>
                  </a:cubicBezTo>
                  <a:cubicBezTo>
                    <a:pt x="730" y="630"/>
                    <a:pt x="731" y="686"/>
                    <a:pt x="729" y="739"/>
                  </a:cubicBezTo>
                  <a:close/>
                  <a:moveTo>
                    <a:pt x="791" y="582"/>
                  </a:moveTo>
                  <a:cubicBezTo>
                    <a:pt x="791" y="634"/>
                    <a:pt x="791" y="687"/>
                    <a:pt x="791" y="739"/>
                  </a:cubicBezTo>
                  <a:cubicBezTo>
                    <a:pt x="842" y="739"/>
                    <a:pt x="890" y="736"/>
                    <a:pt x="938" y="734"/>
                  </a:cubicBezTo>
                  <a:cubicBezTo>
                    <a:pt x="934" y="683"/>
                    <a:pt x="930" y="633"/>
                    <a:pt x="924" y="584"/>
                  </a:cubicBezTo>
                  <a:cubicBezTo>
                    <a:pt x="881" y="581"/>
                    <a:pt x="837" y="580"/>
                    <a:pt x="792" y="579"/>
                  </a:cubicBezTo>
                  <a:cubicBezTo>
                    <a:pt x="791" y="579"/>
                    <a:pt x="791" y="581"/>
                    <a:pt x="791" y="582"/>
                  </a:cubicBezTo>
                  <a:close/>
                  <a:moveTo>
                    <a:pt x="538" y="588"/>
                  </a:moveTo>
                  <a:cubicBezTo>
                    <a:pt x="531" y="634"/>
                    <a:pt x="526" y="681"/>
                    <a:pt x="521" y="729"/>
                  </a:cubicBezTo>
                  <a:cubicBezTo>
                    <a:pt x="552" y="732"/>
                    <a:pt x="584" y="734"/>
                    <a:pt x="616" y="736"/>
                  </a:cubicBezTo>
                  <a:cubicBezTo>
                    <a:pt x="612" y="686"/>
                    <a:pt x="615" y="630"/>
                    <a:pt x="609" y="583"/>
                  </a:cubicBezTo>
                  <a:cubicBezTo>
                    <a:pt x="586" y="585"/>
                    <a:pt x="562" y="587"/>
                    <a:pt x="538" y="588"/>
                  </a:cubicBezTo>
                  <a:close/>
                  <a:moveTo>
                    <a:pt x="929" y="584"/>
                  </a:moveTo>
                  <a:cubicBezTo>
                    <a:pt x="933" y="634"/>
                    <a:pt x="939" y="682"/>
                    <a:pt x="942" y="734"/>
                  </a:cubicBezTo>
                  <a:cubicBezTo>
                    <a:pt x="946" y="733"/>
                    <a:pt x="953" y="733"/>
                    <a:pt x="959" y="733"/>
                  </a:cubicBezTo>
                  <a:cubicBezTo>
                    <a:pt x="962" y="685"/>
                    <a:pt x="963" y="636"/>
                    <a:pt x="965" y="587"/>
                  </a:cubicBezTo>
                  <a:cubicBezTo>
                    <a:pt x="953" y="585"/>
                    <a:pt x="941" y="585"/>
                    <a:pt x="929" y="584"/>
                  </a:cubicBezTo>
                  <a:close/>
                  <a:moveTo>
                    <a:pt x="13" y="752"/>
                  </a:moveTo>
                  <a:cubicBezTo>
                    <a:pt x="25" y="732"/>
                    <a:pt x="46" y="719"/>
                    <a:pt x="63" y="704"/>
                  </a:cubicBezTo>
                  <a:cubicBezTo>
                    <a:pt x="63" y="674"/>
                    <a:pt x="63" y="645"/>
                    <a:pt x="66" y="618"/>
                  </a:cubicBezTo>
                  <a:cubicBezTo>
                    <a:pt x="54" y="609"/>
                    <a:pt x="45" y="597"/>
                    <a:pt x="35" y="585"/>
                  </a:cubicBezTo>
                  <a:cubicBezTo>
                    <a:pt x="23" y="635"/>
                    <a:pt x="7" y="690"/>
                    <a:pt x="13" y="752"/>
                  </a:cubicBezTo>
                  <a:close/>
                  <a:moveTo>
                    <a:pt x="967" y="587"/>
                  </a:moveTo>
                  <a:cubicBezTo>
                    <a:pt x="965" y="635"/>
                    <a:pt x="965" y="686"/>
                    <a:pt x="961" y="732"/>
                  </a:cubicBezTo>
                  <a:cubicBezTo>
                    <a:pt x="1017" y="729"/>
                    <a:pt x="1071" y="723"/>
                    <a:pt x="1123" y="716"/>
                  </a:cubicBezTo>
                  <a:cubicBezTo>
                    <a:pt x="1132" y="675"/>
                    <a:pt x="1121" y="639"/>
                    <a:pt x="1114" y="603"/>
                  </a:cubicBezTo>
                  <a:cubicBezTo>
                    <a:pt x="1067" y="597"/>
                    <a:pt x="1018" y="591"/>
                    <a:pt x="967" y="587"/>
                  </a:cubicBezTo>
                  <a:close/>
                  <a:moveTo>
                    <a:pt x="1476" y="597"/>
                  </a:moveTo>
                  <a:cubicBezTo>
                    <a:pt x="1478" y="594"/>
                    <a:pt x="1476" y="589"/>
                    <a:pt x="1474" y="587"/>
                  </a:cubicBezTo>
                  <a:cubicBezTo>
                    <a:pt x="1475" y="590"/>
                    <a:pt x="1475" y="594"/>
                    <a:pt x="1476" y="597"/>
                  </a:cubicBezTo>
                  <a:close/>
                  <a:moveTo>
                    <a:pt x="445" y="599"/>
                  </a:moveTo>
                  <a:cubicBezTo>
                    <a:pt x="446" y="641"/>
                    <a:pt x="448" y="683"/>
                    <a:pt x="452" y="722"/>
                  </a:cubicBezTo>
                  <a:cubicBezTo>
                    <a:pt x="474" y="725"/>
                    <a:pt x="496" y="727"/>
                    <a:pt x="518" y="729"/>
                  </a:cubicBezTo>
                  <a:cubicBezTo>
                    <a:pt x="523" y="682"/>
                    <a:pt x="528" y="634"/>
                    <a:pt x="535" y="589"/>
                  </a:cubicBezTo>
                  <a:cubicBezTo>
                    <a:pt x="504" y="591"/>
                    <a:pt x="475" y="595"/>
                    <a:pt x="445" y="599"/>
                  </a:cubicBezTo>
                  <a:close/>
                  <a:moveTo>
                    <a:pt x="1398" y="592"/>
                  </a:moveTo>
                  <a:cubicBezTo>
                    <a:pt x="1398" y="610"/>
                    <a:pt x="1399" y="628"/>
                    <a:pt x="1399" y="647"/>
                  </a:cubicBezTo>
                  <a:cubicBezTo>
                    <a:pt x="1404" y="644"/>
                    <a:pt x="1410" y="644"/>
                    <a:pt x="1412" y="640"/>
                  </a:cubicBezTo>
                  <a:cubicBezTo>
                    <a:pt x="1407" y="624"/>
                    <a:pt x="1403" y="607"/>
                    <a:pt x="1398" y="592"/>
                  </a:cubicBezTo>
                  <a:moveTo>
                    <a:pt x="1398" y="592"/>
                  </a:moveTo>
                  <a:cubicBezTo>
                    <a:pt x="1399" y="587"/>
                    <a:pt x="1395" y="591"/>
                    <a:pt x="1398" y="592"/>
                  </a:cubicBezTo>
                  <a:moveTo>
                    <a:pt x="354" y="612"/>
                  </a:moveTo>
                  <a:cubicBezTo>
                    <a:pt x="346" y="641"/>
                    <a:pt x="341" y="673"/>
                    <a:pt x="335" y="705"/>
                  </a:cubicBezTo>
                  <a:cubicBezTo>
                    <a:pt x="372" y="712"/>
                    <a:pt x="409" y="718"/>
                    <a:pt x="449" y="721"/>
                  </a:cubicBezTo>
                  <a:cubicBezTo>
                    <a:pt x="445" y="682"/>
                    <a:pt x="445" y="639"/>
                    <a:pt x="441" y="599"/>
                  </a:cubicBezTo>
                  <a:cubicBezTo>
                    <a:pt x="412" y="603"/>
                    <a:pt x="383" y="607"/>
                    <a:pt x="354" y="612"/>
                  </a:cubicBezTo>
                  <a:close/>
                  <a:moveTo>
                    <a:pt x="1483" y="721"/>
                  </a:moveTo>
                  <a:cubicBezTo>
                    <a:pt x="1487" y="724"/>
                    <a:pt x="1490" y="729"/>
                    <a:pt x="1494" y="733"/>
                  </a:cubicBezTo>
                  <a:cubicBezTo>
                    <a:pt x="1498" y="736"/>
                    <a:pt x="1504" y="743"/>
                    <a:pt x="1505" y="742"/>
                  </a:cubicBezTo>
                  <a:cubicBezTo>
                    <a:pt x="1499" y="690"/>
                    <a:pt x="1492" y="641"/>
                    <a:pt x="1477" y="599"/>
                  </a:cubicBezTo>
                  <a:cubicBezTo>
                    <a:pt x="1480" y="635"/>
                    <a:pt x="1484" y="678"/>
                    <a:pt x="1483" y="721"/>
                  </a:cubicBezTo>
                  <a:close/>
                  <a:moveTo>
                    <a:pt x="1416" y="642"/>
                  </a:moveTo>
                  <a:cubicBezTo>
                    <a:pt x="1419" y="657"/>
                    <a:pt x="1423" y="671"/>
                    <a:pt x="1425" y="686"/>
                  </a:cubicBezTo>
                  <a:cubicBezTo>
                    <a:pt x="1441" y="692"/>
                    <a:pt x="1456" y="703"/>
                    <a:pt x="1468" y="711"/>
                  </a:cubicBezTo>
                  <a:cubicBezTo>
                    <a:pt x="1472" y="714"/>
                    <a:pt x="1478" y="718"/>
                    <a:pt x="1480" y="718"/>
                  </a:cubicBezTo>
                  <a:cubicBezTo>
                    <a:pt x="1480" y="677"/>
                    <a:pt x="1480" y="637"/>
                    <a:pt x="1473" y="603"/>
                  </a:cubicBezTo>
                  <a:cubicBezTo>
                    <a:pt x="1457" y="619"/>
                    <a:pt x="1438" y="632"/>
                    <a:pt x="1416" y="642"/>
                  </a:cubicBezTo>
                  <a:close/>
                  <a:moveTo>
                    <a:pt x="1128" y="658"/>
                  </a:moveTo>
                  <a:cubicBezTo>
                    <a:pt x="1128" y="640"/>
                    <a:pt x="1129" y="623"/>
                    <a:pt x="1130" y="605"/>
                  </a:cubicBezTo>
                  <a:cubicBezTo>
                    <a:pt x="1124" y="606"/>
                    <a:pt x="1122" y="604"/>
                    <a:pt x="1117" y="604"/>
                  </a:cubicBezTo>
                  <a:cubicBezTo>
                    <a:pt x="1120" y="623"/>
                    <a:pt x="1124" y="640"/>
                    <a:pt x="1128" y="658"/>
                  </a:cubicBezTo>
                  <a:close/>
                  <a:moveTo>
                    <a:pt x="1134" y="606"/>
                  </a:moveTo>
                  <a:cubicBezTo>
                    <a:pt x="1132" y="607"/>
                    <a:pt x="1132" y="607"/>
                    <a:pt x="1132" y="609"/>
                  </a:cubicBezTo>
                  <a:cubicBezTo>
                    <a:pt x="1131" y="648"/>
                    <a:pt x="1128" y="682"/>
                    <a:pt x="1136" y="714"/>
                  </a:cubicBezTo>
                  <a:cubicBezTo>
                    <a:pt x="1184" y="707"/>
                    <a:pt x="1230" y="698"/>
                    <a:pt x="1274" y="688"/>
                  </a:cubicBezTo>
                  <a:cubicBezTo>
                    <a:pt x="1276" y="671"/>
                    <a:pt x="1276" y="653"/>
                    <a:pt x="1277" y="635"/>
                  </a:cubicBezTo>
                  <a:cubicBezTo>
                    <a:pt x="1230" y="624"/>
                    <a:pt x="1183" y="614"/>
                    <a:pt x="1134" y="606"/>
                  </a:cubicBezTo>
                  <a:close/>
                  <a:moveTo>
                    <a:pt x="349" y="613"/>
                  </a:moveTo>
                  <a:cubicBezTo>
                    <a:pt x="330" y="617"/>
                    <a:pt x="311" y="621"/>
                    <a:pt x="292" y="624"/>
                  </a:cubicBezTo>
                  <a:cubicBezTo>
                    <a:pt x="292" y="650"/>
                    <a:pt x="293" y="674"/>
                    <a:pt x="295" y="697"/>
                  </a:cubicBezTo>
                  <a:cubicBezTo>
                    <a:pt x="307" y="700"/>
                    <a:pt x="319" y="703"/>
                    <a:pt x="332" y="704"/>
                  </a:cubicBezTo>
                  <a:cubicBezTo>
                    <a:pt x="337" y="674"/>
                    <a:pt x="345" y="641"/>
                    <a:pt x="349" y="613"/>
                  </a:cubicBezTo>
                  <a:close/>
                  <a:moveTo>
                    <a:pt x="1279" y="634"/>
                  </a:moveTo>
                  <a:cubicBezTo>
                    <a:pt x="1282" y="634"/>
                    <a:pt x="1283" y="634"/>
                    <a:pt x="1284" y="635"/>
                  </a:cubicBezTo>
                  <a:cubicBezTo>
                    <a:pt x="1283" y="628"/>
                    <a:pt x="1282" y="622"/>
                    <a:pt x="1279" y="617"/>
                  </a:cubicBezTo>
                  <a:cubicBezTo>
                    <a:pt x="1279" y="623"/>
                    <a:pt x="1279" y="628"/>
                    <a:pt x="1279" y="634"/>
                  </a:cubicBezTo>
                  <a:close/>
                  <a:moveTo>
                    <a:pt x="67" y="699"/>
                  </a:moveTo>
                  <a:cubicBezTo>
                    <a:pt x="70" y="674"/>
                    <a:pt x="76" y="651"/>
                    <a:pt x="82" y="628"/>
                  </a:cubicBezTo>
                  <a:cubicBezTo>
                    <a:pt x="77" y="626"/>
                    <a:pt x="74" y="621"/>
                    <a:pt x="68" y="620"/>
                  </a:cubicBezTo>
                  <a:cubicBezTo>
                    <a:pt x="67" y="645"/>
                    <a:pt x="64" y="674"/>
                    <a:pt x="67" y="699"/>
                  </a:cubicBezTo>
                  <a:close/>
                  <a:moveTo>
                    <a:pt x="288" y="625"/>
                  </a:moveTo>
                  <a:cubicBezTo>
                    <a:pt x="255" y="634"/>
                    <a:pt x="221" y="642"/>
                    <a:pt x="190" y="652"/>
                  </a:cubicBezTo>
                  <a:cubicBezTo>
                    <a:pt x="189" y="659"/>
                    <a:pt x="188" y="664"/>
                    <a:pt x="186" y="670"/>
                  </a:cubicBezTo>
                  <a:cubicBezTo>
                    <a:pt x="220" y="680"/>
                    <a:pt x="255" y="690"/>
                    <a:pt x="293" y="696"/>
                  </a:cubicBezTo>
                  <a:cubicBezTo>
                    <a:pt x="290" y="673"/>
                    <a:pt x="291" y="648"/>
                    <a:pt x="288" y="625"/>
                  </a:cubicBezTo>
                  <a:close/>
                  <a:moveTo>
                    <a:pt x="69" y="701"/>
                  </a:moveTo>
                  <a:cubicBezTo>
                    <a:pt x="95" y="687"/>
                    <a:pt x="122" y="673"/>
                    <a:pt x="152" y="663"/>
                  </a:cubicBezTo>
                  <a:cubicBezTo>
                    <a:pt x="130" y="651"/>
                    <a:pt x="104" y="643"/>
                    <a:pt x="84" y="629"/>
                  </a:cubicBezTo>
                  <a:cubicBezTo>
                    <a:pt x="79" y="653"/>
                    <a:pt x="73" y="676"/>
                    <a:pt x="69" y="701"/>
                  </a:cubicBezTo>
                  <a:close/>
                  <a:moveTo>
                    <a:pt x="1277" y="687"/>
                  </a:moveTo>
                  <a:cubicBezTo>
                    <a:pt x="1283" y="685"/>
                    <a:pt x="1289" y="684"/>
                    <a:pt x="1296" y="682"/>
                  </a:cubicBezTo>
                  <a:cubicBezTo>
                    <a:pt x="1292" y="667"/>
                    <a:pt x="1290" y="652"/>
                    <a:pt x="1285" y="638"/>
                  </a:cubicBezTo>
                  <a:cubicBezTo>
                    <a:pt x="1284" y="637"/>
                    <a:pt x="1281" y="637"/>
                    <a:pt x="1279" y="636"/>
                  </a:cubicBezTo>
                  <a:cubicBezTo>
                    <a:pt x="1278" y="652"/>
                    <a:pt x="1278" y="670"/>
                    <a:pt x="1277" y="687"/>
                  </a:cubicBezTo>
                  <a:close/>
                  <a:moveTo>
                    <a:pt x="1298" y="681"/>
                  </a:moveTo>
                  <a:cubicBezTo>
                    <a:pt x="1320" y="675"/>
                    <a:pt x="1342" y="670"/>
                    <a:pt x="1362" y="661"/>
                  </a:cubicBezTo>
                  <a:cubicBezTo>
                    <a:pt x="1338" y="654"/>
                    <a:pt x="1315" y="645"/>
                    <a:pt x="1289" y="639"/>
                  </a:cubicBezTo>
                  <a:cubicBezTo>
                    <a:pt x="1291" y="653"/>
                    <a:pt x="1296" y="666"/>
                    <a:pt x="1298" y="681"/>
                  </a:cubicBezTo>
                  <a:close/>
                  <a:moveTo>
                    <a:pt x="1399" y="649"/>
                  </a:moveTo>
                  <a:cubicBezTo>
                    <a:pt x="1399" y="657"/>
                    <a:pt x="1399" y="665"/>
                    <a:pt x="1399" y="673"/>
                  </a:cubicBezTo>
                  <a:cubicBezTo>
                    <a:pt x="1407" y="677"/>
                    <a:pt x="1415" y="680"/>
                    <a:pt x="1422" y="684"/>
                  </a:cubicBezTo>
                  <a:cubicBezTo>
                    <a:pt x="1419" y="671"/>
                    <a:pt x="1418" y="655"/>
                    <a:pt x="1412" y="644"/>
                  </a:cubicBezTo>
                  <a:cubicBezTo>
                    <a:pt x="1409" y="646"/>
                    <a:pt x="1404" y="648"/>
                    <a:pt x="1399" y="649"/>
                  </a:cubicBezTo>
                  <a:close/>
                  <a:moveTo>
                    <a:pt x="1371" y="662"/>
                  </a:moveTo>
                  <a:cubicBezTo>
                    <a:pt x="1379" y="665"/>
                    <a:pt x="1388" y="668"/>
                    <a:pt x="1397" y="672"/>
                  </a:cubicBezTo>
                  <a:cubicBezTo>
                    <a:pt x="1396" y="666"/>
                    <a:pt x="1398" y="656"/>
                    <a:pt x="1396" y="651"/>
                  </a:cubicBezTo>
                  <a:cubicBezTo>
                    <a:pt x="1388" y="655"/>
                    <a:pt x="1379" y="658"/>
                    <a:pt x="1371" y="662"/>
                  </a:cubicBezTo>
                  <a:close/>
                  <a:moveTo>
                    <a:pt x="162" y="662"/>
                  </a:moveTo>
                  <a:cubicBezTo>
                    <a:pt x="169" y="664"/>
                    <a:pt x="175" y="668"/>
                    <a:pt x="184" y="669"/>
                  </a:cubicBezTo>
                  <a:cubicBezTo>
                    <a:pt x="184" y="663"/>
                    <a:pt x="187" y="659"/>
                    <a:pt x="187" y="653"/>
                  </a:cubicBezTo>
                  <a:cubicBezTo>
                    <a:pt x="178" y="656"/>
                    <a:pt x="170" y="658"/>
                    <a:pt x="162" y="662"/>
                  </a:cubicBezTo>
                  <a:close/>
                  <a:moveTo>
                    <a:pt x="109" y="683"/>
                  </a:moveTo>
                  <a:cubicBezTo>
                    <a:pt x="98" y="688"/>
                    <a:pt x="72" y="698"/>
                    <a:pt x="68" y="707"/>
                  </a:cubicBezTo>
                  <a:cubicBezTo>
                    <a:pt x="63" y="717"/>
                    <a:pt x="68" y="742"/>
                    <a:pt x="70" y="755"/>
                  </a:cubicBezTo>
                  <a:cubicBezTo>
                    <a:pt x="76" y="807"/>
                    <a:pt x="83" y="853"/>
                    <a:pt x="96" y="893"/>
                  </a:cubicBezTo>
                  <a:cubicBezTo>
                    <a:pt x="107" y="898"/>
                    <a:pt x="117" y="903"/>
                    <a:pt x="127" y="908"/>
                  </a:cubicBezTo>
                  <a:cubicBezTo>
                    <a:pt x="138" y="901"/>
                    <a:pt x="150" y="898"/>
                    <a:pt x="158" y="889"/>
                  </a:cubicBezTo>
                  <a:cubicBezTo>
                    <a:pt x="157" y="859"/>
                    <a:pt x="160" y="834"/>
                    <a:pt x="162" y="808"/>
                  </a:cubicBezTo>
                  <a:cubicBezTo>
                    <a:pt x="163" y="790"/>
                    <a:pt x="168" y="772"/>
                    <a:pt x="168" y="756"/>
                  </a:cubicBezTo>
                  <a:cubicBezTo>
                    <a:pt x="168" y="741"/>
                    <a:pt x="163" y="727"/>
                    <a:pt x="162" y="712"/>
                  </a:cubicBezTo>
                  <a:cubicBezTo>
                    <a:pt x="161" y="696"/>
                    <a:pt x="161" y="681"/>
                    <a:pt x="159" y="665"/>
                  </a:cubicBezTo>
                  <a:cubicBezTo>
                    <a:pt x="159" y="664"/>
                    <a:pt x="159" y="664"/>
                    <a:pt x="158" y="664"/>
                  </a:cubicBezTo>
                  <a:cubicBezTo>
                    <a:pt x="145" y="667"/>
                    <a:pt x="128" y="674"/>
                    <a:pt x="109" y="683"/>
                  </a:cubicBezTo>
                  <a:close/>
                  <a:moveTo>
                    <a:pt x="1367" y="664"/>
                  </a:moveTo>
                  <a:cubicBezTo>
                    <a:pt x="1347" y="670"/>
                    <a:pt x="1321" y="678"/>
                    <a:pt x="1299" y="685"/>
                  </a:cubicBezTo>
                  <a:cubicBezTo>
                    <a:pt x="1311" y="742"/>
                    <a:pt x="1319" y="805"/>
                    <a:pt x="1322" y="872"/>
                  </a:cubicBezTo>
                  <a:cubicBezTo>
                    <a:pt x="1336" y="877"/>
                    <a:pt x="1347" y="884"/>
                    <a:pt x="1362" y="888"/>
                  </a:cubicBezTo>
                  <a:cubicBezTo>
                    <a:pt x="1380" y="824"/>
                    <a:pt x="1394" y="754"/>
                    <a:pt x="1397" y="674"/>
                  </a:cubicBezTo>
                  <a:cubicBezTo>
                    <a:pt x="1386" y="672"/>
                    <a:pt x="1378" y="666"/>
                    <a:pt x="1367" y="664"/>
                  </a:cubicBezTo>
                  <a:close/>
                  <a:moveTo>
                    <a:pt x="170" y="745"/>
                  </a:moveTo>
                  <a:cubicBezTo>
                    <a:pt x="172" y="719"/>
                    <a:pt x="178" y="695"/>
                    <a:pt x="183" y="671"/>
                  </a:cubicBezTo>
                  <a:cubicBezTo>
                    <a:pt x="175" y="670"/>
                    <a:pt x="169" y="667"/>
                    <a:pt x="162" y="665"/>
                  </a:cubicBezTo>
                  <a:cubicBezTo>
                    <a:pt x="164" y="692"/>
                    <a:pt x="164" y="722"/>
                    <a:pt x="170" y="745"/>
                  </a:cubicBezTo>
                  <a:close/>
                  <a:moveTo>
                    <a:pt x="185" y="672"/>
                  </a:moveTo>
                  <a:cubicBezTo>
                    <a:pt x="185" y="673"/>
                    <a:pt x="185" y="674"/>
                    <a:pt x="185" y="675"/>
                  </a:cubicBezTo>
                  <a:cubicBezTo>
                    <a:pt x="182" y="704"/>
                    <a:pt x="169" y="731"/>
                    <a:pt x="171" y="761"/>
                  </a:cubicBezTo>
                  <a:cubicBezTo>
                    <a:pt x="172" y="801"/>
                    <a:pt x="188" y="839"/>
                    <a:pt x="195" y="875"/>
                  </a:cubicBezTo>
                  <a:cubicBezTo>
                    <a:pt x="232" y="860"/>
                    <a:pt x="272" y="848"/>
                    <a:pt x="314" y="837"/>
                  </a:cubicBezTo>
                  <a:cubicBezTo>
                    <a:pt x="306" y="792"/>
                    <a:pt x="297" y="749"/>
                    <a:pt x="294" y="700"/>
                  </a:cubicBezTo>
                  <a:cubicBezTo>
                    <a:pt x="256" y="692"/>
                    <a:pt x="219" y="683"/>
                    <a:pt x="185" y="672"/>
                  </a:cubicBezTo>
                  <a:close/>
                  <a:moveTo>
                    <a:pt x="1364" y="890"/>
                  </a:moveTo>
                  <a:cubicBezTo>
                    <a:pt x="1375" y="896"/>
                    <a:pt x="1385" y="902"/>
                    <a:pt x="1397" y="908"/>
                  </a:cubicBezTo>
                  <a:cubicBezTo>
                    <a:pt x="1411" y="900"/>
                    <a:pt x="1428" y="894"/>
                    <a:pt x="1441" y="885"/>
                  </a:cubicBezTo>
                  <a:cubicBezTo>
                    <a:pt x="1442" y="811"/>
                    <a:pt x="1435" y="747"/>
                    <a:pt x="1423" y="687"/>
                  </a:cubicBezTo>
                  <a:cubicBezTo>
                    <a:pt x="1415" y="684"/>
                    <a:pt x="1408" y="679"/>
                    <a:pt x="1398" y="676"/>
                  </a:cubicBezTo>
                  <a:cubicBezTo>
                    <a:pt x="1397" y="757"/>
                    <a:pt x="1382" y="826"/>
                    <a:pt x="1364" y="890"/>
                  </a:cubicBezTo>
                  <a:close/>
                  <a:moveTo>
                    <a:pt x="1127" y="716"/>
                  </a:moveTo>
                  <a:cubicBezTo>
                    <a:pt x="1127" y="713"/>
                    <a:pt x="1132" y="715"/>
                    <a:pt x="1134" y="715"/>
                  </a:cubicBezTo>
                  <a:cubicBezTo>
                    <a:pt x="1132" y="705"/>
                    <a:pt x="1131" y="694"/>
                    <a:pt x="1129" y="685"/>
                  </a:cubicBezTo>
                  <a:cubicBezTo>
                    <a:pt x="1128" y="694"/>
                    <a:pt x="1125" y="707"/>
                    <a:pt x="1127" y="716"/>
                  </a:cubicBezTo>
                  <a:close/>
                  <a:moveTo>
                    <a:pt x="1277" y="690"/>
                  </a:moveTo>
                  <a:cubicBezTo>
                    <a:pt x="1272" y="746"/>
                    <a:pt x="1263" y="798"/>
                    <a:pt x="1252" y="848"/>
                  </a:cubicBezTo>
                  <a:cubicBezTo>
                    <a:pt x="1275" y="855"/>
                    <a:pt x="1298" y="862"/>
                    <a:pt x="1319" y="871"/>
                  </a:cubicBezTo>
                  <a:cubicBezTo>
                    <a:pt x="1316" y="804"/>
                    <a:pt x="1310" y="740"/>
                    <a:pt x="1295" y="685"/>
                  </a:cubicBezTo>
                  <a:cubicBezTo>
                    <a:pt x="1289" y="687"/>
                    <a:pt x="1283" y="688"/>
                    <a:pt x="1277" y="690"/>
                  </a:cubicBezTo>
                  <a:close/>
                  <a:moveTo>
                    <a:pt x="1443" y="884"/>
                  </a:moveTo>
                  <a:cubicBezTo>
                    <a:pt x="1447" y="884"/>
                    <a:pt x="1454" y="877"/>
                    <a:pt x="1459" y="875"/>
                  </a:cubicBezTo>
                  <a:cubicBezTo>
                    <a:pt x="1470" y="828"/>
                    <a:pt x="1478" y="779"/>
                    <a:pt x="1480" y="723"/>
                  </a:cubicBezTo>
                  <a:cubicBezTo>
                    <a:pt x="1465" y="709"/>
                    <a:pt x="1446" y="699"/>
                    <a:pt x="1426" y="689"/>
                  </a:cubicBezTo>
                  <a:cubicBezTo>
                    <a:pt x="1437" y="748"/>
                    <a:pt x="1446" y="814"/>
                    <a:pt x="1443" y="884"/>
                  </a:cubicBezTo>
                  <a:close/>
                  <a:moveTo>
                    <a:pt x="1136" y="718"/>
                  </a:moveTo>
                  <a:cubicBezTo>
                    <a:pt x="1142" y="751"/>
                    <a:pt x="1146" y="785"/>
                    <a:pt x="1148" y="822"/>
                  </a:cubicBezTo>
                  <a:cubicBezTo>
                    <a:pt x="1182" y="830"/>
                    <a:pt x="1216" y="838"/>
                    <a:pt x="1249" y="847"/>
                  </a:cubicBezTo>
                  <a:cubicBezTo>
                    <a:pt x="1260" y="798"/>
                    <a:pt x="1269" y="747"/>
                    <a:pt x="1274" y="691"/>
                  </a:cubicBezTo>
                  <a:cubicBezTo>
                    <a:pt x="1273" y="691"/>
                    <a:pt x="1272" y="691"/>
                    <a:pt x="1272" y="691"/>
                  </a:cubicBezTo>
                  <a:cubicBezTo>
                    <a:pt x="1229" y="702"/>
                    <a:pt x="1181" y="708"/>
                    <a:pt x="1136" y="718"/>
                  </a:cubicBezTo>
                  <a:close/>
                  <a:moveTo>
                    <a:pt x="317" y="834"/>
                  </a:moveTo>
                  <a:cubicBezTo>
                    <a:pt x="320" y="790"/>
                    <a:pt x="325" y="747"/>
                    <a:pt x="332" y="707"/>
                  </a:cubicBezTo>
                  <a:cubicBezTo>
                    <a:pt x="319" y="706"/>
                    <a:pt x="307" y="703"/>
                    <a:pt x="295" y="700"/>
                  </a:cubicBezTo>
                  <a:cubicBezTo>
                    <a:pt x="301" y="747"/>
                    <a:pt x="306" y="792"/>
                    <a:pt x="317" y="834"/>
                  </a:cubicBezTo>
                  <a:close/>
                  <a:moveTo>
                    <a:pt x="334" y="708"/>
                  </a:moveTo>
                  <a:cubicBezTo>
                    <a:pt x="329" y="749"/>
                    <a:pt x="320" y="792"/>
                    <a:pt x="320" y="836"/>
                  </a:cubicBezTo>
                  <a:cubicBezTo>
                    <a:pt x="364" y="824"/>
                    <a:pt x="411" y="815"/>
                    <a:pt x="460" y="809"/>
                  </a:cubicBezTo>
                  <a:cubicBezTo>
                    <a:pt x="456" y="781"/>
                    <a:pt x="452" y="754"/>
                    <a:pt x="450" y="724"/>
                  </a:cubicBezTo>
                  <a:cubicBezTo>
                    <a:pt x="410" y="721"/>
                    <a:pt x="372" y="714"/>
                    <a:pt x="334" y="708"/>
                  </a:cubicBezTo>
                  <a:close/>
                  <a:moveTo>
                    <a:pt x="12" y="759"/>
                  </a:moveTo>
                  <a:cubicBezTo>
                    <a:pt x="10" y="769"/>
                    <a:pt x="13" y="784"/>
                    <a:pt x="14" y="796"/>
                  </a:cubicBezTo>
                  <a:cubicBezTo>
                    <a:pt x="15" y="809"/>
                    <a:pt x="15" y="823"/>
                    <a:pt x="18" y="833"/>
                  </a:cubicBezTo>
                  <a:cubicBezTo>
                    <a:pt x="21" y="843"/>
                    <a:pt x="38" y="854"/>
                    <a:pt x="45" y="860"/>
                  </a:cubicBezTo>
                  <a:cubicBezTo>
                    <a:pt x="48" y="862"/>
                    <a:pt x="50" y="867"/>
                    <a:pt x="54" y="865"/>
                  </a:cubicBezTo>
                  <a:cubicBezTo>
                    <a:pt x="52" y="809"/>
                    <a:pt x="59" y="757"/>
                    <a:pt x="63" y="710"/>
                  </a:cubicBezTo>
                  <a:cubicBezTo>
                    <a:pt x="63" y="709"/>
                    <a:pt x="63" y="709"/>
                    <a:pt x="62" y="709"/>
                  </a:cubicBezTo>
                  <a:cubicBezTo>
                    <a:pt x="50" y="719"/>
                    <a:pt x="16" y="741"/>
                    <a:pt x="12" y="759"/>
                  </a:cubicBezTo>
                  <a:close/>
                  <a:moveTo>
                    <a:pt x="1134" y="718"/>
                  </a:moveTo>
                  <a:cubicBezTo>
                    <a:pt x="1133" y="716"/>
                    <a:pt x="1129" y="719"/>
                    <a:pt x="1126" y="718"/>
                  </a:cubicBezTo>
                  <a:cubicBezTo>
                    <a:pt x="1122" y="751"/>
                    <a:pt x="1118" y="785"/>
                    <a:pt x="1112" y="816"/>
                  </a:cubicBezTo>
                  <a:cubicBezTo>
                    <a:pt x="1124" y="818"/>
                    <a:pt x="1134" y="821"/>
                    <a:pt x="1146" y="822"/>
                  </a:cubicBezTo>
                  <a:cubicBezTo>
                    <a:pt x="1143" y="787"/>
                    <a:pt x="1139" y="752"/>
                    <a:pt x="1134" y="718"/>
                  </a:cubicBezTo>
                  <a:close/>
                  <a:moveTo>
                    <a:pt x="961" y="735"/>
                  </a:moveTo>
                  <a:cubicBezTo>
                    <a:pt x="960" y="755"/>
                    <a:pt x="958" y="775"/>
                    <a:pt x="956" y="795"/>
                  </a:cubicBezTo>
                  <a:cubicBezTo>
                    <a:pt x="1009" y="801"/>
                    <a:pt x="1060" y="807"/>
                    <a:pt x="1110" y="815"/>
                  </a:cubicBezTo>
                  <a:cubicBezTo>
                    <a:pt x="1113" y="784"/>
                    <a:pt x="1123" y="748"/>
                    <a:pt x="1121" y="719"/>
                  </a:cubicBezTo>
                  <a:cubicBezTo>
                    <a:pt x="1070" y="726"/>
                    <a:pt x="1016" y="732"/>
                    <a:pt x="961" y="735"/>
                  </a:cubicBezTo>
                  <a:close/>
                  <a:moveTo>
                    <a:pt x="1462" y="872"/>
                  </a:moveTo>
                  <a:cubicBezTo>
                    <a:pt x="1480" y="862"/>
                    <a:pt x="1495" y="848"/>
                    <a:pt x="1507" y="832"/>
                  </a:cubicBezTo>
                  <a:cubicBezTo>
                    <a:pt x="1507" y="814"/>
                    <a:pt x="1508" y="802"/>
                    <a:pt x="1507" y="786"/>
                  </a:cubicBezTo>
                  <a:cubicBezTo>
                    <a:pt x="1506" y="773"/>
                    <a:pt x="1508" y="759"/>
                    <a:pt x="1506" y="750"/>
                  </a:cubicBezTo>
                  <a:cubicBezTo>
                    <a:pt x="1503" y="738"/>
                    <a:pt x="1488" y="733"/>
                    <a:pt x="1482" y="724"/>
                  </a:cubicBezTo>
                  <a:cubicBezTo>
                    <a:pt x="1481" y="779"/>
                    <a:pt x="1472" y="827"/>
                    <a:pt x="1462" y="872"/>
                  </a:cubicBezTo>
                  <a:close/>
                  <a:moveTo>
                    <a:pt x="462" y="808"/>
                  </a:moveTo>
                  <a:cubicBezTo>
                    <a:pt x="479" y="806"/>
                    <a:pt x="496" y="804"/>
                    <a:pt x="512" y="801"/>
                  </a:cubicBezTo>
                  <a:cubicBezTo>
                    <a:pt x="515" y="778"/>
                    <a:pt x="516" y="755"/>
                    <a:pt x="518" y="732"/>
                  </a:cubicBezTo>
                  <a:cubicBezTo>
                    <a:pt x="496" y="729"/>
                    <a:pt x="474" y="727"/>
                    <a:pt x="452" y="725"/>
                  </a:cubicBezTo>
                  <a:cubicBezTo>
                    <a:pt x="455" y="753"/>
                    <a:pt x="458" y="780"/>
                    <a:pt x="462" y="808"/>
                  </a:cubicBezTo>
                  <a:close/>
                  <a:moveTo>
                    <a:pt x="56" y="868"/>
                  </a:moveTo>
                  <a:cubicBezTo>
                    <a:pt x="66" y="877"/>
                    <a:pt x="79" y="884"/>
                    <a:pt x="92" y="890"/>
                  </a:cubicBezTo>
                  <a:cubicBezTo>
                    <a:pt x="79" y="840"/>
                    <a:pt x="69" y="787"/>
                    <a:pt x="64" y="728"/>
                  </a:cubicBezTo>
                  <a:cubicBezTo>
                    <a:pt x="58" y="772"/>
                    <a:pt x="55" y="818"/>
                    <a:pt x="56" y="868"/>
                  </a:cubicBezTo>
                  <a:close/>
                  <a:moveTo>
                    <a:pt x="522" y="732"/>
                  </a:moveTo>
                  <a:cubicBezTo>
                    <a:pt x="518" y="753"/>
                    <a:pt x="518" y="778"/>
                    <a:pt x="515" y="801"/>
                  </a:cubicBezTo>
                  <a:cubicBezTo>
                    <a:pt x="549" y="797"/>
                    <a:pt x="584" y="794"/>
                    <a:pt x="619" y="791"/>
                  </a:cubicBezTo>
                  <a:cubicBezTo>
                    <a:pt x="619" y="773"/>
                    <a:pt x="617" y="756"/>
                    <a:pt x="616" y="739"/>
                  </a:cubicBezTo>
                  <a:cubicBezTo>
                    <a:pt x="585" y="736"/>
                    <a:pt x="553" y="735"/>
                    <a:pt x="522" y="732"/>
                  </a:cubicBezTo>
                  <a:close/>
                  <a:moveTo>
                    <a:pt x="8" y="761"/>
                  </a:moveTo>
                  <a:cubicBezTo>
                    <a:pt x="10" y="754"/>
                    <a:pt x="10" y="740"/>
                    <a:pt x="8" y="733"/>
                  </a:cubicBezTo>
                  <a:cubicBezTo>
                    <a:pt x="10" y="743"/>
                    <a:pt x="6" y="753"/>
                    <a:pt x="8" y="761"/>
                  </a:cubicBezTo>
                  <a:close/>
                  <a:moveTo>
                    <a:pt x="942" y="737"/>
                  </a:moveTo>
                  <a:cubicBezTo>
                    <a:pt x="943" y="757"/>
                    <a:pt x="945" y="775"/>
                    <a:pt x="945" y="795"/>
                  </a:cubicBezTo>
                  <a:cubicBezTo>
                    <a:pt x="948" y="795"/>
                    <a:pt x="950" y="795"/>
                    <a:pt x="953" y="795"/>
                  </a:cubicBezTo>
                  <a:cubicBezTo>
                    <a:pt x="956" y="776"/>
                    <a:pt x="957" y="756"/>
                    <a:pt x="958" y="736"/>
                  </a:cubicBezTo>
                  <a:cubicBezTo>
                    <a:pt x="953" y="736"/>
                    <a:pt x="946" y="735"/>
                    <a:pt x="942" y="737"/>
                  </a:cubicBezTo>
                  <a:close/>
                  <a:moveTo>
                    <a:pt x="790" y="742"/>
                  </a:moveTo>
                  <a:cubicBezTo>
                    <a:pt x="790" y="757"/>
                    <a:pt x="790" y="772"/>
                    <a:pt x="790" y="788"/>
                  </a:cubicBezTo>
                  <a:cubicBezTo>
                    <a:pt x="843" y="788"/>
                    <a:pt x="892" y="791"/>
                    <a:pt x="942" y="794"/>
                  </a:cubicBezTo>
                  <a:cubicBezTo>
                    <a:pt x="940" y="776"/>
                    <a:pt x="940" y="755"/>
                    <a:pt x="938" y="737"/>
                  </a:cubicBezTo>
                  <a:cubicBezTo>
                    <a:pt x="889" y="739"/>
                    <a:pt x="841" y="742"/>
                    <a:pt x="790" y="742"/>
                  </a:cubicBezTo>
                  <a:close/>
                  <a:moveTo>
                    <a:pt x="621" y="739"/>
                  </a:moveTo>
                  <a:cubicBezTo>
                    <a:pt x="619" y="755"/>
                    <a:pt x="623" y="774"/>
                    <a:pt x="623" y="791"/>
                  </a:cubicBezTo>
                  <a:cubicBezTo>
                    <a:pt x="657" y="790"/>
                    <a:pt x="691" y="788"/>
                    <a:pt x="726" y="788"/>
                  </a:cubicBezTo>
                  <a:cubicBezTo>
                    <a:pt x="726" y="772"/>
                    <a:pt x="726" y="757"/>
                    <a:pt x="726" y="742"/>
                  </a:cubicBezTo>
                  <a:cubicBezTo>
                    <a:pt x="690" y="742"/>
                    <a:pt x="656" y="740"/>
                    <a:pt x="621" y="739"/>
                  </a:cubicBezTo>
                  <a:close/>
                  <a:moveTo>
                    <a:pt x="729" y="742"/>
                  </a:moveTo>
                  <a:cubicBezTo>
                    <a:pt x="729" y="757"/>
                    <a:pt x="729" y="772"/>
                    <a:pt x="729" y="788"/>
                  </a:cubicBezTo>
                  <a:cubicBezTo>
                    <a:pt x="749" y="788"/>
                    <a:pt x="768" y="788"/>
                    <a:pt x="787" y="788"/>
                  </a:cubicBezTo>
                  <a:cubicBezTo>
                    <a:pt x="788" y="773"/>
                    <a:pt x="788" y="757"/>
                    <a:pt x="788" y="742"/>
                  </a:cubicBezTo>
                  <a:cubicBezTo>
                    <a:pt x="768" y="742"/>
                    <a:pt x="749" y="742"/>
                    <a:pt x="729" y="742"/>
                  </a:cubicBezTo>
                  <a:close/>
                  <a:moveTo>
                    <a:pt x="1508" y="753"/>
                  </a:moveTo>
                  <a:cubicBezTo>
                    <a:pt x="1508" y="753"/>
                    <a:pt x="1509" y="754"/>
                    <a:pt x="1508" y="753"/>
                  </a:cubicBezTo>
                  <a:close/>
                  <a:moveTo>
                    <a:pt x="1511" y="827"/>
                  </a:moveTo>
                  <a:cubicBezTo>
                    <a:pt x="1520" y="808"/>
                    <a:pt x="1524" y="768"/>
                    <a:pt x="1509" y="754"/>
                  </a:cubicBezTo>
                  <a:cubicBezTo>
                    <a:pt x="1510" y="778"/>
                    <a:pt x="1509" y="804"/>
                    <a:pt x="1511" y="827"/>
                  </a:cubicBezTo>
                  <a:close/>
                  <a:moveTo>
                    <a:pt x="15" y="828"/>
                  </a:moveTo>
                  <a:cubicBezTo>
                    <a:pt x="12" y="808"/>
                    <a:pt x="12" y="784"/>
                    <a:pt x="8" y="765"/>
                  </a:cubicBezTo>
                  <a:cubicBezTo>
                    <a:pt x="6" y="784"/>
                    <a:pt x="4" y="816"/>
                    <a:pt x="15" y="828"/>
                  </a:cubicBezTo>
                  <a:close/>
                  <a:moveTo>
                    <a:pt x="162" y="890"/>
                  </a:moveTo>
                  <a:cubicBezTo>
                    <a:pt x="171" y="884"/>
                    <a:pt x="184" y="881"/>
                    <a:pt x="193" y="875"/>
                  </a:cubicBezTo>
                  <a:cubicBezTo>
                    <a:pt x="182" y="842"/>
                    <a:pt x="176" y="805"/>
                    <a:pt x="169" y="768"/>
                  </a:cubicBezTo>
                  <a:cubicBezTo>
                    <a:pt x="165" y="806"/>
                    <a:pt x="159" y="852"/>
                    <a:pt x="162" y="890"/>
                  </a:cubicBezTo>
                  <a:close/>
                  <a:moveTo>
                    <a:pt x="5" y="797"/>
                  </a:moveTo>
                  <a:cubicBezTo>
                    <a:pt x="5" y="793"/>
                    <a:pt x="5" y="784"/>
                    <a:pt x="4" y="780"/>
                  </a:cubicBezTo>
                  <a:cubicBezTo>
                    <a:pt x="2" y="787"/>
                    <a:pt x="4" y="811"/>
                    <a:pt x="5" y="797"/>
                  </a:cubicBezTo>
                  <a:close/>
                  <a:moveTo>
                    <a:pt x="624" y="794"/>
                  </a:moveTo>
                  <a:cubicBezTo>
                    <a:pt x="627" y="863"/>
                    <a:pt x="635" y="934"/>
                    <a:pt x="643" y="1001"/>
                  </a:cubicBezTo>
                  <a:cubicBezTo>
                    <a:pt x="670" y="999"/>
                    <a:pt x="698" y="998"/>
                    <a:pt x="726" y="997"/>
                  </a:cubicBezTo>
                  <a:cubicBezTo>
                    <a:pt x="726" y="928"/>
                    <a:pt x="725" y="858"/>
                    <a:pt x="726" y="791"/>
                  </a:cubicBezTo>
                  <a:cubicBezTo>
                    <a:pt x="694" y="790"/>
                    <a:pt x="656" y="792"/>
                    <a:pt x="624" y="794"/>
                  </a:cubicBezTo>
                  <a:close/>
                  <a:moveTo>
                    <a:pt x="729" y="792"/>
                  </a:moveTo>
                  <a:cubicBezTo>
                    <a:pt x="727" y="859"/>
                    <a:pt x="729" y="929"/>
                    <a:pt x="728" y="997"/>
                  </a:cubicBezTo>
                  <a:cubicBezTo>
                    <a:pt x="747" y="997"/>
                    <a:pt x="765" y="997"/>
                    <a:pt x="783" y="997"/>
                  </a:cubicBezTo>
                  <a:cubicBezTo>
                    <a:pt x="785" y="929"/>
                    <a:pt x="787" y="860"/>
                    <a:pt x="787" y="790"/>
                  </a:cubicBezTo>
                  <a:cubicBezTo>
                    <a:pt x="768" y="790"/>
                    <a:pt x="749" y="790"/>
                    <a:pt x="730" y="790"/>
                  </a:cubicBezTo>
                  <a:cubicBezTo>
                    <a:pt x="729" y="790"/>
                    <a:pt x="729" y="791"/>
                    <a:pt x="729" y="792"/>
                  </a:cubicBezTo>
                  <a:close/>
                  <a:moveTo>
                    <a:pt x="790" y="792"/>
                  </a:moveTo>
                  <a:cubicBezTo>
                    <a:pt x="789" y="861"/>
                    <a:pt x="788" y="929"/>
                    <a:pt x="786" y="997"/>
                  </a:cubicBezTo>
                  <a:cubicBezTo>
                    <a:pt x="834" y="997"/>
                    <a:pt x="881" y="1003"/>
                    <a:pt x="927" y="998"/>
                  </a:cubicBezTo>
                  <a:cubicBezTo>
                    <a:pt x="937" y="935"/>
                    <a:pt x="950" y="870"/>
                    <a:pt x="942" y="797"/>
                  </a:cubicBezTo>
                  <a:cubicBezTo>
                    <a:pt x="894" y="792"/>
                    <a:pt x="842" y="791"/>
                    <a:pt x="791" y="790"/>
                  </a:cubicBezTo>
                  <a:cubicBezTo>
                    <a:pt x="790" y="790"/>
                    <a:pt x="790" y="791"/>
                    <a:pt x="790" y="792"/>
                  </a:cubicBezTo>
                  <a:close/>
                  <a:moveTo>
                    <a:pt x="1521" y="796"/>
                  </a:moveTo>
                  <a:cubicBezTo>
                    <a:pt x="1521" y="795"/>
                    <a:pt x="1522" y="788"/>
                    <a:pt x="1520" y="791"/>
                  </a:cubicBezTo>
                  <a:cubicBezTo>
                    <a:pt x="1520" y="793"/>
                    <a:pt x="1520" y="799"/>
                    <a:pt x="1521" y="796"/>
                  </a:cubicBezTo>
                  <a:close/>
                  <a:moveTo>
                    <a:pt x="515" y="804"/>
                  </a:moveTo>
                  <a:cubicBezTo>
                    <a:pt x="511" y="864"/>
                    <a:pt x="510" y="926"/>
                    <a:pt x="510" y="991"/>
                  </a:cubicBezTo>
                  <a:cubicBezTo>
                    <a:pt x="552" y="995"/>
                    <a:pt x="598" y="999"/>
                    <a:pt x="640" y="1000"/>
                  </a:cubicBezTo>
                  <a:cubicBezTo>
                    <a:pt x="631" y="934"/>
                    <a:pt x="624" y="865"/>
                    <a:pt x="620" y="794"/>
                  </a:cubicBezTo>
                  <a:cubicBezTo>
                    <a:pt x="584" y="797"/>
                    <a:pt x="549" y="799"/>
                    <a:pt x="515" y="804"/>
                  </a:cubicBezTo>
                  <a:close/>
                  <a:moveTo>
                    <a:pt x="948" y="845"/>
                  </a:moveTo>
                  <a:cubicBezTo>
                    <a:pt x="950" y="830"/>
                    <a:pt x="952" y="814"/>
                    <a:pt x="953" y="798"/>
                  </a:cubicBezTo>
                  <a:cubicBezTo>
                    <a:pt x="950" y="798"/>
                    <a:pt x="949" y="797"/>
                    <a:pt x="945" y="797"/>
                  </a:cubicBezTo>
                  <a:cubicBezTo>
                    <a:pt x="947" y="812"/>
                    <a:pt x="946" y="830"/>
                    <a:pt x="948" y="845"/>
                  </a:cubicBezTo>
                  <a:close/>
                  <a:moveTo>
                    <a:pt x="950" y="997"/>
                  </a:moveTo>
                  <a:cubicBezTo>
                    <a:pt x="991" y="993"/>
                    <a:pt x="1030" y="989"/>
                    <a:pt x="1070" y="985"/>
                  </a:cubicBezTo>
                  <a:cubicBezTo>
                    <a:pt x="1087" y="933"/>
                    <a:pt x="1099" y="877"/>
                    <a:pt x="1110" y="818"/>
                  </a:cubicBezTo>
                  <a:cubicBezTo>
                    <a:pt x="1061" y="809"/>
                    <a:pt x="1009" y="803"/>
                    <a:pt x="957" y="798"/>
                  </a:cubicBezTo>
                  <a:cubicBezTo>
                    <a:pt x="944" y="857"/>
                    <a:pt x="952" y="927"/>
                    <a:pt x="950" y="997"/>
                  </a:cubicBezTo>
                  <a:close/>
                  <a:moveTo>
                    <a:pt x="462" y="811"/>
                  </a:moveTo>
                  <a:cubicBezTo>
                    <a:pt x="470" y="866"/>
                    <a:pt x="483" y="925"/>
                    <a:pt x="495" y="975"/>
                  </a:cubicBezTo>
                  <a:cubicBezTo>
                    <a:pt x="497" y="982"/>
                    <a:pt x="496" y="993"/>
                    <a:pt x="508" y="991"/>
                  </a:cubicBezTo>
                  <a:cubicBezTo>
                    <a:pt x="507" y="935"/>
                    <a:pt x="508" y="873"/>
                    <a:pt x="511" y="820"/>
                  </a:cubicBezTo>
                  <a:cubicBezTo>
                    <a:pt x="512" y="816"/>
                    <a:pt x="515" y="807"/>
                    <a:pt x="510" y="804"/>
                  </a:cubicBezTo>
                  <a:cubicBezTo>
                    <a:pt x="494" y="807"/>
                    <a:pt x="477" y="808"/>
                    <a:pt x="462" y="811"/>
                  </a:cubicBezTo>
                  <a:close/>
                  <a:moveTo>
                    <a:pt x="318" y="839"/>
                  </a:moveTo>
                  <a:cubicBezTo>
                    <a:pt x="326" y="887"/>
                    <a:pt x="341" y="928"/>
                    <a:pt x="354" y="970"/>
                  </a:cubicBezTo>
                  <a:cubicBezTo>
                    <a:pt x="400" y="977"/>
                    <a:pt x="448" y="987"/>
                    <a:pt x="496" y="988"/>
                  </a:cubicBezTo>
                  <a:cubicBezTo>
                    <a:pt x="480" y="933"/>
                    <a:pt x="470" y="871"/>
                    <a:pt x="459" y="811"/>
                  </a:cubicBezTo>
                  <a:cubicBezTo>
                    <a:pt x="411" y="819"/>
                    <a:pt x="363" y="827"/>
                    <a:pt x="318" y="839"/>
                  </a:cubicBezTo>
                  <a:close/>
                  <a:moveTo>
                    <a:pt x="1113" y="819"/>
                  </a:moveTo>
                  <a:cubicBezTo>
                    <a:pt x="1113" y="819"/>
                    <a:pt x="1113" y="818"/>
                    <a:pt x="1112" y="818"/>
                  </a:cubicBezTo>
                  <a:cubicBezTo>
                    <a:pt x="1102" y="876"/>
                    <a:pt x="1089" y="932"/>
                    <a:pt x="1074" y="984"/>
                  </a:cubicBezTo>
                  <a:cubicBezTo>
                    <a:pt x="1100" y="981"/>
                    <a:pt x="1126" y="978"/>
                    <a:pt x="1151" y="973"/>
                  </a:cubicBezTo>
                  <a:cubicBezTo>
                    <a:pt x="1151" y="922"/>
                    <a:pt x="1149" y="873"/>
                    <a:pt x="1146" y="825"/>
                  </a:cubicBezTo>
                  <a:cubicBezTo>
                    <a:pt x="1135" y="823"/>
                    <a:pt x="1125" y="820"/>
                    <a:pt x="1113" y="819"/>
                  </a:cubicBezTo>
                  <a:close/>
                  <a:moveTo>
                    <a:pt x="46" y="1018"/>
                  </a:moveTo>
                  <a:cubicBezTo>
                    <a:pt x="45" y="1002"/>
                    <a:pt x="48" y="990"/>
                    <a:pt x="54" y="980"/>
                  </a:cubicBezTo>
                  <a:cubicBezTo>
                    <a:pt x="37" y="936"/>
                    <a:pt x="24" y="889"/>
                    <a:pt x="17" y="837"/>
                  </a:cubicBezTo>
                  <a:cubicBezTo>
                    <a:pt x="13" y="832"/>
                    <a:pt x="11" y="826"/>
                    <a:pt x="7" y="821"/>
                  </a:cubicBezTo>
                  <a:cubicBezTo>
                    <a:pt x="12" y="895"/>
                    <a:pt x="24" y="961"/>
                    <a:pt x="46" y="1018"/>
                  </a:cubicBezTo>
                  <a:close/>
                  <a:moveTo>
                    <a:pt x="1507" y="887"/>
                  </a:moveTo>
                  <a:cubicBezTo>
                    <a:pt x="1509" y="865"/>
                    <a:pt x="1516" y="844"/>
                    <a:pt x="1515" y="823"/>
                  </a:cubicBezTo>
                  <a:cubicBezTo>
                    <a:pt x="1506" y="838"/>
                    <a:pt x="1508" y="868"/>
                    <a:pt x="1507" y="887"/>
                  </a:cubicBezTo>
                  <a:close/>
                  <a:moveTo>
                    <a:pt x="1149" y="826"/>
                  </a:moveTo>
                  <a:cubicBezTo>
                    <a:pt x="1152" y="873"/>
                    <a:pt x="1154" y="922"/>
                    <a:pt x="1154" y="973"/>
                  </a:cubicBezTo>
                  <a:cubicBezTo>
                    <a:pt x="1174" y="969"/>
                    <a:pt x="1195" y="965"/>
                    <a:pt x="1215" y="961"/>
                  </a:cubicBezTo>
                  <a:cubicBezTo>
                    <a:pt x="1227" y="925"/>
                    <a:pt x="1240" y="889"/>
                    <a:pt x="1248" y="849"/>
                  </a:cubicBezTo>
                  <a:cubicBezTo>
                    <a:pt x="1215" y="841"/>
                    <a:pt x="1184" y="832"/>
                    <a:pt x="1149" y="826"/>
                  </a:cubicBezTo>
                  <a:close/>
                  <a:moveTo>
                    <a:pt x="1461" y="878"/>
                  </a:moveTo>
                  <a:cubicBezTo>
                    <a:pt x="1455" y="899"/>
                    <a:pt x="1449" y="921"/>
                    <a:pt x="1442" y="941"/>
                  </a:cubicBezTo>
                  <a:cubicBezTo>
                    <a:pt x="1456" y="956"/>
                    <a:pt x="1469" y="972"/>
                    <a:pt x="1476" y="993"/>
                  </a:cubicBezTo>
                  <a:cubicBezTo>
                    <a:pt x="1493" y="949"/>
                    <a:pt x="1507" y="896"/>
                    <a:pt x="1506" y="837"/>
                  </a:cubicBezTo>
                  <a:cubicBezTo>
                    <a:pt x="1495" y="854"/>
                    <a:pt x="1476" y="865"/>
                    <a:pt x="1461" y="878"/>
                  </a:cubicBezTo>
                  <a:close/>
                  <a:moveTo>
                    <a:pt x="196" y="877"/>
                  </a:moveTo>
                  <a:cubicBezTo>
                    <a:pt x="201" y="898"/>
                    <a:pt x="208" y="918"/>
                    <a:pt x="215" y="938"/>
                  </a:cubicBezTo>
                  <a:cubicBezTo>
                    <a:pt x="247" y="946"/>
                    <a:pt x="278" y="956"/>
                    <a:pt x="313" y="961"/>
                  </a:cubicBezTo>
                  <a:cubicBezTo>
                    <a:pt x="311" y="919"/>
                    <a:pt x="316" y="878"/>
                    <a:pt x="315" y="839"/>
                  </a:cubicBezTo>
                  <a:cubicBezTo>
                    <a:pt x="314" y="839"/>
                    <a:pt x="313" y="839"/>
                    <a:pt x="313" y="839"/>
                  </a:cubicBezTo>
                  <a:cubicBezTo>
                    <a:pt x="272" y="850"/>
                    <a:pt x="233" y="863"/>
                    <a:pt x="196" y="877"/>
                  </a:cubicBezTo>
                  <a:close/>
                  <a:moveTo>
                    <a:pt x="55" y="977"/>
                  </a:moveTo>
                  <a:cubicBezTo>
                    <a:pt x="56" y="970"/>
                    <a:pt x="61" y="968"/>
                    <a:pt x="63" y="962"/>
                  </a:cubicBezTo>
                  <a:cubicBezTo>
                    <a:pt x="57" y="935"/>
                    <a:pt x="56" y="902"/>
                    <a:pt x="54" y="871"/>
                  </a:cubicBezTo>
                  <a:cubicBezTo>
                    <a:pt x="42" y="861"/>
                    <a:pt x="30" y="852"/>
                    <a:pt x="20" y="840"/>
                  </a:cubicBezTo>
                  <a:cubicBezTo>
                    <a:pt x="27" y="890"/>
                    <a:pt x="39" y="936"/>
                    <a:pt x="55" y="977"/>
                  </a:cubicBezTo>
                  <a:close/>
                  <a:moveTo>
                    <a:pt x="1251" y="851"/>
                  </a:moveTo>
                  <a:cubicBezTo>
                    <a:pt x="1241" y="889"/>
                    <a:pt x="1230" y="925"/>
                    <a:pt x="1218" y="960"/>
                  </a:cubicBezTo>
                  <a:cubicBezTo>
                    <a:pt x="1253" y="953"/>
                    <a:pt x="1288" y="945"/>
                    <a:pt x="1320" y="935"/>
                  </a:cubicBezTo>
                  <a:cubicBezTo>
                    <a:pt x="1320" y="914"/>
                    <a:pt x="1320" y="893"/>
                    <a:pt x="1319" y="873"/>
                  </a:cubicBezTo>
                  <a:cubicBezTo>
                    <a:pt x="1296" y="866"/>
                    <a:pt x="1275" y="857"/>
                    <a:pt x="1251" y="851"/>
                  </a:cubicBezTo>
                  <a:close/>
                  <a:moveTo>
                    <a:pt x="316" y="962"/>
                  </a:moveTo>
                  <a:cubicBezTo>
                    <a:pt x="327" y="965"/>
                    <a:pt x="339" y="967"/>
                    <a:pt x="351" y="969"/>
                  </a:cubicBezTo>
                  <a:cubicBezTo>
                    <a:pt x="338" y="932"/>
                    <a:pt x="328" y="893"/>
                    <a:pt x="318" y="853"/>
                  </a:cubicBezTo>
                  <a:cubicBezTo>
                    <a:pt x="316" y="889"/>
                    <a:pt x="315" y="925"/>
                    <a:pt x="316" y="962"/>
                  </a:cubicBezTo>
                  <a:close/>
                  <a:moveTo>
                    <a:pt x="65" y="959"/>
                  </a:moveTo>
                  <a:cubicBezTo>
                    <a:pt x="75" y="948"/>
                    <a:pt x="90" y="935"/>
                    <a:pt x="102" y="923"/>
                  </a:cubicBezTo>
                  <a:cubicBezTo>
                    <a:pt x="99" y="914"/>
                    <a:pt x="96" y="904"/>
                    <a:pt x="94" y="894"/>
                  </a:cubicBezTo>
                  <a:cubicBezTo>
                    <a:pt x="80" y="889"/>
                    <a:pt x="69" y="880"/>
                    <a:pt x="56" y="873"/>
                  </a:cubicBezTo>
                  <a:cubicBezTo>
                    <a:pt x="59" y="902"/>
                    <a:pt x="60" y="932"/>
                    <a:pt x="65" y="959"/>
                  </a:cubicBezTo>
                  <a:close/>
                  <a:moveTo>
                    <a:pt x="1322" y="934"/>
                  </a:moveTo>
                  <a:cubicBezTo>
                    <a:pt x="1332" y="932"/>
                    <a:pt x="1340" y="928"/>
                    <a:pt x="1350" y="925"/>
                  </a:cubicBezTo>
                  <a:cubicBezTo>
                    <a:pt x="1354" y="914"/>
                    <a:pt x="1357" y="903"/>
                    <a:pt x="1360" y="891"/>
                  </a:cubicBezTo>
                  <a:cubicBezTo>
                    <a:pt x="1347" y="886"/>
                    <a:pt x="1335" y="880"/>
                    <a:pt x="1322" y="875"/>
                  </a:cubicBezTo>
                  <a:cubicBezTo>
                    <a:pt x="1323" y="895"/>
                    <a:pt x="1323" y="913"/>
                    <a:pt x="1322" y="934"/>
                  </a:cubicBezTo>
                  <a:close/>
                  <a:moveTo>
                    <a:pt x="194" y="879"/>
                  </a:moveTo>
                  <a:cubicBezTo>
                    <a:pt x="181" y="882"/>
                    <a:pt x="173" y="889"/>
                    <a:pt x="161" y="892"/>
                  </a:cubicBezTo>
                  <a:cubicBezTo>
                    <a:pt x="161" y="902"/>
                    <a:pt x="161" y="911"/>
                    <a:pt x="161" y="921"/>
                  </a:cubicBezTo>
                  <a:cubicBezTo>
                    <a:pt x="179" y="925"/>
                    <a:pt x="195" y="935"/>
                    <a:pt x="212" y="935"/>
                  </a:cubicBezTo>
                  <a:cubicBezTo>
                    <a:pt x="205" y="917"/>
                    <a:pt x="199" y="899"/>
                    <a:pt x="194" y="879"/>
                  </a:cubicBezTo>
                  <a:close/>
                  <a:moveTo>
                    <a:pt x="1457" y="881"/>
                  </a:moveTo>
                  <a:cubicBezTo>
                    <a:pt x="1457" y="880"/>
                    <a:pt x="1456" y="880"/>
                    <a:pt x="1455" y="880"/>
                  </a:cubicBezTo>
                  <a:cubicBezTo>
                    <a:pt x="1452" y="883"/>
                    <a:pt x="1447" y="885"/>
                    <a:pt x="1443" y="887"/>
                  </a:cubicBezTo>
                  <a:cubicBezTo>
                    <a:pt x="1443" y="905"/>
                    <a:pt x="1440" y="923"/>
                    <a:pt x="1441" y="937"/>
                  </a:cubicBezTo>
                  <a:cubicBezTo>
                    <a:pt x="1443" y="919"/>
                    <a:pt x="1456" y="899"/>
                    <a:pt x="1457" y="881"/>
                  </a:cubicBezTo>
                  <a:close/>
                  <a:moveTo>
                    <a:pt x="1505" y="889"/>
                  </a:moveTo>
                  <a:cubicBezTo>
                    <a:pt x="1506" y="893"/>
                    <a:pt x="1506" y="886"/>
                    <a:pt x="1505" y="889"/>
                  </a:cubicBezTo>
                  <a:close/>
                  <a:moveTo>
                    <a:pt x="1399" y="909"/>
                  </a:moveTo>
                  <a:cubicBezTo>
                    <a:pt x="1411" y="918"/>
                    <a:pt x="1425" y="927"/>
                    <a:pt x="1437" y="936"/>
                  </a:cubicBezTo>
                  <a:cubicBezTo>
                    <a:pt x="1438" y="922"/>
                    <a:pt x="1441" y="904"/>
                    <a:pt x="1439" y="889"/>
                  </a:cubicBezTo>
                  <a:cubicBezTo>
                    <a:pt x="1427" y="897"/>
                    <a:pt x="1413" y="903"/>
                    <a:pt x="1399" y="909"/>
                  </a:cubicBezTo>
                  <a:close/>
                  <a:moveTo>
                    <a:pt x="1354" y="924"/>
                  </a:moveTo>
                  <a:cubicBezTo>
                    <a:pt x="1366" y="919"/>
                    <a:pt x="1379" y="914"/>
                    <a:pt x="1392" y="910"/>
                  </a:cubicBezTo>
                  <a:cubicBezTo>
                    <a:pt x="1384" y="902"/>
                    <a:pt x="1373" y="898"/>
                    <a:pt x="1363" y="893"/>
                  </a:cubicBezTo>
                  <a:cubicBezTo>
                    <a:pt x="1360" y="903"/>
                    <a:pt x="1354" y="915"/>
                    <a:pt x="1354" y="924"/>
                  </a:cubicBezTo>
                  <a:close/>
                  <a:moveTo>
                    <a:pt x="131" y="910"/>
                  </a:moveTo>
                  <a:cubicBezTo>
                    <a:pt x="141" y="912"/>
                    <a:pt x="148" y="917"/>
                    <a:pt x="158" y="919"/>
                  </a:cubicBezTo>
                  <a:cubicBezTo>
                    <a:pt x="158" y="911"/>
                    <a:pt x="159" y="901"/>
                    <a:pt x="157" y="894"/>
                  </a:cubicBezTo>
                  <a:cubicBezTo>
                    <a:pt x="149" y="900"/>
                    <a:pt x="139" y="903"/>
                    <a:pt x="131" y="910"/>
                  </a:cubicBezTo>
                  <a:close/>
                  <a:moveTo>
                    <a:pt x="929" y="998"/>
                  </a:moveTo>
                  <a:cubicBezTo>
                    <a:pt x="936" y="999"/>
                    <a:pt x="939" y="996"/>
                    <a:pt x="945" y="997"/>
                  </a:cubicBezTo>
                  <a:cubicBezTo>
                    <a:pt x="947" y="964"/>
                    <a:pt x="945" y="928"/>
                    <a:pt x="944" y="895"/>
                  </a:cubicBezTo>
                  <a:cubicBezTo>
                    <a:pt x="941" y="931"/>
                    <a:pt x="935" y="964"/>
                    <a:pt x="929" y="998"/>
                  </a:cubicBezTo>
                  <a:close/>
                  <a:moveTo>
                    <a:pt x="98" y="897"/>
                  </a:moveTo>
                  <a:cubicBezTo>
                    <a:pt x="99" y="906"/>
                    <a:pt x="103" y="913"/>
                    <a:pt x="104" y="922"/>
                  </a:cubicBezTo>
                  <a:cubicBezTo>
                    <a:pt x="112" y="918"/>
                    <a:pt x="119" y="915"/>
                    <a:pt x="125" y="909"/>
                  </a:cubicBezTo>
                  <a:cubicBezTo>
                    <a:pt x="115" y="906"/>
                    <a:pt x="107" y="900"/>
                    <a:pt x="98" y="897"/>
                  </a:cubicBezTo>
                  <a:moveTo>
                    <a:pt x="98" y="897"/>
                  </a:moveTo>
                  <a:cubicBezTo>
                    <a:pt x="97" y="896"/>
                    <a:pt x="97" y="897"/>
                    <a:pt x="98" y="897"/>
                  </a:cubicBezTo>
                  <a:moveTo>
                    <a:pt x="128" y="911"/>
                  </a:moveTo>
                  <a:cubicBezTo>
                    <a:pt x="121" y="916"/>
                    <a:pt x="111" y="919"/>
                    <a:pt x="106" y="927"/>
                  </a:cubicBezTo>
                  <a:cubicBezTo>
                    <a:pt x="126" y="981"/>
                    <a:pt x="148" y="1032"/>
                    <a:pt x="176" y="1078"/>
                  </a:cubicBezTo>
                  <a:cubicBezTo>
                    <a:pt x="166" y="1030"/>
                    <a:pt x="160" y="978"/>
                    <a:pt x="158" y="922"/>
                  </a:cubicBezTo>
                  <a:cubicBezTo>
                    <a:pt x="148" y="919"/>
                    <a:pt x="138" y="915"/>
                    <a:pt x="128" y="911"/>
                  </a:cubicBezTo>
                  <a:close/>
                  <a:moveTo>
                    <a:pt x="1396" y="911"/>
                  </a:moveTo>
                  <a:cubicBezTo>
                    <a:pt x="1381" y="916"/>
                    <a:pt x="1367" y="923"/>
                    <a:pt x="1351" y="927"/>
                  </a:cubicBezTo>
                  <a:cubicBezTo>
                    <a:pt x="1341" y="957"/>
                    <a:pt x="1330" y="985"/>
                    <a:pt x="1317" y="1011"/>
                  </a:cubicBezTo>
                  <a:cubicBezTo>
                    <a:pt x="1313" y="1047"/>
                    <a:pt x="1308" y="1080"/>
                    <a:pt x="1301" y="1111"/>
                  </a:cubicBezTo>
                  <a:cubicBezTo>
                    <a:pt x="1314" y="1119"/>
                    <a:pt x="1324" y="1130"/>
                    <a:pt x="1336" y="1139"/>
                  </a:cubicBezTo>
                  <a:cubicBezTo>
                    <a:pt x="1376" y="1079"/>
                    <a:pt x="1414" y="1018"/>
                    <a:pt x="1437" y="941"/>
                  </a:cubicBezTo>
                  <a:cubicBezTo>
                    <a:pt x="1425" y="929"/>
                    <a:pt x="1410" y="920"/>
                    <a:pt x="1396" y="911"/>
                  </a:cubicBezTo>
                  <a:close/>
                  <a:moveTo>
                    <a:pt x="161" y="927"/>
                  </a:moveTo>
                  <a:cubicBezTo>
                    <a:pt x="163" y="985"/>
                    <a:pt x="170" y="1038"/>
                    <a:pt x="181" y="1087"/>
                  </a:cubicBezTo>
                  <a:cubicBezTo>
                    <a:pt x="190" y="1099"/>
                    <a:pt x="197" y="1113"/>
                    <a:pt x="206" y="1125"/>
                  </a:cubicBezTo>
                  <a:cubicBezTo>
                    <a:pt x="227" y="1107"/>
                    <a:pt x="251" y="1093"/>
                    <a:pt x="277" y="1081"/>
                  </a:cubicBezTo>
                  <a:cubicBezTo>
                    <a:pt x="255" y="1036"/>
                    <a:pt x="231" y="992"/>
                    <a:pt x="214" y="940"/>
                  </a:cubicBezTo>
                  <a:cubicBezTo>
                    <a:pt x="195" y="936"/>
                    <a:pt x="179" y="929"/>
                    <a:pt x="161" y="924"/>
                  </a:cubicBezTo>
                  <a:cubicBezTo>
                    <a:pt x="161" y="925"/>
                    <a:pt x="161" y="926"/>
                    <a:pt x="161" y="927"/>
                  </a:cubicBezTo>
                  <a:close/>
                  <a:moveTo>
                    <a:pt x="66" y="965"/>
                  </a:moveTo>
                  <a:cubicBezTo>
                    <a:pt x="64" y="977"/>
                    <a:pt x="71" y="992"/>
                    <a:pt x="74" y="1005"/>
                  </a:cubicBezTo>
                  <a:cubicBezTo>
                    <a:pt x="77" y="1019"/>
                    <a:pt x="78" y="1032"/>
                    <a:pt x="82" y="1043"/>
                  </a:cubicBezTo>
                  <a:cubicBezTo>
                    <a:pt x="93" y="1070"/>
                    <a:pt x="112" y="1092"/>
                    <a:pt x="122" y="1112"/>
                  </a:cubicBezTo>
                  <a:cubicBezTo>
                    <a:pt x="142" y="1123"/>
                    <a:pt x="164" y="1137"/>
                    <a:pt x="186" y="1144"/>
                  </a:cubicBezTo>
                  <a:cubicBezTo>
                    <a:pt x="195" y="1137"/>
                    <a:pt x="189" y="1127"/>
                    <a:pt x="186" y="1118"/>
                  </a:cubicBezTo>
                  <a:cubicBezTo>
                    <a:pt x="183" y="1108"/>
                    <a:pt x="181" y="1097"/>
                    <a:pt x="179" y="1087"/>
                  </a:cubicBezTo>
                  <a:cubicBezTo>
                    <a:pt x="149" y="1039"/>
                    <a:pt x="124" y="986"/>
                    <a:pt x="104" y="928"/>
                  </a:cubicBezTo>
                  <a:cubicBezTo>
                    <a:pt x="104" y="927"/>
                    <a:pt x="104" y="927"/>
                    <a:pt x="103" y="927"/>
                  </a:cubicBezTo>
                  <a:cubicBezTo>
                    <a:pt x="95" y="937"/>
                    <a:pt x="68" y="952"/>
                    <a:pt x="66" y="965"/>
                  </a:cubicBezTo>
                  <a:close/>
                  <a:moveTo>
                    <a:pt x="1322" y="936"/>
                  </a:moveTo>
                  <a:cubicBezTo>
                    <a:pt x="1322" y="959"/>
                    <a:pt x="1319" y="983"/>
                    <a:pt x="1319" y="1003"/>
                  </a:cubicBezTo>
                  <a:cubicBezTo>
                    <a:pt x="1329" y="979"/>
                    <a:pt x="1339" y="954"/>
                    <a:pt x="1349" y="929"/>
                  </a:cubicBezTo>
                  <a:cubicBezTo>
                    <a:pt x="1339" y="930"/>
                    <a:pt x="1332" y="935"/>
                    <a:pt x="1322" y="936"/>
                  </a:cubicBezTo>
                  <a:close/>
                  <a:moveTo>
                    <a:pt x="1216" y="963"/>
                  </a:moveTo>
                  <a:cubicBezTo>
                    <a:pt x="1206" y="996"/>
                    <a:pt x="1192" y="1025"/>
                    <a:pt x="1179" y="1055"/>
                  </a:cubicBezTo>
                  <a:cubicBezTo>
                    <a:pt x="1212" y="1065"/>
                    <a:pt x="1242" y="1078"/>
                    <a:pt x="1271" y="1093"/>
                  </a:cubicBezTo>
                  <a:cubicBezTo>
                    <a:pt x="1278" y="1080"/>
                    <a:pt x="1286" y="1067"/>
                    <a:pt x="1294" y="1053"/>
                  </a:cubicBezTo>
                  <a:cubicBezTo>
                    <a:pt x="1300" y="1041"/>
                    <a:pt x="1312" y="1023"/>
                    <a:pt x="1315" y="1010"/>
                  </a:cubicBezTo>
                  <a:cubicBezTo>
                    <a:pt x="1320" y="988"/>
                    <a:pt x="1316" y="966"/>
                    <a:pt x="1319" y="938"/>
                  </a:cubicBezTo>
                  <a:cubicBezTo>
                    <a:pt x="1318" y="938"/>
                    <a:pt x="1318" y="938"/>
                    <a:pt x="1317" y="938"/>
                  </a:cubicBezTo>
                  <a:cubicBezTo>
                    <a:pt x="1285" y="948"/>
                    <a:pt x="1252" y="957"/>
                    <a:pt x="1216" y="963"/>
                  </a:cubicBezTo>
                  <a:close/>
                  <a:moveTo>
                    <a:pt x="280" y="1079"/>
                  </a:moveTo>
                  <a:cubicBezTo>
                    <a:pt x="293" y="1075"/>
                    <a:pt x="305" y="1068"/>
                    <a:pt x="319" y="1064"/>
                  </a:cubicBezTo>
                  <a:cubicBezTo>
                    <a:pt x="315" y="1033"/>
                    <a:pt x="314" y="998"/>
                    <a:pt x="313" y="964"/>
                  </a:cubicBezTo>
                  <a:cubicBezTo>
                    <a:pt x="279" y="958"/>
                    <a:pt x="248" y="950"/>
                    <a:pt x="217" y="941"/>
                  </a:cubicBezTo>
                  <a:cubicBezTo>
                    <a:pt x="234" y="991"/>
                    <a:pt x="256" y="1036"/>
                    <a:pt x="280" y="1079"/>
                  </a:cubicBezTo>
                  <a:close/>
                  <a:moveTo>
                    <a:pt x="1403" y="1111"/>
                  </a:moveTo>
                  <a:cubicBezTo>
                    <a:pt x="1431" y="1098"/>
                    <a:pt x="1442" y="1073"/>
                    <a:pt x="1454" y="1045"/>
                  </a:cubicBezTo>
                  <a:cubicBezTo>
                    <a:pt x="1461" y="1029"/>
                    <a:pt x="1470" y="1013"/>
                    <a:pt x="1474" y="997"/>
                  </a:cubicBezTo>
                  <a:cubicBezTo>
                    <a:pt x="1468" y="975"/>
                    <a:pt x="1455" y="958"/>
                    <a:pt x="1440" y="944"/>
                  </a:cubicBezTo>
                  <a:cubicBezTo>
                    <a:pt x="1433" y="1004"/>
                    <a:pt x="1418" y="1062"/>
                    <a:pt x="1403" y="1111"/>
                  </a:cubicBezTo>
                  <a:close/>
                  <a:moveTo>
                    <a:pt x="1491" y="959"/>
                  </a:moveTo>
                  <a:cubicBezTo>
                    <a:pt x="1492" y="962"/>
                    <a:pt x="1492" y="955"/>
                    <a:pt x="1491" y="959"/>
                  </a:cubicBezTo>
                  <a:close/>
                  <a:moveTo>
                    <a:pt x="1434" y="961"/>
                  </a:moveTo>
                  <a:cubicBezTo>
                    <a:pt x="1434" y="961"/>
                    <a:pt x="1435" y="962"/>
                    <a:pt x="1434" y="961"/>
                  </a:cubicBezTo>
                  <a:close/>
                  <a:moveTo>
                    <a:pt x="1490" y="963"/>
                  </a:moveTo>
                  <a:cubicBezTo>
                    <a:pt x="1489" y="963"/>
                    <a:pt x="1489" y="963"/>
                    <a:pt x="1489" y="963"/>
                  </a:cubicBezTo>
                  <a:cubicBezTo>
                    <a:pt x="1487" y="979"/>
                    <a:pt x="1474" y="992"/>
                    <a:pt x="1479" y="1008"/>
                  </a:cubicBezTo>
                  <a:cubicBezTo>
                    <a:pt x="1482" y="992"/>
                    <a:pt x="1488" y="980"/>
                    <a:pt x="1490" y="963"/>
                  </a:cubicBezTo>
                  <a:moveTo>
                    <a:pt x="1490" y="963"/>
                  </a:moveTo>
                  <a:cubicBezTo>
                    <a:pt x="1493" y="962"/>
                    <a:pt x="1489" y="958"/>
                    <a:pt x="1490" y="963"/>
                  </a:cubicBezTo>
                  <a:moveTo>
                    <a:pt x="1350" y="1123"/>
                  </a:moveTo>
                  <a:cubicBezTo>
                    <a:pt x="1346" y="1129"/>
                    <a:pt x="1339" y="1135"/>
                    <a:pt x="1338" y="1144"/>
                  </a:cubicBezTo>
                  <a:cubicBezTo>
                    <a:pt x="1361" y="1136"/>
                    <a:pt x="1379" y="1125"/>
                    <a:pt x="1398" y="1114"/>
                  </a:cubicBezTo>
                  <a:cubicBezTo>
                    <a:pt x="1414" y="1068"/>
                    <a:pt x="1429" y="1017"/>
                    <a:pt x="1433" y="963"/>
                  </a:cubicBezTo>
                  <a:cubicBezTo>
                    <a:pt x="1411" y="1021"/>
                    <a:pt x="1383" y="1076"/>
                    <a:pt x="1350" y="1123"/>
                  </a:cubicBezTo>
                  <a:close/>
                  <a:moveTo>
                    <a:pt x="1213" y="965"/>
                  </a:moveTo>
                  <a:cubicBezTo>
                    <a:pt x="1195" y="967"/>
                    <a:pt x="1173" y="973"/>
                    <a:pt x="1153" y="976"/>
                  </a:cubicBezTo>
                  <a:cubicBezTo>
                    <a:pt x="1153" y="1000"/>
                    <a:pt x="1152" y="1023"/>
                    <a:pt x="1150" y="1046"/>
                  </a:cubicBezTo>
                  <a:cubicBezTo>
                    <a:pt x="1160" y="1048"/>
                    <a:pt x="1167" y="1052"/>
                    <a:pt x="1177" y="1054"/>
                  </a:cubicBezTo>
                  <a:cubicBezTo>
                    <a:pt x="1190" y="1025"/>
                    <a:pt x="1202" y="996"/>
                    <a:pt x="1213" y="965"/>
                  </a:cubicBezTo>
                  <a:close/>
                  <a:moveTo>
                    <a:pt x="321" y="1062"/>
                  </a:moveTo>
                  <a:cubicBezTo>
                    <a:pt x="341" y="1057"/>
                    <a:pt x="360" y="1049"/>
                    <a:pt x="380" y="1044"/>
                  </a:cubicBezTo>
                  <a:cubicBezTo>
                    <a:pt x="370" y="1020"/>
                    <a:pt x="361" y="996"/>
                    <a:pt x="352" y="972"/>
                  </a:cubicBezTo>
                  <a:cubicBezTo>
                    <a:pt x="339" y="970"/>
                    <a:pt x="328" y="967"/>
                    <a:pt x="316" y="965"/>
                  </a:cubicBezTo>
                  <a:cubicBezTo>
                    <a:pt x="316" y="999"/>
                    <a:pt x="319" y="1030"/>
                    <a:pt x="321" y="1062"/>
                  </a:cubicBezTo>
                  <a:close/>
                  <a:moveTo>
                    <a:pt x="75" y="1024"/>
                  </a:moveTo>
                  <a:cubicBezTo>
                    <a:pt x="70" y="1006"/>
                    <a:pt x="68" y="985"/>
                    <a:pt x="62" y="968"/>
                  </a:cubicBezTo>
                  <a:cubicBezTo>
                    <a:pt x="50" y="986"/>
                    <a:pt x="69" y="1007"/>
                    <a:pt x="75" y="1024"/>
                  </a:cubicBezTo>
                  <a:close/>
                  <a:moveTo>
                    <a:pt x="382" y="1043"/>
                  </a:moveTo>
                  <a:cubicBezTo>
                    <a:pt x="421" y="1032"/>
                    <a:pt x="463" y="1025"/>
                    <a:pt x="504" y="1016"/>
                  </a:cubicBezTo>
                  <a:cubicBezTo>
                    <a:pt x="501" y="1009"/>
                    <a:pt x="499" y="1001"/>
                    <a:pt x="497" y="992"/>
                  </a:cubicBezTo>
                  <a:cubicBezTo>
                    <a:pt x="448" y="988"/>
                    <a:pt x="402" y="981"/>
                    <a:pt x="356" y="973"/>
                  </a:cubicBezTo>
                  <a:cubicBezTo>
                    <a:pt x="363" y="998"/>
                    <a:pt x="374" y="1019"/>
                    <a:pt x="382" y="1043"/>
                  </a:cubicBezTo>
                  <a:close/>
                  <a:moveTo>
                    <a:pt x="1150" y="976"/>
                  </a:moveTo>
                  <a:cubicBezTo>
                    <a:pt x="1125" y="981"/>
                    <a:pt x="1099" y="984"/>
                    <a:pt x="1073" y="987"/>
                  </a:cubicBezTo>
                  <a:cubicBezTo>
                    <a:pt x="1069" y="1000"/>
                    <a:pt x="1065" y="1012"/>
                    <a:pt x="1062" y="1025"/>
                  </a:cubicBezTo>
                  <a:cubicBezTo>
                    <a:pt x="1092" y="1029"/>
                    <a:pt x="1121" y="1039"/>
                    <a:pt x="1148" y="1044"/>
                  </a:cubicBezTo>
                  <a:cubicBezTo>
                    <a:pt x="1148" y="1021"/>
                    <a:pt x="1151" y="996"/>
                    <a:pt x="1150" y="976"/>
                  </a:cubicBezTo>
                  <a:close/>
                  <a:moveTo>
                    <a:pt x="95" y="1092"/>
                  </a:moveTo>
                  <a:cubicBezTo>
                    <a:pt x="95" y="1093"/>
                    <a:pt x="96" y="1092"/>
                    <a:pt x="95" y="1092"/>
                  </a:cubicBezTo>
                  <a:moveTo>
                    <a:pt x="95" y="1092"/>
                  </a:moveTo>
                  <a:cubicBezTo>
                    <a:pt x="84" y="1053"/>
                    <a:pt x="70" y="1017"/>
                    <a:pt x="54" y="984"/>
                  </a:cubicBezTo>
                  <a:cubicBezTo>
                    <a:pt x="36" y="1032"/>
                    <a:pt x="67" y="1071"/>
                    <a:pt x="95" y="1092"/>
                  </a:cubicBezTo>
                  <a:moveTo>
                    <a:pt x="950" y="1000"/>
                  </a:moveTo>
                  <a:cubicBezTo>
                    <a:pt x="950" y="1002"/>
                    <a:pt x="950" y="1004"/>
                    <a:pt x="950" y="1007"/>
                  </a:cubicBezTo>
                  <a:cubicBezTo>
                    <a:pt x="986" y="1013"/>
                    <a:pt x="1024" y="1017"/>
                    <a:pt x="1059" y="1024"/>
                  </a:cubicBezTo>
                  <a:cubicBezTo>
                    <a:pt x="1063" y="1013"/>
                    <a:pt x="1066" y="1000"/>
                    <a:pt x="1070" y="988"/>
                  </a:cubicBezTo>
                  <a:cubicBezTo>
                    <a:pt x="1030" y="992"/>
                    <a:pt x="990" y="996"/>
                    <a:pt x="950" y="1000"/>
                  </a:cubicBezTo>
                  <a:close/>
                  <a:moveTo>
                    <a:pt x="508" y="1016"/>
                  </a:moveTo>
                  <a:cubicBezTo>
                    <a:pt x="508" y="1009"/>
                    <a:pt x="508" y="1001"/>
                    <a:pt x="508" y="994"/>
                  </a:cubicBezTo>
                  <a:cubicBezTo>
                    <a:pt x="506" y="993"/>
                    <a:pt x="503" y="993"/>
                    <a:pt x="500" y="993"/>
                  </a:cubicBezTo>
                  <a:cubicBezTo>
                    <a:pt x="502" y="1001"/>
                    <a:pt x="502" y="1011"/>
                    <a:pt x="508" y="1016"/>
                  </a:cubicBezTo>
                  <a:close/>
                  <a:moveTo>
                    <a:pt x="510" y="994"/>
                  </a:moveTo>
                  <a:cubicBezTo>
                    <a:pt x="511" y="1001"/>
                    <a:pt x="509" y="1011"/>
                    <a:pt x="511" y="1016"/>
                  </a:cubicBezTo>
                  <a:cubicBezTo>
                    <a:pt x="545" y="1009"/>
                    <a:pt x="584" y="1008"/>
                    <a:pt x="619" y="1002"/>
                  </a:cubicBezTo>
                  <a:cubicBezTo>
                    <a:pt x="581" y="1001"/>
                    <a:pt x="546" y="997"/>
                    <a:pt x="510" y="994"/>
                  </a:cubicBezTo>
                  <a:close/>
                  <a:moveTo>
                    <a:pt x="684" y="1002"/>
                  </a:moveTo>
                  <a:cubicBezTo>
                    <a:pt x="696" y="1003"/>
                    <a:pt x="716" y="1005"/>
                    <a:pt x="726" y="1001"/>
                  </a:cubicBezTo>
                  <a:cubicBezTo>
                    <a:pt x="714" y="999"/>
                    <a:pt x="697" y="1001"/>
                    <a:pt x="684" y="1002"/>
                  </a:cubicBezTo>
                  <a:close/>
                  <a:moveTo>
                    <a:pt x="728" y="1002"/>
                  </a:moveTo>
                  <a:cubicBezTo>
                    <a:pt x="729" y="1002"/>
                    <a:pt x="729" y="1003"/>
                    <a:pt x="730" y="1003"/>
                  </a:cubicBezTo>
                  <a:cubicBezTo>
                    <a:pt x="740" y="1004"/>
                    <a:pt x="752" y="1004"/>
                    <a:pt x="763" y="1004"/>
                  </a:cubicBezTo>
                  <a:cubicBezTo>
                    <a:pt x="770" y="1004"/>
                    <a:pt x="780" y="1006"/>
                    <a:pt x="783" y="1001"/>
                  </a:cubicBezTo>
                  <a:cubicBezTo>
                    <a:pt x="767" y="1000"/>
                    <a:pt x="743" y="998"/>
                    <a:pt x="728" y="1002"/>
                  </a:cubicBezTo>
                  <a:close/>
                  <a:moveTo>
                    <a:pt x="786" y="1002"/>
                  </a:moveTo>
                  <a:cubicBezTo>
                    <a:pt x="802" y="1003"/>
                    <a:pt x="826" y="1004"/>
                    <a:pt x="840" y="1001"/>
                  </a:cubicBezTo>
                  <a:cubicBezTo>
                    <a:pt x="822" y="1003"/>
                    <a:pt x="801" y="997"/>
                    <a:pt x="786" y="1002"/>
                  </a:cubicBezTo>
                  <a:close/>
                  <a:moveTo>
                    <a:pt x="928" y="1005"/>
                  </a:moveTo>
                  <a:cubicBezTo>
                    <a:pt x="933" y="1006"/>
                    <a:pt x="939" y="1006"/>
                    <a:pt x="945" y="1007"/>
                  </a:cubicBezTo>
                  <a:cubicBezTo>
                    <a:pt x="945" y="1004"/>
                    <a:pt x="945" y="1002"/>
                    <a:pt x="945" y="1000"/>
                  </a:cubicBezTo>
                  <a:cubicBezTo>
                    <a:pt x="939" y="1001"/>
                    <a:pt x="929" y="998"/>
                    <a:pt x="928" y="1005"/>
                  </a:cubicBezTo>
                  <a:close/>
                  <a:moveTo>
                    <a:pt x="905" y="1003"/>
                  </a:moveTo>
                  <a:cubicBezTo>
                    <a:pt x="911" y="1002"/>
                    <a:pt x="924" y="1008"/>
                    <a:pt x="926" y="1002"/>
                  </a:cubicBezTo>
                  <a:cubicBezTo>
                    <a:pt x="921" y="1001"/>
                    <a:pt x="911" y="1002"/>
                    <a:pt x="905" y="1003"/>
                  </a:cubicBezTo>
                  <a:close/>
                  <a:moveTo>
                    <a:pt x="510" y="1018"/>
                  </a:moveTo>
                  <a:cubicBezTo>
                    <a:pt x="512" y="1043"/>
                    <a:pt x="518" y="1061"/>
                    <a:pt x="525" y="1080"/>
                  </a:cubicBezTo>
                  <a:cubicBezTo>
                    <a:pt x="539" y="1124"/>
                    <a:pt x="556" y="1165"/>
                    <a:pt x="573" y="1204"/>
                  </a:cubicBezTo>
                  <a:cubicBezTo>
                    <a:pt x="605" y="1200"/>
                    <a:pt x="636" y="1195"/>
                    <a:pt x="671" y="1193"/>
                  </a:cubicBezTo>
                  <a:cubicBezTo>
                    <a:pt x="658" y="1137"/>
                    <a:pt x="651" y="1072"/>
                    <a:pt x="641" y="1014"/>
                  </a:cubicBezTo>
                  <a:cubicBezTo>
                    <a:pt x="641" y="1011"/>
                    <a:pt x="643" y="1004"/>
                    <a:pt x="637" y="1004"/>
                  </a:cubicBezTo>
                  <a:cubicBezTo>
                    <a:pt x="594" y="1007"/>
                    <a:pt x="552" y="1012"/>
                    <a:pt x="510" y="1018"/>
                  </a:cubicBezTo>
                  <a:close/>
                  <a:moveTo>
                    <a:pt x="675" y="1192"/>
                  </a:moveTo>
                  <a:cubicBezTo>
                    <a:pt x="693" y="1192"/>
                    <a:pt x="708" y="1189"/>
                    <a:pt x="726" y="1190"/>
                  </a:cubicBezTo>
                  <a:cubicBezTo>
                    <a:pt x="727" y="1128"/>
                    <a:pt x="725" y="1068"/>
                    <a:pt x="726" y="1006"/>
                  </a:cubicBezTo>
                  <a:cubicBezTo>
                    <a:pt x="697" y="1006"/>
                    <a:pt x="672" y="1004"/>
                    <a:pt x="645" y="1004"/>
                  </a:cubicBezTo>
                  <a:cubicBezTo>
                    <a:pt x="650" y="1067"/>
                    <a:pt x="663" y="1131"/>
                    <a:pt x="675" y="1192"/>
                  </a:cubicBezTo>
                  <a:close/>
                  <a:moveTo>
                    <a:pt x="786" y="1006"/>
                  </a:moveTo>
                  <a:cubicBezTo>
                    <a:pt x="784" y="1067"/>
                    <a:pt x="782" y="1128"/>
                    <a:pt x="780" y="1189"/>
                  </a:cubicBezTo>
                  <a:cubicBezTo>
                    <a:pt x="815" y="1190"/>
                    <a:pt x="851" y="1191"/>
                    <a:pt x="883" y="1196"/>
                  </a:cubicBezTo>
                  <a:cubicBezTo>
                    <a:pt x="899" y="1135"/>
                    <a:pt x="913" y="1072"/>
                    <a:pt x="925" y="1007"/>
                  </a:cubicBezTo>
                  <a:cubicBezTo>
                    <a:pt x="882" y="1000"/>
                    <a:pt x="834" y="1007"/>
                    <a:pt x="786" y="1006"/>
                  </a:cubicBezTo>
                  <a:close/>
                  <a:moveTo>
                    <a:pt x="1439" y="1083"/>
                  </a:moveTo>
                  <a:cubicBezTo>
                    <a:pt x="1437" y="1084"/>
                    <a:pt x="1439" y="1084"/>
                    <a:pt x="1439" y="1083"/>
                  </a:cubicBezTo>
                  <a:moveTo>
                    <a:pt x="1439" y="1083"/>
                  </a:moveTo>
                  <a:cubicBezTo>
                    <a:pt x="1439" y="1083"/>
                    <a:pt x="1440" y="1083"/>
                    <a:pt x="1440" y="1083"/>
                  </a:cubicBezTo>
                  <a:cubicBezTo>
                    <a:pt x="1458" y="1065"/>
                    <a:pt x="1478" y="1037"/>
                    <a:pt x="1474" y="1004"/>
                  </a:cubicBezTo>
                  <a:cubicBezTo>
                    <a:pt x="1465" y="1033"/>
                    <a:pt x="1451" y="1057"/>
                    <a:pt x="1439" y="1083"/>
                  </a:cubicBezTo>
                  <a:moveTo>
                    <a:pt x="729" y="1190"/>
                  </a:moveTo>
                  <a:cubicBezTo>
                    <a:pt x="744" y="1188"/>
                    <a:pt x="762" y="1189"/>
                    <a:pt x="777" y="1189"/>
                  </a:cubicBezTo>
                  <a:cubicBezTo>
                    <a:pt x="780" y="1129"/>
                    <a:pt x="782" y="1067"/>
                    <a:pt x="783" y="1006"/>
                  </a:cubicBezTo>
                  <a:cubicBezTo>
                    <a:pt x="765" y="1006"/>
                    <a:pt x="747" y="1006"/>
                    <a:pt x="729" y="1006"/>
                  </a:cubicBezTo>
                  <a:cubicBezTo>
                    <a:pt x="727" y="1066"/>
                    <a:pt x="729" y="1129"/>
                    <a:pt x="729" y="1190"/>
                  </a:cubicBezTo>
                  <a:close/>
                  <a:moveTo>
                    <a:pt x="928" y="1007"/>
                  </a:moveTo>
                  <a:cubicBezTo>
                    <a:pt x="915" y="1072"/>
                    <a:pt x="903" y="1136"/>
                    <a:pt x="885" y="1196"/>
                  </a:cubicBezTo>
                  <a:cubicBezTo>
                    <a:pt x="903" y="1197"/>
                    <a:pt x="920" y="1200"/>
                    <a:pt x="937" y="1202"/>
                  </a:cubicBezTo>
                  <a:cubicBezTo>
                    <a:pt x="941" y="1140"/>
                    <a:pt x="945" y="1077"/>
                    <a:pt x="945" y="1009"/>
                  </a:cubicBezTo>
                  <a:cubicBezTo>
                    <a:pt x="940" y="1009"/>
                    <a:pt x="934" y="1008"/>
                    <a:pt x="928" y="1007"/>
                  </a:cubicBezTo>
                  <a:close/>
                  <a:moveTo>
                    <a:pt x="951" y="1010"/>
                  </a:moveTo>
                  <a:cubicBezTo>
                    <a:pt x="947" y="1074"/>
                    <a:pt x="947" y="1142"/>
                    <a:pt x="941" y="1203"/>
                  </a:cubicBezTo>
                  <a:cubicBezTo>
                    <a:pt x="955" y="1205"/>
                    <a:pt x="968" y="1208"/>
                    <a:pt x="981" y="1211"/>
                  </a:cubicBezTo>
                  <a:cubicBezTo>
                    <a:pt x="1010" y="1153"/>
                    <a:pt x="1037" y="1093"/>
                    <a:pt x="1058" y="1026"/>
                  </a:cubicBezTo>
                  <a:cubicBezTo>
                    <a:pt x="1022" y="1020"/>
                    <a:pt x="989" y="1013"/>
                    <a:pt x="951" y="1010"/>
                  </a:cubicBezTo>
                  <a:close/>
                  <a:moveTo>
                    <a:pt x="507" y="1020"/>
                  </a:moveTo>
                  <a:cubicBezTo>
                    <a:pt x="508" y="1024"/>
                    <a:pt x="508" y="1016"/>
                    <a:pt x="507" y="1020"/>
                  </a:cubicBezTo>
                  <a:close/>
                  <a:moveTo>
                    <a:pt x="384" y="1045"/>
                  </a:moveTo>
                  <a:cubicBezTo>
                    <a:pt x="411" y="1107"/>
                    <a:pt x="441" y="1167"/>
                    <a:pt x="479" y="1218"/>
                  </a:cubicBezTo>
                  <a:cubicBezTo>
                    <a:pt x="493" y="1223"/>
                    <a:pt x="508" y="1219"/>
                    <a:pt x="522" y="1216"/>
                  </a:cubicBezTo>
                  <a:cubicBezTo>
                    <a:pt x="517" y="1173"/>
                    <a:pt x="513" y="1126"/>
                    <a:pt x="510" y="1081"/>
                  </a:cubicBezTo>
                  <a:cubicBezTo>
                    <a:pt x="509" y="1066"/>
                    <a:pt x="511" y="1049"/>
                    <a:pt x="509" y="1034"/>
                  </a:cubicBezTo>
                  <a:cubicBezTo>
                    <a:pt x="508" y="1030"/>
                    <a:pt x="506" y="1023"/>
                    <a:pt x="502" y="1020"/>
                  </a:cubicBezTo>
                  <a:cubicBezTo>
                    <a:pt x="460" y="1026"/>
                    <a:pt x="422" y="1036"/>
                    <a:pt x="384" y="1045"/>
                  </a:cubicBezTo>
                  <a:close/>
                  <a:moveTo>
                    <a:pt x="1274" y="1095"/>
                  </a:moveTo>
                  <a:cubicBezTo>
                    <a:pt x="1283" y="1099"/>
                    <a:pt x="1290" y="1105"/>
                    <a:pt x="1299" y="1109"/>
                  </a:cubicBezTo>
                  <a:cubicBezTo>
                    <a:pt x="1304" y="1081"/>
                    <a:pt x="1312" y="1050"/>
                    <a:pt x="1312" y="1021"/>
                  </a:cubicBezTo>
                  <a:cubicBezTo>
                    <a:pt x="1301" y="1047"/>
                    <a:pt x="1286" y="1070"/>
                    <a:pt x="1274" y="1095"/>
                  </a:cubicBezTo>
                  <a:close/>
                  <a:moveTo>
                    <a:pt x="508" y="1025"/>
                  </a:moveTo>
                  <a:cubicBezTo>
                    <a:pt x="507" y="1024"/>
                    <a:pt x="508" y="1025"/>
                    <a:pt x="508" y="1025"/>
                  </a:cubicBezTo>
                  <a:close/>
                  <a:moveTo>
                    <a:pt x="75" y="1026"/>
                  </a:moveTo>
                  <a:cubicBezTo>
                    <a:pt x="75" y="1026"/>
                    <a:pt x="74" y="1025"/>
                    <a:pt x="75" y="1026"/>
                  </a:cubicBezTo>
                  <a:close/>
                  <a:moveTo>
                    <a:pt x="1062" y="1027"/>
                  </a:moveTo>
                  <a:cubicBezTo>
                    <a:pt x="1038" y="1091"/>
                    <a:pt x="1014" y="1154"/>
                    <a:pt x="984" y="1211"/>
                  </a:cubicBezTo>
                  <a:cubicBezTo>
                    <a:pt x="1013" y="1223"/>
                    <a:pt x="1049" y="1219"/>
                    <a:pt x="1083" y="1213"/>
                  </a:cubicBezTo>
                  <a:cubicBezTo>
                    <a:pt x="1092" y="1199"/>
                    <a:pt x="1103" y="1185"/>
                    <a:pt x="1112" y="1170"/>
                  </a:cubicBezTo>
                  <a:cubicBezTo>
                    <a:pt x="1121" y="1156"/>
                    <a:pt x="1134" y="1140"/>
                    <a:pt x="1139" y="1124"/>
                  </a:cubicBezTo>
                  <a:cubicBezTo>
                    <a:pt x="1146" y="1101"/>
                    <a:pt x="1143" y="1075"/>
                    <a:pt x="1147" y="1047"/>
                  </a:cubicBezTo>
                  <a:cubicBezTo>
                    <a:pt x="1119" y="1040"/>
                    <a:pt x="1091" y="1033"/>
                    <a:pt x="1062" y="1027"/>
                  </a:cubicBezTo>
                  <a:close/>
                  <a:moveTo>
                    <a:pt x="526" y="1215"/>
                  </a:moveTo>
                  <a:cubicBezTo>
                    <a:pt x="539" y="1211"/>
                    <a:pt x="555" y="1208"/>
                    <a:pt x="570" y="1205"/>
                  </a:cubicBezTo>
                  <a:cubicBezTo>
                    <a:pt x="548" y="1154"/>
                    <a:pt x="529" y="1101"/>
                    <a:pt x="511" y="1046"/>
                  </a:cubicBezTo>
                  <a:cubicBezTo>
                    <a:pt x="514" y="1104"/>
                    <a:pt x="518" y="1162"/>
                    <a:pt x="526" y="1215"/>
                  </a:cubicBezTo>
                  <a:close/>
                  <a:moveTo>
                    <a:pt x="322" y="1065"/>
                  </a:moveTo>
                  <a:cubicBezTo>
                    <a:pt x="325" y="1103"/>
                    <a:pt x="332" y="1137"/>
                    <a:pt x="339" y="1171"/>
                  </a:cubicBezTo>
                  <a:cubicBezTo>
                    <a:pt x="345" y="1180"/>
                    <a:pt x="353" y="1188"/>
                    <a:pt x="359" y="1198"/>
                  </a:cubicBezTo>
                  <a:cubicBezTo>
                    <a:pt x="396" y="1205"/>
                    <a:pt x="436" y="1213"/>
                    <a:pt x="474" y="1217"/>
                  </a:cubicBezTo>
                  <a:cubicBezTo>
                    <a:pt x="441" y="1168"/>
                    <a:pt x="410" y="1113"/>
                    <a:pt x="386" y="1057"/>
                  </a:cubicBezTo>
                  <a:cubicBezTo>
                    <a:pt x="384" y="1054"/>
                    <a:pt x="384" y="1048"/>
                    <a:pt x="379" y="1047"/>
                  </a:cubicBezTo>
                  <a:cubicBezTo>
                    <a:pt x="359" y="1052"/>
                    <a:pt x="341" y="1059"/>
                    <a:pt x="322" y="1065"/>
                  </a:cubicBezTo>
                  <a:close/>
                  <a:moveTo>
                    <a:pt x="1144" y="1118"/>
                  </a:moveTo>
                  <a:cubicBezTo>
                    <a:pt x="1154" y="1097"/>
                    <a:pt x="1166" y="1078"/>
                    <a:pt x="1175" y="1055"/>
                  </a:cubicBezTo>
                  <a:cubicBezTo>
                    <a:pt x="1166" y="1054"/>
                    <a:pt x="1159" y="1050"/>
                    <a:pt x="1150" y="1049"/>
                  </a:cubicBezTo>
                  <a:cubicBezTo>
                    <a:pt x="1149" y="1072"/>
                    <a:pt x="1144" y="1097"/>
                    <a:pt x="1144" y="1118"/>
                  </a:cubicBezTo>
                  <a:close/>
                  <a:moveTo>
                    <a:pt x="87" y="1057"/>
                  </a:moveTo>
                  <a:cubicBezTo>
                    <a:pt x="94" y="1077"/>
                    <a:pt x="96" y="1100"/>
                    <a:pt x="115" y="1107"/>
                  </a:cubicBezTo>
                  <a:cubicBezTo>
                    <a:pt x="106" y="1091"/>
                    <a:pt x="96" y="1074"/>
                    <a:pt x="87" y="1057"/>
                  </a:cubicBezTo>
                  <a:moveTo>
                    <a:pt x="87" y="1057"/>
                  </a:moveTo>
                  <a:cubicBezTo>
                    <a:pt x="88" y="1053"/>
                    <a:pt x="84" y="1057"/>
                    <a:pt x="87" y="1057"/>
                  </a:cubicBezTo>
                  <a:moveTo>
                    <a:pt x="1177" y="1057"/>
                  </a:moveTo>
                  <a:cubicBezTo>
                    <a:pt x="1172" y="1069"/>
                    <a:pt x="1167" y="1081"/>
                    <a:pt x="1160" y="1093"/>
                  </a:cubicBezTo>
                  <a:cubicBezTo>
                    <a:pt x="1155" y="1103"/>
                    <a:pt x="1146" y="1113"/>
                    <a:pt x="1142" y="1125"/>
                  </a:cubicBezTo>
                  <a:cubicBezTo>
                    <a:pt x="1138" y="1137"/>
                    <a:pt x="1139" y="1152"/>
                    <a:pt x="1136" y="1165"/>
                  </a:cubicBezTo>
                  <a:cubicBezTo>
                    <a:pt x="1134" y="1178"/>
                    <a:pt x="1131" y="1190"/>
                    <a:pt x="1129" y="1204"/>
                  </a:cubicBezTo>
                  <a:cubicBezTo>
                    <a:pt x="1155" y="1201"/>
                    <a:pt x="1179" y="1194"/>
                    <a:pt x="1204" y="1189"/>
                  </a:cubicBezTo>
                  <a:cubicBezTo>
                    <a:pt x="1227" y="1159"/>
                    <a:pt x="1250" y="1129"/>
                    <a:pt x="1269" y="1095"/>
                  </a:cubicBezTo>
                  <a:cubicBezTo>
                    <a:pt x="1240" y="1080"/>
                    <a:pt x="1211" y="1066"/>
                    <a:pt x="1177" y="1057"/>
                  </a:cubicBezTo>
                  <a:close/>
                  <a:moveTo>
                    <a:pt x="64" y="1065"/>
                  </a:moveTo>
                  <a:cubicBezTo>
                    <a:pt x="88" y="1121"/>
                    <a:pt x="118" y="1171"/>
                    <a:pt x="154" y="1215"/>
                  </a:cubicBezTo>
                  <a:moveTo>
                    <a:pt x="154" y="1215"/>
                  </a:moveTo>
                  <a:cubicBezTo>
                    <a:pt x="154" y="1216"/>
                    <a:pt x="155" y="1216"/>
                    <a:pt x="155" y="1216"/>
                  </a:cubicBezTo>
                  <a:moveTo>
                    <a:pt x="155" y="1216"/>
                  </a:moveTo>
                  <a:cubicBezTo>
                    <a:pt x="155" y="1217"/>
                    <a:pt x="155" y="1218"/>
                    <a:pt x="156" y="1218"/>
                  </a:cubicBezTo>
                  <a:moveTo>
                    <a:pt x="156" y="1218"/>
                  </a:moveTo>
                  <a:cubicBezTo>
                    <a:pt x="156" y="1219"/>
                    <a:pt x="157" y="1219"/>
                    <a:pt x="157" y="1219"/>
                  </a:cubicBezTo>
                  <a:moveTo>
                    <a:pt x="157" y="1219"/>
                  </a:moveTo>
                  <a:cubicBezTo>
                    <a:pt x="158" y="1220"/>
                    <a:pt x="158" y="1219"/>
                    <a:pt x="157" y="1219"/>
                  </a:cubicBezTo>
                  <a:moveTo>
                    <a:pt x="157" y="1219"/>
                  </a:moveTo>
                  <a:cubicBezTo>
                    <a:pt x="157" y="1218"/>
                    <a:pt x="157" y="1218"/>
                    <a:pt x="156" y="1218"/>
                  </a:cubicBezTo>
                  <a:moveTo>
                    <a:pt x="156" y="1218"/>
                  </a:moveTo>
                  <a:cubicBezTo>
                    <a:pt x="156" y="1217"/>
                    <a:pt x="156" y="1216"/>
                    <a:pt x="155" y="1216"/>
                  </a:cubicBezTo>
                  <a:moveTo>
                    <a:pt x="155" y="1216"/>
                  </a:moveTo>
                  <a:cubicBezTo>
                    <a:pt x="155" y="1215"/>
                    <a:pt x="155" y="1215"/>
                    <a:pt x="154" y="1215"/>
                  </a:cubicBezTo>
                  <a:moveTo>
                    <a:pt x="154" y="1215"/>
                  </a:moveTo>
                  <a:cubicBezTo>
                    <a:pt x="134" y="1178"/>
                    <a:pt x="113" y="1142"/>
                    <a:pt x="99" y="1099"/>
                  </a:cubicBezTo>
                  <a:cubicBezTo>
                    <a:pt x="85" y="1089"/>
                    <a:pt x="75" y="1077"/>
                    <a:pt x="64" y="1065"/>
                  </a:cubicBezTo>
                  <a:moveTo>
                    <a:pt x="64" y="1065"/>
                  </a:moveTo>
                  <a:cubicBezTo>
                    <a:pt x="63" y="1064"/>
                    <a:pt x="63" y="1065"/>
                    <a:pt x="64" y="1065"/>
                  </a:cubicBezTo>
                  <a:moveTo>
                    <a:pt x="282" y="1081"/>
                  </a:moveTo>
                  <a:cubicBezTo>
                    <a:pt x="297" y="1111"/>
                    <a:pt x="315" y="1138"/>
                    <a:pt x="335" y="1164"/>
                  </a:cubicBezTo>
                  <a:cubicBezTo>
                    <a:pt x="327" y="1133"/>
                    <a:pt x="324" y="1098"/>
                    <a:pt x="318" y="1066"/>
                  </a:cubicBezTo>
                  <a:cubicBezTo>
                    <a:pt x="307" y="1072"/>
                    <a:pt x="294" y="1076"/>
                    <a:pt x="282" y="1081"/>
                  </a:cubicBezTo>
                  <a:close/>
                  <a:moveTo>
                    <a:pt x="1457" y="1068"/>
                  </a:moveTo>
                  <a:cubicBezTo>
                    <a:pt x="1458" y="1069"/>
                    <a:pt x="1457" y="1068"/>
                    <a:pt x="1457" y="1068"/>
                  </a:cubicBezTo>
                  <a:close/>
                  <a:moveTo>
                    <a:pt x="1361" y="1232"/>
                  </a:moveTo>
                  <a:cubicBezTo>
                    <a:pt x="1360" y="1233"/>
                    <a:pt x="1361" y="1233"/>
                    <a:pt x="1361" y="1232"/>
                  </a:cubicBezTo>
                  <a:moveTo>
                    <a:pt x="1361" y="1232"/>
                  </a:moveTo>
                  <a:cubicBezTo>
                    <a:pt x="1399" y="1185"/>
                    <a:pt x="1434" y="1129"/>
                    <a:pt x="1456" y="1069"/>
                  </a:cubicBezTo>
                  <a:cubicBezTo>
                    <a:pt x="1450" y="1078"/>
                    <a:pt x="1442" y="1085"/>
                    <a:pt x="1433" y="1092"/>
                  </a:cubicBezTo>
                  <a:cubicBezTo>
                    <a:pt x="1414" y="1130"/>
                    <a:pt x="1388" y="1162"/>
                    <a:pt x="1365" y="1196"/>
                  </a:cubicBezTo>
                  <a:cubicBezTo>
                    <a:pt x="1367" y="1209"/>
                    <a:pt x="1364" y="1221"/>
                    <a:pt x="1361" y="1232"/>
                  </a:cubicBezTo>
                  <a:moveTo>
                    <a:pt x="341" y="1193"/>
                  </a:moveTo>
                  <a:cubicBezTo>
                    <a:pt x="341" y="1194"/>
                    <a:pt x="342" y="1193"/>
                    <a:pt x="341" y="1193"/>
                  </a:cubicBezTo>
                  <a:moveTo>
                    <a:pt x="341" y="1193"/>
                  </a:moveTo>
                  <a:cubicBezTo>
                    <a:pt x="340" y="1185"/>
                    <a:pt x="337" y="1179"/>
                    <a:pt x="337" y="1172"/>
                  </a:cubicBezTo>
                  <a:cubicBezTo>
                    <a:pt x="315" y="1144"/>
                    <a:pt x="298" y="1113"/>
                    <a:pt x="278" y="1083"/>
                  </a:cubicBezTo>
                  <a:cubicBezTo>
                    <a:pt x="261" y="1092"/>
                    <a:pt x="240" y="1102"/>
                    <a:pt x="222" y="1114"/>
                  </a:cubicBezTo>
                  <a:cubicBezTo>
                    <a:pt x="220" y="1116"/>
                    <a:pt x="207" y="1125"/>
                    <a:pt x="207" y="1127"/>
                  </a:cubicBezTo>
                  <a:cubicBezTo>
                    <a:pt x="207" y="1129"/>
                    <a:pt x="219" y="1144"/>
                    <a:pt x="221" y="1146"/>
                  </a:cubicBezTo>
                  <a:cubicBezTo>
                    <a:pt x="226" y="1153"/>
                    <a:pt x="230" y="1157"/>
                    <a:pt x="234" y="1164"/>
                  </a:cubicBezTo>
                  <a:cubicBezTo>
                    <a:pt x="269" y="1174"/>
                    <a:pt x="303" y="1186"/>
                    <a:pt x="341" y="1193"/>
                  </a:cubicBezTo>
                  <a:moveTo>
                    <a:pt x="183" y="1096"/>
                  </a:moveTo>
                  <a:cubicBezTo>
                    <a:pt x="183" y="1095"/>
                    <a:pt x="184" y="1096"/>
                    <a:pt x="183" y="1096"/>
                  </a:cubicBezTo>
                  <a:close/>
                  <a:moveTo>
                    <a:pt x="195" y="1134"/>
                  </a:moveTo>
                  <a:cubicBezTo>
                    <a:pt x="197" y="1130"/>
                    <a:pt x="202" y="1130"/>
                    <a:pt x="203" y="1125"/>
                  </a:cubicBezTo>
                  <a:cubicBezTo>
                    <a:pt x="196" y="1116"/>
                    <a:pt x="191" y="1106"/>
                    <a:pt x="184" y="1097"/>
                  </a:cubicBezTo>
                  <a:cubicBezTo>
                    <a:pt x="187" y="1110"/>
                    <a:pt x="190" y="1123"/>
                    <a:pt x="195" y="1134"/>
                  </a:cubicBezTo>
                  <a:close/>
                  <a:moveTo>
                    <a:pt x="1271" y="1097"/>
                  </a:moveTo>
                  <a:cubicBezTo>
                    <a:pt x="1271" y="1098"/>
                    <a:pt x="1270" y="1099"/>
                    <a:pt x="1270" y="1100"/>
                  </a:cubicBezTo>
                  <a:cubicBezTo>
                    <a:pt x="1254" y="1126"/>
                    <a:pt x="1234" y="1154"/>
                    <a:pt x="1216" y="1177"/>
                  </a:cubicBezTo>
                  <a:cubicBezTo>
                    <a:pt x="1214" y="1180"/>
                    <a:pt x="1210" y="1183"/>
                    <a:pt x="1210" y="1187"/>
                  </a:cubicBezTo>
                  <a:cubicBezTo>
                    <a:pt x="1235" y="1180"/>
                    <a:pt x="1261" y="1174"/>
                    <a:pt x="1284" y="1165"/>
                  </a:cubicBezTo>
                  <a:cubicBezTo>
                    <a:pt x="1289" y="1147"/>
                    <a:pt x="1294" y="1131"/>
                    <a:pt x="1298" y="1112"/>
                  </a:cubicBezTo>
                  <a:cubicBezTo>
                    <a:pt x="1289" y="1107"/>
                    <a:pt x="1281" y="1100"/>
                    <a:pt x="1271" y="1097"/>
                  </a:cubicBezTo>
                  <a:close/>
                  <a:moveTo>
                    <a:pt x="1426" y="1099"/>
                  </a:moveTo>
                  <a:cubicBezTo>
                    <a:pt x="1417" y="1104"/>
                    <a:pt x="1408" y="1111"/>
                    <a:pt x="1399" y="1117"/>
                  </a:cubicBezTo>
                  <a:cubicBezTo>
                    <a:pt x="1394" y="1137"/>
                    <a:pt x="1385" y="1154"/>
                    <a:pt x="1377" y="1173"/>
                  </a:cubicBezTo>
                  <a:moveTo>
                    <a:pt x="1377" y="1173"/>
                  </a:moveTo>
                  <a:cubicBezTo>
                    <a:pt x="1376" y="1173"/>
                    <a:pt x="1377" y="1174"/>
                    <a:pt x="1376" y="1175"/>
                  </a:cubicBezTo>
                  <a:moveTo>
                    <a:pt x="1376" y="1175"/>
                  </a:moveTo>
                  <a:cubicBezTo>
                    <a:pt x="1375" y="1175"/>
                    <a:pt x="1377" y="1176"/>
                    <a:pt x="1376" y="1175"/>
                  </a:cubicBezTo>
                  <a:moveTo>
                    <a:pt x="1376" y="1175"/>
                  </a:moveTo>
                  <a:cubicBezTo>
                    <a:pt x="1377" y="1174"/>
                    <a:pt x="1377" y="1173"/>
                    <a:pt x="1377" y="1173"/>
                  </a:cubicBezTo>
                  <a:moveTo>
                    <a:pt x="1377" y="1173"/>
                  </a:moveTo>
                  <a:cubicBezTo>
                    <a:pt x="1396" y="1150"/>
                    <a:pt x="1412" y="1125"/>
                    <a:pt x="1426" y="1099"/>
                  </a:cubicBezTo>
                  <a:moveTo>
                    <a:pt x="1426" y="1099"/>
                  </a:moveTo>
                  <a:cubicBezTo>
                    <a:pt x="1428" y="1098"/>
                    <a:pt x="1426" y="1098"/>
                    <a:pt x="1426" y="1099"/>
                  </a:cubicBezTo>
                  <a:moveTo>
                    <a:pt x="159" y="1216"/>
                  </a:moveTo>
                  <a:cubicBezTo>
                    <a:pt x="156" y="1201"/>
                    <a:pt x="160" y="1188"/>
                    <a:pt x="164" y="1176"/>
                  </a:cubicBezTo>
                  <a:cubicBezTo>
                    <a:pt x="148" y="1157"/>
                    <a:pt x="133" y="1136"/>
                    <a:pt x="120" y="1113"/>
                  </a:cubicBezTo>
                  <a:cubicBezTo>
                    <a:pt x="113" y="1111"/>
                    <a:pt x="109" y="1105"/>
                    <a:pt x="102" y="1103"/>
                  </a:cubicBezTo>
                  <a:cubicBezTo>
                    <a:pt x="118" y="1144"/>
                    <a:pt x="137" y="1181"/>
                    <a:pt x="159" y="1216"/>
                  </a:cubicBezTo>
                  <a:close/>
                  <a:moveTo>
                    <a:pt x="1287" y="1164"/>
                  </a:moveTo>
                  <a:cubicBezTo>
                    <a:pt x="1303" y="1157"/>
                    <a:pt x="1323" y="1155"/>
                    <a:pt x="1333" y="1143"/>
                  </a:cubicBezTo>
                  <a:cubicBezTo>
                    <a:pt x="1325" y="1131"/>
                    <a:pt x="1312" y="1123"/>
                    <a:pt x="1301" y="1114"/>
                  </a:cubicBezTo>
                  <a:cubicBezTo>
                    <a:pt x="1296" y="1131"/>
                    <a:pt x="1292" y="1148"/>
                    <a:pt x="1287" y="1164"/>
                  </a:cubicBezTo>
                  <a:close/>
                  <a:moveTo>
                    <a:pt x="126" y="1118"/>
                  </a:moveTo>
                  <a:cubicBezTo>
                    <a:pt x="138" y="1138"/>
                    <a:pt x="150" y="1157"/>
                    <a:pt x="166" y="1174"/>
                  </a:cubicBezTo>
                  <a:cubicBezTo>
                    <a:pt x="169" y="1162"/>
                    <a:pt x="177" y="1155"/>
                    <a:pt x="182" y="1146"/>
                  </a:cubicBezTo>
                  <a:cubicBezTo>
                    <a:pt x="161" y="1138"/>
                    <a:pt x="144" y="1127"/>
                    <a:pt x="126" y="1118"/>
                  </a:cubicBezTo>
                  <a:moveTo>
                    <a:pt x="126" y="1118"/>
                  </a:moveTo>
                  <a:cubicBezTo>
                    <a:pt x="125" y="1116"/>
                    <a:pt x="124" y="1118"/>
                    <a:pt x="126" y="1118"/>
                  </a:cubicBezTo>
                  <a:moveTo>
                    <a:pt x="1342" y="1146"/>
                  </a:moveTo>
                  <a:cubicBezTo>
                    <a:pt x="1351" y="1159"/>
                    <a:pt x="1360" y="1173"/>
                    <a:pt x="1365" y="1190"/>
                  </a:cubicBezTo>
                  <a:cubicBezTo>
                    <a:pt x="1377" y="1168"/>
                    <a:pt x="1387" y="1145"/>
                    <a:pt x="1396" y="1120"/>
                  </a:cubicBezTo>
                  <a:cubicBezTo>
                    <a:pt x="1397" y="1120"/>
                    <a:pt x="1396" y="1119"/>
                    <a:pt x="1395" y="1119"/>
                  </a:cubicBezTo>
                  <a:cubicBezTo>
                    <a:pt x="1379" y="1129"/>
                    <a:pt x="1361" y="1138"/>
                    <a:pt x="1342" y="1146"/>
                  </a:cubicBezTo>
                  <a:close/>
                  <a:moveTo>
                    <a:pt x="204" y="1128"/>
                  </a:moveTo>
                  <a:cubicBezTo>
                    <a:pt x="202" y="1133"/>
                    <a:pt x="196" y="1134"/>
                    <a:pt x="195" y="1139"/>
                  </a:cubicBezTo>
                  <a:cubicBezTo>
                    <a:pt x="197" y="1142"/>
                    <a:pt x="198" y="1146"/>
                    <a:pt x="198" y="1151"/>
                  </a:cubicBezTo>
                  <a:cubicBezTo>
                    <a:pt x="209" y="1153"/>
                    <a:pt x="219" y="1160"/>
                    <a:pt x="229" y="1160"/>
                  </a:cubicBezTo>
                  <a:cubicBezTo>
                    <a:pt x="220" y="1151"/>
                    <a:pt x="214" y="1138"/>
                    <a:pt x="204" y="1128"/>
                  </a:cubicBezTo>
                  <a:close/>
                  <a:moveTo>
                    <a:pt x="1100" y="1194"/>
                  </a:moveTo>
                  <a:cubicBezTo>
                    <a:pt x="1095" y="1200"/>
                    <a:pt x="1088" y="1206"/>
                    <a:pt x="1088" y="1212"/>
                  </a:cubicBezTo>
                  <a:cubicBezTo>
                    <a:pt x="1101" y="1209"/>
                    <a:pt x="1114" y="1208"/>
                    <a:pt x="1126" y="1205"/>
                  </a:cubicBezTo>
                  <a:cubicBezTo>
                    <a:pt x="1129" y="1181"/>
                    <a:pt x="1137" y="1156"/>
                    <a:pt x="1137" y="1132"/>
                  </a:cubicBezTo>
                  <a:cubicBezTo>
                    <a:pt x="1126" y="1153"/>
                    <a:pt x="1113" y="1175"/>
                    <a:pt x="1100" y="1194"/>
                  </a:cubicBezTo>
                  <a:close/>
                  <a:moveTo>
                    <a:pt x="187" y="1146"/>
                  </a:moveTo>
                  <a:cubicBezTo>
                    <a:pt x="190" y="1145"/>
                    <a:pt x="194" y="1150"/>
                    <a:pt x="196" y="1148"/>
                  </a:cubicBezTo>
                  <a:cubicBezTo>
                    <a:pt x="193" y="1146"/>
                    <a:pt x="194" y="1141"/>
                    <a:pt x="192" y="1140"/>
                  </a:cubicBezTo>
                  <a:cubicBezTo>
                    <a:pt x="191" y="1142"/>
                    <a:pt x="188" y="1143"/>
                    <a:pt x="187" y="1146"/>
                  </a:cubicBezTo>
                  <a:close/>
                  <a:moveTo>
                    <a:pt x="1333" y="1147"/>
                  </a:moveTo>
                  <a:cubicBezTo>
                    <a:pt x="1335" y="1147"/>
                    <a:pt x="1336" y="1146"/>
                    <a:pt x="1337" y="1145"/>
                  </a:cubicBezTo>
                  <a:cubicBezTo>
                    <a:pt x="1335" y="1143"/>
                    <a:pt x="1334" y="1145"/>
                    <a:pt x="1333" y="1147"/>
                  </a:cubicBezTo>
                  <a:close/>
                  <a:moveTo>
                    <a:pt x="241" y="1257"/>
                  </a:moveTo>
                  <a:cubicBezTo>
                    <a:pt x="241" y="1258"/>
                    <a:pt x="242" y="1257"/>
                    <a:pt x="241" y="1257"/>
                  </a:cubicBezTo>
                  <a:moveTo>
                    <a:pt x="241" y="1257"/>
                  </a:moveTo>
                  <a:cubicBezTo>
                    <a:pt x="224" y="1224"/>
                    <a:pt x="209" y="1190"/>
                    <a:pt x="197" y="1152"/>
                  </a:cubicBezTo>
                  <a:cubicBezTo>
                    <a:pt x="194" y="1150"/>
                    <a:pt x="189" y="1150"/>
                    <a:pt x="187" y="1148"/>
                  </a:cubicBezTo>
                  <a:cubicBezTo>
                    <a:pt x="177" y="1154"/>
                    <a:pt x="173" y="1166"/>
                    <a:pt x="167" y="1175"/>
                  </a:cubicBezTo>
                  <a:cubicBezTo>
                    <a:pt x="189" y="1205"/>
                    <a:pt x="214" y="1232"/>
                    <a:pt x="241" y="1257"/>
                  </a:cubicBezTo>
                  <a:moveTo>
                    <a:pt x="1207" y="1335"/>
                  </a:moveTo>
                  <a:cubicBezTo>
                    <a:pt x="1206" y="1335"/>
                    <a:pt x="1208" y="1336"/>
                    <a:pt x="1207" y="1335"/>
                  </a:cubicBezTo>
                  <a:moveTo>
                    <a:pt x="1207" y="1335"/>
                  </a:moveTo>
                  <a:cubicBezTo>
                    <a:pt x="1267" y="1295"/>
                    <a:pt x="1319" y="1248"/>
                    <a:pt x="1362" y="1192"/>
                  </a:cubicBezTo>
                  <a:cubicBezTo>
                    <a:pt x="1357" y="1174"/>
                    <a:pt x="1350" y="1158"/>
                    <a:pt x="1337" y="1148"/>
                  </a:cubicBezTo>
                  <a:cubicBezTo>
                    <a:pt x="1322" y="1158"/>
                    <a:pt x="1312" y="1174"/>
                    <a:pt x="1300" y="1189"/>
                  </a:cubicBezTo>
                  <a:cubicBezTo>
                    <a:pt x="1294" y="1196"/>
                    <a:pt x="1288" y="1203"/>
                    <a:pt x="1281" y="1210"/>
                  </a:cubicBezTo>
                  <a:cubicBezTo>
                    <a:pt x="1275" y="1217"/>
                    <a:pt x="1267" y="1223"/>
                    <a:pt x="1263" y="1230"/>
                  </a:cubicBezTo>
                  <a:cubicBezTo>
                    <a:pt x="1258" y="1239"/>
                    <a:pt x="1255" y="1249"/>
                    <a:pt x="1251" y="1258"/>
                  </a:cubicBezTo>
                  <a:cubicBezTo>
                    <a:pt x="1237" y="1285"/>
                    <a:pt x="1225" y="1311"/>
                    <a:pt x="1207" y="1335"/>
                  </a:cubicBezTo>
                  <a:moveTo>
                    <a:pt x="1324" y="1154"/>
                  </a:moveTo>
                  <a:cubicBezTo>
                    <a:pt x="1310" y="1158"/>
                    <a:pt x="1300" y="1164"/>
                    <a:pt x="1286" y="1167"/>
                  </a:cubicBezTo>
                  <a:cubicBezTo>
                    <a:pt x="1282" y="1186"/>
                    <a:pt x="1272" y="1204"/>
                    <a:pt x="1269" y="1221"/>
                  </a:cubicBezTo>
                  <a:cubicBezTo>
                    <a:pt x="1287" y="1199"/>
                    <a:pt x="1307" y="1178"/>
                    <a:pt x="1324" y="1154"/>
                  </a:cubicBezTo>
                  <a:moveTo>
                    <a:pt x="1324" y="1154"/>
                  </a:moveTo>
                  <a:cubicBezTo>
                    <a:pt x="1325" y="1154"/>
                    <a:pt x="1324" y="1153"/>
                    <a:pt x="1324" y="1154"/>
                  </a:cubicBezTo>
                  <a:moveTo>
                    <a:pt x="222" y="1212"/>
                  </a:moveTo>
                  <a:cubicBezTo>
                    <a:pt x="231" y="1230"/>
                    <a:pt x="237" y="1251"/>
                    <a:pt x="247" y="1264"/>
                  </a:cubicBezTo>
                  <a:cubicBezTo>
                    <a:pt x="252" y="1270"/>
                    <a:pt x="260" y="1275"/>
                    <a:pt x="267" y="1280"/>
                  </a:cubicBezTo>
                  <a:cubicBezTo>
                    <a:pt x="287" y="1297"/>
                    <a:pt x="306" y="1314"/>
                    <a:pt x="328" y="1328"/>
                  </a:cubicBezTo>
                  <a:cubicBezTo>
                    <a:pt x="334" y="1313"/>
                    <a:pt x="344" y="1302"/>
                    <a:pt x="354" y="1291"/>
                  </a:cubicBezTo>
                  <a:cubicBezTo>
                    <a:pt x="308" y="1254"/>
                    <a:pt x="269" y="1211"/>
                    <a:pt x="232" y="1165"/>
                  </a:cubicBezTo>
                  <a:cubicBezTo>
                    <a:pt x="220" y="1162"/>
                    <a:pt x="212" y="1157"/>
                    <a:pt x="200" y="1154"/>
                  </a:cubicBezTo>
                  <a:cubicBezTo>
                    <a:pt x="206" y="1174"/>
                    <a:pt x="214" y="1193"/>
                    <a:pt x="222" y="1212"/>
                  </a:cubicBezTo>
                  <a:close/>
                  <a:moveTo>
                    <a:pt x="356" y="1290"/>
                  </a:moveTo>
                  <a:cubicBezTo>
                    <a:pt x="359" y="1285"/>
                    <a:pt x="365" y="1284"/>
                    <a:pt x="367" y="1278"/>
                  </a:cubicBezTo>
                  <a:cubicBezTo>
                    <a:pt x="358" y="1252"/>
                    <a:pt x="349" y="1226"/>
                    <a:pt x="342" y="1197"/>
                  </a:cubicBezTo>
                  <a:cubicBezTo>
                    <a:pt x="306" y="1189"/>
                    <a:pt x="270" y="1177"/>
                    <a:pt x="238" y="1169"/>
                  </a:cubicBezTo>
                  <a:cubicBezTo>
                    <a:pt x="274" y="1212"/>
                    <a:pt x="312" y="1254"/>
                    <a:pt x="356" y="1290"/>
                  </a:cubicBezTo>
                  <a:close/>
                  <a:moveTo>
                    <a:pt x="1223" y="1265"/>
                  </a:moveTo>
                  <a:cubicBezTo>
                    <a:pt x="1235" y="1254"/>
                    <a:pt x="1255" y="1239"/>
                    <a:pt x="1263" y="1225"/>
                  </a:cubicBezTo>
                  <a:cubicBezTo>
                    <a:pt x="1273" y="1209"/>
                    <a:pt x="1274" y="1190"/>
                    <a:pt x="1282" y="1170"/>
                  </a:cubicBezTo>
                  <a:cubicBezTo>
                    <a:pt x="1282" y="1169"/>
                    <a:pt x="1282" y="1169"/>
                    <a:pt x="1281" y="1169"/>
                  </a:cubicBezTo>
                  <a:cubicBezTo>
                    <a:pt x="1257" y="1177"/>
                    <a:pt x="1232" y="1184"/>
                    <a:pt x="1206" y="1191"/>
                  </a:cubicBezTo>
                  <a:cubicBezTo>
                    <a:pt x="1184" y="1218"/>
                    <a:pt x="1160" y="1242"/>
                    <a:pt x="1137" y="1268"/>
                  </a:cubicBezTo>
                  <a:cubicBezTo>
                    <a:pt x="1155" y="1276"/>
                    <a:pt x="1167" y="1289"/>
                    <a:pt x="1181" y="1301"/>
                  </a:cubicBezTo>
                  <a:cubicBezTo>
                    <a:pt x="1195" y="1290"/>
                    <a:pt x="1208" y="1278"/>
                    <a:pt x="1223" y="1265"/>
                  </a:cubicBezTo>
                  <a:close/>
                  <a:moveTo>
                    <a:pt x="344" y="1195"/>
                  </a:moveTo>
                  <a:cubicBezTo>
                    <a:pt x="349" y="1194"/>
                    <a:pt x="353" y="1198"/>
                    <a:pt x="355" y="1196"/>
                  </a:cubicBezTo>
                  <a:cubicBezTo>
                    <a:pt x="350" y="1190"/>
                    <a:pt x="346" y="1183"/>
                    <a:pt x="341" y="1178"/>
                  </a:cubicBezTo>
                  <a:cubicBezTo>
                    <a:pt x="342" y="1184"/>
                    <a:pt x="343" y="1189"/>
                    <a:pt x="344" y="1195"/>
                  </a:cubicBezTo>
                  <a:close/>
                  <a:moveTo>
                    <a:pt x="289" y="1331"/>
                  </a:moveTo>
                  <a:cubicBezTo>
                    <a:pt x="289" y="1332"/>
                    <a:pt x="290" y="1331"/>
                    <a:pt x="289" y="1331"/>
                  </a:cubicBezTo>
                  <a:moveTo>
                    <a:pt x="289" y="1331"/>
                  </a:moveTo>
                  <a:cubicBezTo>
                    <a:pt x="274" y="1310"/>
                    <a:pt x="258" y="1290"/>
                    <a:pt x="246" y="1266"/>
                  </a:cubicBezTo>
                  <a:cubicBezTo>
                    <a:pt x="216" y="1240"/>
                    <a:pt x="192" y="1209"/>
                    <a:pt x="165" y="1180"/>
                  </a:cubicBezTo>
                  <a:cubicBezTo>
                    <a:pt x="163" y="1194"/>
                    <a:pt x="158" y="1209"/>
                    <a:pt x="163" y="1223"/>
                  </a:cubicBezTo>
                  <a:cubicBezTo>
                    <a:pt x="169" y="1238"/>
                    <a:pt x="189" y="1257"/>
                    <a:pt x="203" y="1271"/>
                  </a:cubicBezTo>
                  <a:cubicBezTo>
                    <a:pt x="217" y="1284"/>
                    <a:pt x="236" y="1304"/>
                    <a:pt x="249" y="1313"/>
                  </a:cubicBezTo>
                  <a:cubicBezTo>
                    <a:pt x="261" y="1321"/>
                    <a:pt x="278" y="1326"/>
                    <a:pt x="289" y="1331"/>
                  </a:cubicBezTo>
                  <a:moveTo>
                    <a:pt x="676" y="1195"/>
                  </a:moveTo>
                  <a:cubicBezTo>
                    <a:pt x="677" y="1209"/>
                    <a:pt x="682" y="1221"/>
                    <a:pt x="683" y="1235"/>
                  </a:cubicBezTo>
                  <a:cubicBezTo>
                    <a:pt x="697" y="1236"/>
                    <a:pt x="712" y="1236"/>
                    <a:pt x="727" y="1236"/>
                  </a:cubicBezTo>
                  <a:cubicBezTo>
                    <a:pt x="726" y="1222"/>
                    <a:pt x="730" y="1202"/>
                    <a:pt x="725" y="1192"/>
                  </a:cubicBezTo>
                  <a:cubicBezTo>
                    <a:pt x="709" y="1193"/>
                    <a:pt x="691" y="1193"/>
                    <a:pt x="676" y="1195"/>
                  </a:cubicBezTo>
                  <a:close/>
                  <a:moveTo>
                    <a:pt x="729" y="1192"/>
                  </a:moveTo>
                  <a:cubicBezTo>
                    <a:pt x="729" y="1207"/>
                    <a:pt x="731" y="1220"/>
                    <a:pt x="730" y="1236"/>
                  </a:cubicBezTo>
                  <a:cubicBezTo>
                    <a:pt x="744" y="1238"/>
                    <a:pt x="761" y="1236"/>
                    <a:pt x="775" y="1237"/>
                  </a:cubicBezTo>
                  <a:cubicBezTo>
                    <a:pt x="777" y="1222"/>
                    <a:pt x="777" y="1207"/>
                    <a:pt x="777" y="1192"/>
                  </a:cubicBezTo>
                  <a:cubicBezTo>
                    <a:pt x="761" y="1192"/>
                    <a:pt x="745" y="1192"/>
                    <a:pt x="729" y="1192"/>
                  </a:cubicBezTo>
                  <a:close/>
                  <a:moveTo>
                    <a:pt x="780" y="1192"/>
                  </a:moveTo>
                  <a:cubicBezTo>
                    <a:pt x="779" y="1206"/>
                    <a:pt x="779" y="1222"/>
                    <a:pt x="778" y="1237"/>
                  </a:cubicBezTo>
                  <a:cubicBezTo>
                    <a:pt x="809" y="1235"/>
                    <a:pt x="841" y="1236"/>
                    <a:pt x="871" y="1234"/>
                  </a:cubicBezTo>
                  <a:cubicBezTo>
                    <a:pt x="875" y="1222"/>
                    <a:pt x="879" y="1210"/>
                    <a:pt x="882" y="1198"/>
                  </a:cubicBezTo>
                  <a:cubicBezTo>
                    <a:pt x="849" y="1195"/>
                    <a:pt x="816" y="1192"/>
                    <a:pt x="780" y="1192"/>
                  </a:cubicBezTo>
                  <a:close/>
                  <a:moveTo>
                    <a:pt x="1200" y="1193"/>
                  </a:moveTo>
                  <a:cubicBezTo>
                    <a:pt x="1176" y="1197"/>
                    <a:pt x="1153" y="1204"/>
                    <a:pt x="1128" y="1207"/>
                  </a:cubicBezTo>
                  <a:cubicBezTo>
                    <a:pt x="1124" y="1224"/>
                    <a:pt x="1120" y="1239"/>
                    <a:pt x="1116" y="1255"/>
                  </a:cubicBezTo>
                  <a:cubicBezTo>
                    <a:pt x="1122" y="1258"/>
                    <a:pt x="1128" y="1262"/>
                    <a:pt x="1134" y="1265"/>
                  </a:cubicBezTo>
                  <a:cubicBezTo>
                    <a:pt x="1158" y="1242"/>
                    <a:pt x="1180" y="1219"/>
                    <a:pt x="1200" y="1193"/>
                  </a:cubicBezTo>
                  <a:moveTo>
                    <a:pt x="1200" y="1193"/>
                  </a:moveTo>
                  <a:cubicBezTo>
                    <a:pt x="1201" y="1192"/>
                    <a:pt x="1200" y="1192"/>
                    <a:pt x="1200" y="1193"/>
                  </a:cubicBezTo>
                  <a:moveTo>
                    <a:pt x="671" y="1195"/>
                  </a:moveTo>
                  <a:cubicBezTo>
                    <a:pt x="638" y="1198"/>
                    <a:pt x="605" y="1201"/>
                    <a:pt x="575" y="1207"/>
                  </a:cubicBezTo>
                  <a:cubicBezTo>
                    <a:pt x="578" y="1215"/>
                    <a:pt x="580" y="1224"/>
                    <a:pt x="586" y="1229"/>
                  </a:cubicBezTo>
                  <a:cubicBezTo>
                    <a:pt x="616" y="1232"/>
                    <a:pt x="650" y="1235"/>
                    <a:pt x="680" y="1234"/>
                  </a:cubicBezTo>
                  <a:cubicBezTo>
                    <a:pt x="676" y="1222"/>
                    <a:pt x="675" y="1207"/>
                    <a:pt x="671" y="1195"/>
                  </a:cubicBezTo>
                  <a:close/>
                  <a:moveTo>
                    <a:pt x="369" y="1277"/>
                  </a:moveTo>
                  <a:cubicBezTo>
                    <a:pt x="382" y="1271"/>
                    <a:pt x="394" y="1263"/>
                    <a:pt x="406" y="1255"/>
                  </a:cubicBezTo>
                  <a:cubicBezTo>
                    <a:pt x="389" y="1237"/>
                    <a:pt x="373" y="1219"/>
                    <a:pt x="358" y="1199"/>
                  </a:cubicBezTo>
                  <a:cubicBezTo>
                    <a:pt x="353" y="1200"/>
                    <a:pt x="350" y="1197"/>
                    <a:pt x="345" y="1198"/>
                  </a:cubicBezTo>
                  <a:cubicBezTo>
                    <a:pt x="352" y="1226"/>
                    <a:pt x="361" y="1251"/>
                    <a:pt x="369" y="1277"/>
                  </a:cubicBezTo>
                  <a:close/>
                  <a:moveTo>
                    <a:pt x="884" y="1199"/>
                  </a:moveTo>
                  <a:cubicBezTo>
                    <a:pt x="882" y="1211"/>
                    <a:pt x="877" y="1221"/>
                    <a:pt x="874" y="1234"/>
                  </a:cubicBezTo>
                  <a:cubicBezTo>
                    <a:pt x="894" y="1233"/>
                    <a:pt x="914" y="1231"/>
                    <a:pt x="934" y="1230"/>
                  </a:cubicBezTo>
                  <a:cubicBezTo>
                    <a:pt x="934" y="1221"/>
                    <a:pt x="936" y="1215"/>
                    <a:pt x="936" y="1205"/>
                  </a:cubicBezTo>
                  <a:cubicBezTo>
                    <a:pt x="919" y="1202"/>
                    <a:pt x="903" y="1199"/>
                    <a:pt x="884" y="1199"/>
                  </a:cubicBezTo>
                  <a:close/>
                  <a:moveTo>
                    <a:pt x="1360" y="1199"/>
                  </a:moveTo>
                  <a:cubicBezTo>
                    <a:pt x="1360" y="1199"/>
                    <a:pt x="1361" y="1200"/>
                    <a:pt x="1360" y="1199"/>
                  </a:cubicBezTo>
                  <a:close/>
                  <a:moveTo>
                    <a:pt x="363" y="1201"/>
                  </a:moveTo>
                  <a:cubicBezTo>
                    <a:pt x="378" y="1220"/>
                    <a:pt x="392" y="1239"/>
                    <a:pt x="410" y="1254"/>
                  </a:cubicBezTo>
                  <a:cubicBezTo>
                    <a:pt x="432" y="1244"/>
                    <a:pt x="454" y="1234"/>
                    <a:pt x="480" y="1227"/>
                  </a:cubicBezTo>
                  <a:cubicBezTo>
                    <a:pt x="477" y="1217"/>
                    <a:pt x="463" y="1219"/>
                    <a:pt x="454" y="1218"/>
                  </a:cubicBezTo>
                  <a:cubicBezTo>
                    <a:pt x="424" y="1213"/>
                    <a:pt x="391" y="1206"/>
                    <a:pt x="363" y="1201"/>
                  </a:cubicBezTo>
                  <a:moveTo>
                    <a:pt x="363" y="1201"/>
                  </a:moveTo>
                  <a:cubicBezTo>
                    <a:pt x="362" y="1200"/>
                    <a:pt x="361" y="1201"/>
                    <a:pt x="363" y="1201"/>
                  </a:cubicBezTo>
                  <a:moveTo>
                    <a:pt x="1359" y="1201"/>
                  </a:moveTo>
                  <a:cubicBezTo>
                    <a:pt x="1318" y="1253"/>
                    <a:pt x="1263" y="1298"/>
                    <a:pt x="1208" y="1338"/>
                  </a:cubicBezTo>
                  <a:cubicBezTo>
                    <a:pt x="1206" y="1339"/>
                    <a:pt x="1201" y="1341"/>
                    <a:pt x="1202" y="1345"/>
                  </a:cubicBezTo>
                  <a:cubicBezTo>
                    <a:pt x="1217" y="1339"/>
                    <a:pt x="1232" y="1333"/>
                    <a:pt x="1247" y="1326"/>
                  </a:cubicBezTo>
                  <a:cubicBezTo>
                    <a:pt x="1261" y="1320"/>
                    <a:pt x="1277" y="1313"/>
                    <a:pt x="1289" y="1304"/>
                  </a:cubicBezTo>
                  <a:cubicBezTo>
                    <a:pt x="1303" y="1293"/>
                    <a:pt x="1316" y="1270"/>
                    <a:pt x="1326" y="1255"/>
                  </a:cubicBezTo>
                  <a:cubicBezTo>
                    <a:pt x="1338" y="1238"/>
                    <a:pt x="1350" y="1220"/>
                    <a:pt x="1359" y="1201"/>
                  </a:cubicBezTo>
                  <a:moveTo>
                    <a:pt x="1359" y="1201"/>
                  </a:moveTo>
                  <a:cubicBezTo>
                    <a:pt x="1361" y="1201"/>
                    <a:pt x="1359" y="1200"/>
                    <a:pt x="1359" y="1201"/>
                  </a:cubicBezTo>
                  <a:moveTo>
                    <a:pt x="1301" y="1295"/>
                  </a:moveTo>
                  <a:cubicBezTo>
                    <a:pt x="1299" y="1296"/>
                    <a:pt x="1301" y="1297"/>
                    <a:pt x="1301" y="1295"/>
                  </a:cubicBezTo>
                  <a:moveTo>
                    <a:pt x="1301" y="1295"/>
                  </a:moveTo>
                  <a:cubicBezTo>
                    <a:pt x="1315" y="1282"/>
                    <a:pt x="1343" y="1260"/>
                    <a:pt x="1354" y="1241"/>
                  </a:cubicBezTo>
                  <a:cubicBezTo>
                    <a:pt x="1360" y="1231"/>
                    <a:pt x="1364" y="1215"/>
                    <a:pt x="1362" y="1201"/>
                  </a:cubicBezTo>
                  <a:cubicBezTo>
                    <a:pt x="1345" y="1236"/>
                    <a:pt x="1323" y="1266"/>
                    <a:pt x="1301" y="1295"/>
                  </a:cubicBezTo>
                  <a:moveTo>
                    <a:pt x="938" y="1229"/>
                  </a:moveTo>
                  <a:cubicBezTo>
                    <a:pt x="950" y="1230"/>
                    <a:pt x="958" y="1227"/>
                    <a:pt x="970" y="1227"/>
                  </a:cubicBezTo>
                  <a:cubicBezTo>
                    <a:pt x="975" y="1224"/>
                    <a:pt x="977" y="1218"/>
                    <a:pt x="979" y="1213"/>
                  </a:cubicBezTo>
                  <a:cubicBezTo>
                    <a:pt x="967" y="1210"/>
                    <a:pt x="953" y="1208"/>
                    <a:pt x="941" y="1205"/>
                  </a:cubicBezTo>
                  <a:cubicBezTo>
                    <a:pt x="939" y="1212"/>
                    <a:pt x="940" y="1222"/>
                    <a:pt x="938" y="1229"/>
                  </a:cubicBezTo>
                  <a:close/>
                  <a:moveTo>
                    <a:pt x="526" y="1219"/>
                  </a:moveTo>
                  <a:cubicBezTo>
                    <a:pt x="526" y="1221"/>
                    <a:pt x="526" y="1222"/>
                    <a:pt x="527" y="1223"/>
                  </a:cubicBezTo>
                  <a:cubicBezTo>
                    <a:pt x="544" y="1226"/>
                    <a:pt x="565" y="1229"/>
                    <a:pt x="582" y="1228"/>
                  </a:cubicBezTo>
                  <a:cubicBezTo>
                    <a:pt x="577" y="1222"/>
                    <a:pt x="575" y="1213"/>
                    <a:pt x="571" y="1207"/>
                  </a:cubicBezTo>
                  <a:cubicBezTo>
                    <a:pt x="557" y="1212"/>
                    <a:pt x="538" y="1212"/>
                    <a:pt x="526" y="1219"/>
                  </a:cubicBezTo>
                  <a:close/>
                  <a:moveTo>
                    <a:pt x="1084" y="1215"/>
                  </a:moveTo>
                  <a:cubicBezTo>
                    <a:pt x="1080" y="1223"/>
                    <a:pt x="1071" y="1229"/>
                    <a:pt x="1070" y="1236"/>
                  </a:cubicBezTo>
                  <a:cubicBezTo>
                    <a:pt x="1086" y="1240"/>
                    <a:pt x="1099" y="1248"/>
                    <a:pt x="1113" y="1253"/>
                  </a:cubicBezTo>
                  <a:cubicBezTo>
                    <a:pt x="1118" y="1240"/>
                    <a:pt x="1120" y="1224"/>
                    <a:pt x="1125" y="1210"/>
                  </a:cubicBezTo>
                  <a:cubicBezTo>
                    <a:pt x="1125" y="1209"/>
                    <a:pt x="1125" y="1208"/>
                    <a:pt x="1123" y="1208"/>
                  </a:cubicBezTo>
                  <a:cubicBezTo>
                    <a:pt x="1111" y="1211"/>
                    <a:pt x="1097" y="1213"/>
                    <a:pt x="1084" y="1215"/>
                  </a:cubicBezTo>
                  <a:close/>
                  <a:moveTo>
                    <a:pt x="982" y="1214"/>
                  </a:moveTo>
                  <a:cubicBezTo>
                    <a:pt x="980" y="1218"/>
                    <a:pt x="977" y="1222"/>
                    <a:pt x="975" y="1226"/>
                  </a:cubicBezTo>
                  <a:cubicBezTo>
                    <a:pt x="988" y="1225"/>
                    <a:pt x="1003" y="1224"/>
                    <a:pt x="1015" y="1222"/>
                  </a:cubicBezTo>
                  <a:cubicBezTo>
                    <a:pt x="1005" y="1219"/>
                    <a:pt x="994" y="1216"/>
                    <a:pt x="982" y="1214"/>
                  </a:cubicBezTo>
                  <a:close/>
                  <a:moveTo>
                    <a:pt x="1031" y="1223"/>
                  </a:moveTo>
                  <a:cubicBezTo>
                    <a:pt x="1044" y="1226"/>
                    <a:pt x="1054" y="1231"/>
                    <a:pt x="1066" y="1234"/>
                  </a:cubicBezTo>
                  <a:cubicBezTo>
                    <a:pt x="1070" y="1229"/>
                    <a:pt x="1080" y="1220"/>
                    <a:pt x="1078" y="1216"/>
                  </a:cubicBezTo>
                  <a:cubicBezTo>
                    <a:pt x="1063" y="1219"/>
                    <a:pt x="1045" y="1220"/>
                    <a:pt x="1031" y="1223"/>
                  </a:cubicBezTo>
                  <a:close/>
                  <a:moveTo>
                    <a:pt x="509" y="1223"/>
                  </a:moveTo>
                  <a:cubicBezTo>
                    <a:pt x="515" y="1222"/>
                    <a:pt x="518" y="1224"/>
                    <a:pt x="524" y="1223"/>
                  </a:cubicBezTo>
                  <a:cubicBezTo>
                    <a:pt x="523" y="1222"/>
                    <a:pt x="524" y="1217"/>
                    <a:pt x="521" y="1218"/>
                  </a:cubicBezTo>
                  <a:cubicBezTo>
                    <a:pt x="518" y="1220"/>
                    <a:pt x="511" y="1219"/>
                    <a:pt x="509" y="1223"/>
                  </a:cubicBezTo>
                  <a:close/>
                  <a:moveTo>
                    <a:pt x="482" y="1225"/>
                  </a:moveTo>
                  <a:cubicBezTo>
                    <a:pt x="487" y="1226"/>
                    <a:pt x="490" y="1224"/>
                    <a:pt x="493" y="1223"/>
                  </a:cubicBezTo>
                  <a:cubicBezTo>
                    <a:pt x="488" y="1223"/>
                    <a:pt x="483" y="1220"/>
                    <a:pt x="480" y="1223"/>
                  </a:cubicBezTo>
                  <a:cubicBezTo>
                    <a:pt x="481" y="1223"/>
                    <a:pt x="482" y="1224"/>
                    <a:pt x="482" y="1225"/>
                  </a:cubicBezTo>
                  <a:close/>
                  <a:moveTo>
                    <a:pt x="535" y="1295"/>
                  </a:moveTo>
                  <a:cubicBezTo>
                    <a:pt x="536" y="1296"/>
                    <a:pt x="537" y="1294"/>
                    <a:pt x="535" y="1295"/>
                  </a:cubicBezTo>
                  <a:moveTo>
                    <a:pt x="535" y="1295"/>
                  </a:moveTo>
                  <a:cubicBezTo>
                    <a:pt x="532" y="1272"/>
                    <a:pt x="527" y="1251"/>
                    <a:pt x="525" y="1227"/>
                  </a:cubicBezTo>
                  <a:cubicBezTo>
                    <a:pt x="512" y="1224"/>
                    <a:pt x="497" y="1223"/>
                    <a:pt x="486" y="1227"/>
                  </a:cubicBezTo>
                  <a:cubicBezTo>
                    <a:pt x="498" y="1250"/>
                    <a:pt x="518" y="1273"/>
                    <a:pt x="535" y="1295"/>
                  </a:cubicBezTo>
                  <a:moveTo>
                    <a:pt x="1022" y="1223"/>
                  </a:moveTo>
                  <a:cubicBezTo>
                    <a:pt x="1007" y="1223"/>
                    <a:pt x="991" y="1230"/>
                    <a:pt x="973" y="1229"/>
                  </a:cubicBezTo>
                  <a:cubicBezTo>
                    <a:pt x="960" y="1255"/>
                    <a:pt x="945" y="1280"/>
                    <a:pt x="928" y="1303"/>
                  </a:cubicBezTo>
                  <a:cubicBezTo>
                    <a:pt x="927" y="1316"/>
                    <a:pt x="925" y="1329"/>
                    <a:pt x="922" y="1342"/>
                  </a:cubicBezTo>
                  <a:cubicBezTo>
                    <a:pt x="920" y="1353"/>
                    <a:pt x="915" y="1367"/>
                    <a:pt x="917" y="1376"/>
                  </a:cubicBezTo>
                  <a:cubicBezTo>
                    <a:pt x="925" y="1381"/>
                    <a:pt x="933" y="1372"/>
                    <a:pt x="939" y="1367"/>
                  </a:cubicBezTo>
                  <a:cubicBezTo>
                    <a:pt x="986" y="1330"/>
                    <a:pt x="1029" y="1283"/>
                    <a:pt x="1064" y="1236"/>
                  </a:cubicBezTo>
                  <a:cubicBezTo>
                    <a:pt x="1050" y="1234"/>
                    <a:pt x="1038" y="1224"/>
                    <a:pt x="1022" y="1223"/>
                  </a:cubicBezTo>
                  <a:close/>
                  <a:moveTo>
                    <a:pt x="539" y="1299"/>
                  </a:moveTo>
                  <a:cubicBezTo>
                    <a:pt x="563" y="1325"/>
                    <a:pt x="587" y="1352"/>
                    <a:pt x="615" y="1374"/>
                  </a:cubicBezTo>
                  <a:cubicBezTo>
                    <a:pt x="628" y="1368"/>
                    <a:pt x="645" y="1367"/>
                    <a:pt x="658" y="1362"/>
                  </a:cubicBezTo>
                  <a:cubicBezTo>
                    <a:pt x="630" y="1322"/>
                    <a:pt x="605" y="1279"/>
                    <a:pt x="583" y="1232"/>
                  </a:cubicBezTo>
                  <a:cubicBezTo>
                    <a:pt x="564" y="1230"/>
                    <a:pt x="545" y="1229"/>
                    <a:pt x="527" y="1226"/>
                  </a:cubicBezTo>
                  <a:cubicBezTo>
                    <a:pt x="530" y="1251"/>
                    <a:pt x="535" y="1275"/>
                    <a:pt x="539" y="1299"/>
                  </a:cubicBezTo>
                  <a:close/>
                  <a:moveTo>
                    <a:pt x="537" y="1300"/>
                  </a:moveTo>
                  <a:cubicBezTo>
                    <a:pt x="517" y="1278"/>
                    <a:pt x="500" y="1252"/>
                    <a:pt x="481" y="1229"/>
                  </a:cubicBezTo>
                  <a:cubicBezTo>
                    <a:pt x="456" y="1237"/>
                    <a:pt x="433" y="1246"/>
                    <a:pt x="412" y="1256"/>
                  </a:cubicBezTo>
                  <a:cubicBezTo>
                    <a:pt x="452" y="1302"/>
                    <a:pt x="504" y="1344"/>
                    <a:pt x="558" y="1379"/>
                  </a:cubicBezTo>
                  <a:cubicBezTo>
                    <a:pt x="550" y="1354"/>
                    <a:pt x="543" y="1328"/>
                    <a:pt x="537" y="1300"/>
                  </a:cubicBezTo>
                  <a:close/>
                  <a:moveTo>
                    <a:pt x="938" y="1232"/>
                  </a:moveTo>
                  <a:cubicBezTo>
                    <a:pt x="936" y="1253"/>
                    <a:pt x="931" y="1276"/>
                    <a:pt x="931" y="1295"/>
                  </a:cubicBezTo>
                  <a:cubicBezTo>
                    <a:pt x="945" y="1275"/>
                    <a:pt x="957" y="1253"/>
                    <a:pt x="970" y="1231"/>
                  </a:cubicBezTo>
                  <a:cubicBezTo>
                    <a:pt x="970" y="1230"/>
                    <a:pt x="970" y="1229"/>
                    <a:pt x="968" y="1229"/>
                  </a:cubicBezTo>
                  <a:cubicBezTo>
                    <a:pt x="959" y="1231"/>
                    <a:pt x="948" y="1232"/>
                    <a:pt x="938" y="1232"/>
                  </a:cubicBezTo>
                  <a:close/>
                  <a:moveTo>
                    <a:pt x="663" y="1362"/>
                  </a:moveTo>
                  <a:cubicBezTo>
                    <a:pt x="679" y="1359"/>
                    <a:pt x="696" y="1357"/>
                    <a:pt x="712" y="1355"/>
                  </a:cubicBezTo>
                  <a:cubicBezTo>
                    <a:pt x="700" y="1317"/>
                    <a:pt x="690" y="1278"/>
                    <a:pt x="680" y="1238"/>
                  </a:cubicBezTo>
                  <a:cubicBezTo>
                    <a:pt x="649" y="1236"/>
                    <a:pt x="616" y="1235"/>
                    <a:pt x="586" y="1232"/>
                  </a:cubicBezTo>
                  <a:cubicBezTo>
                    <a:pt x="608" y="1279"/>
                    <a:pt x="632" y="1324"/>
                    <a:pt x="663" y="1362"/>
                  </a:cubicBezTo>
                  <a:close/>
                  <a:moveTo>
                    <a:pt x="872" y="1237"/>
                  </a:moveTo>
                  <a:cubicBezTo>
                    <a:pt x="861" y="1280"/>
                    <a:pt x="845" y="1318"/>
                    <a:pt x="829" y="1357"/>
                  </a:cubicBezTo>
                  <a:cubicBezTo>
                    <a:pt x="845" y="1360"/>
                    <a:pt x="862" y="1361"/>
                    <a:pt x="876" y="1366"/>
                  </a:cubicBezTo>
                  <a:cubicBezTo>
                    <a:pt x="895" y="1349"/>
                    <a:pt x="908" y="1326"/>
                    <a:pt x="924" y="1306"/>
                  </a:cubicBezTo>
                  <a:cubicBezTo>
                    <a:pt x="927" y="1282"/>
                    <a:pt x="932" y="1259"/>
                    <a:pt x="933" y="1233"/>
                  </a:cubicBezTo>
                  <a:cubicBezTo>
                    <a:pt x="912" y="1234"/>
                    <a:pt x="892" y="1235"/>
                    <a:pt x="872" y="1237"/>
                  </a:cubicBezTo>
                  <a:close/>
                  <a:moveTo>
                    <a:pt x="1182" y="1304"/>
                  </a:moveTo>
                  <a:cubicBezTo>
                    <a:pt x="1190" y="1314"/>
                    <a:pt x="1196" y="1326"/>
                    <a:pt x="1200" y="1341"/>
                  </a:cubicBezTo>
                  <a:cubicBezTo>
                    <a:pt x="1222" y="1309"/>
                    <a:pt x="1244" y="1273"/>
                    <a:pt x="1257" y="1235"/>
                  </a:cubicBezTo>
                  <a:cubicBezTo>
                    <a:pt x="1234" y="1260"/>
                    <a:pt x="1208" y="1282"/>
                    <a:pt x="1182" y="1304"/>
                  </a:cubicBezTo>
                  <a:close/>
                  <a:moveTo>
                    <a:pt x="778" y="1239"/>
                  </a:moveTo>
                  <a:cubicBezTo>
                    <a:pt x="776" y="1277"/>
                    <a:pt x="774" y="1315"/>
                    <a:pt x="773" y="1353"/>
                  </a:cubicBezTo>
                  <a:cubicBezTo>
                    <a:pt x="791" y="1354"/>
                    <a:pt x="810" y="1355"/>
                    <a:pt x="826" y="1357"/>
                  </a:cubicBezTo>
                  <a:cubicBezTo>
                    <a:pt x="843" y="1319"/>
                    <a:pt x="857" y="1279"/>
                    <a:pt x="870" y="1237"/>
                  </a:cubicBezTo>
                  <a:cubicBezTo>
                    <a:pt x="840" y="1238"/>
                    <a:pt x="810" y="1239"/>
                    <a:pt x="778" y="1239"/>
                  </a:cubicBezTo>
                  <a:close/>
                  <a:moveTo>
                    <a:pt x="170" y="1239"/>
                  </a:moveTo>
                  <a:cubicBezTo>
                    <a:pt x="177" y="1254"/>
                    <a:pt x="187" y="1266"/>
                    <a:pt x="198" y="1276"/>
                  </a:cubicBezTo>
                  <a:moveTo>
                    <a:pt x="198" y="1276"/>
                  </a:moveTo>
                  <a:cubicBezTo>
                    <a:pt x="199" y="1278"/>
                    <a:pt x="200" y="1276"/>
                    <a:pt x="198" y="1276"/>
                  </a:cubicBezTo>
                  <a:moveTo>
                    <a:pt x="198" y="1276"/>
                  </a:moveTo>
                  <a:cubicBezTo>
                    <a:pt x="189" y="1264"/>
                    <a:pt x="180" y="1250"/>
                    <a:pt x="170" y="1239"/>
                  </a:cubicBezTo>
                  <a:moveTo>
                    <a:pt x="170" y="1239"/>
                  </a:moveTo>
                  <a:cubicBezTo>
                    <a:pt x="169" y="1237"/>
                    <a:pt x="169" y="1239"/>
                    <a:pt x="170" y="1239"/>
                  </a:cubicBezTo>
                  <a:moveTo>
                    <a:pt x="716" y="1355"/>
                  </a:moveTo>
                  <a:cubicBezTo>
                    <a:pt x="722" y="1356"/>
                    <a:pt x="725" y="1353"/>
                    <a:pt x="731" y="1354"/>
                  </a:cubicBezTo>
                  <a:cubicBezTo>
                    <a:pt x="729" y="1317"/>
                    <a:pt x="729" y="1277"/>
                    <a:pt x="727" y="1239"/>
                  </a:cubicBezTo>
                  <a:cubicBezTo>
                    <a:pt x="713" y="1240"/>
                    <a:pt x="696" y="1237"/>
                    <a:pt x="684" y="1239"/>
                  </a:cubicBezTo>
                  <a:cubicBezTo>
                    <a:pt x="694" y="1278"/>
                    <a:pt x="704" y="1318"/>
                    <a:pt x="716" y="1355"/>
                  </a:cubicBezTo>
                  <a:close/>
                  <a:moveTo>
                    <a:pt x="1067" y="1238"/>
                  </a:moveTo>
                  <a:cubicBezTo>
                    <a:pt x="1026" y="1291"/>
                    <a:pt x="978" y="1338"/>
                    <a:pt x="927" y="1381"/>
                  </a:cubicBezTo>
                  <a:cubicBezTo>
                    <a:pt x="939" y="1385"/>
                    <a:pt x="948" y="1391"/>
                    <a:pt x="959" y="1396"/>
                  </a:cubicBezTo>
                  <a:cubicBezTo>
                    <a:pt x="1011" y="1367"/>
                    <a:pt x="1058" y="1334"/>
                    <a:pt x="1101" y="1296"/>
                  </a:cubicBezTo>
                  <a:cubicBezTo>
                    <a:pt x="1104" y="1282"/>
                    <a:pt x="1110" y="1271"/>
                    <a:pt x="1112" y="1256"/>
                  </a:cubicBezTo>
                  <a:cubicBezTo>
                    <a:pt x="1098" y="1249"/>
                    <a:pt x="1084" y="1242"/>
                    <a:pt x="1067" y="1238"/>
                  </a:cubicBezTo>
                  <a:close/>
                  <a:moveTo>
                    <a:pt x="731" y="1239"/>
                  </a:moveTo>
                  <a:cubicBezTo>
                    <a:pt x="730" y="1276"/>
                    <a:pt x="733" y="1316"/>
                    <a:pt x="733" y="1354"/>
                  </a:cubicBezTo>
                  <a:cubicBezTo>
                    <a:pt x="745" y="1354"/>
                    <a:pt x="757" y="1353"/>
                    <a:pt x="770" y="1353"/>
                  </a:cubicBezTo>
                  <a:cubicBezTo>
                    <a:pt x="772" y="1316"/>
                    <a:pt x="774" y="1278"/>
                    <a:pt x="775" y="1240"/>
                  </a:cubicBezTo>
                  <a:cubicBezTo>
                    <a:pt x="761" y="1239"/>
                    <a:pt x="747" y="1238"/>
                    <a:pt x="731" y="1239"/>
                  </a:cubicBezTo>
                  <a:close/>
                  <a:moveTo>
                    <a:pt x="559" y="1383"/>
                  </a:moveTo>
                  <a:cubicBezTo>
                    <a:pt x="502" y="1348"/>
                    <a:pt x="454" y="1304"/>
                    <a:pt x="408" y="1258"/>
                  </a:cubicBezTo>
                  <a:cubicBezTo>
                    <a:pt x="395" y="1265"/>
                    <a:pt x="383" y="1272"/>
                    <a:pt x="371" y="1280"/>
                  </a:cubicBezTo>
                  <a:cubicBezTo>
                    <a:pt x="377" y="1308"/>
                    <a:pt x="393" y="1320"/>
                    <a:pt x="414" y="1334"/>
                  </a:cubicBezTo>
                  <a:cubicBezTo>
                    <a:pt x="445" y="1356"/>
                    <a:pt x="480" y="1376"/>
                    <a:pt x="511" y="1392"/>
                  </a:cubicBezTo>
                  <a:cubicBezTo>
                    <a:pt x="529" y="1393"/>
                    <a:pt x="548" y="1399"/>
                    <a:pt x="564" y="1398"/>
                  </a:cubicBezTo>
                  <a:cubicBezTo>
                    <a:pt x="563" y="1393"/>
                    <a:pt x="560" y="1389"/>
                    <a:pt x="559" y="1383"/>
                  </a:cubicBezTo>
                  <a:close/>
                  <a:moveTo>
                    <a:pt x="1106" y="1293"/>
                  </a:moveTo>
                  <a:cubicBezTo>
                    <a:pt x="1114" y="1284"/>
                    <a:pt x="1124" y="1276"/>
                    <a:pt x="1133" y="1267"/>
                  </a:cubicBezTo>
                  <a:cubicBezTo>
                    <a:pt x="1126" y="1264"/>
                    <a:pt x="1122" y="1260"/>
                    <a:pt x="1115" y="1258"/>
                  </a:cubicBezTo>
                  <a:cubicBezTo>
                    <a:pt x="1112" y="1269"/>
                    <a:pt x="1106" y="1282"/>
                    <a:pt x="1106" y="1293"/>
                  </a:cubicBezTo>
                  <a:close/>
                  <a:moveTo>
                    <a:pt x="193" y="1264"/>
                  </a:moveTo>
                  <a:cubicBezTo>
                    <a:pt x="193" y="1265"/>
                    <a:pt x="193" y="1265"/>
                    <a:pt x="194" y="1265"/>
                  </a:cubicBezTo>
                  <a:moveTo>
                    <a:pt x="194" y="1265"/>
                  </a:moveTo>
                  <a:cubicBezTo>
                    <a:pt x="194" y="1266"/>
                    <a:pt x="194" y="1266"/>
                    <a:pt x="195" y="1266"/>
                  </a:cubicBezTo>
                  <a:moveTo>
                    <a:pt x="195" y="1266"/>
                  </a:moveTo>
                  <a:cubicBezTo>
                    <a:pt x="205" y="1280"/>
                    <a:pt x="216" y="1293"/>
                    <a:pt x="232" y="1301"/>
                  </a:cubicBezTo>
                  <a:moveTo>
                    <a:pt x="232" y="1301"/>
                  </a:moveTo>
                  <a:cubicBezTo>
                    <a:pt x="232" y="1302"/>
                    <a:pt x="232" y="1302"/>
                    <a:pt x="233" y="1302"/>
                  </a:cubicBezTo>
                  <a:moveTo>
                    <a:pt x="233" y="1302"/>
                  </a:moveTo>
                  <a:cubicBezTo>
                    <a:pt x="234" y="1304"/>
                    <a:pt x="234" y="1302"/>
                    <a:pt x="233" y="1302"/>
                  </a:cubicBezTo>
                  <a:moveTo>
                    <a:pt x="233" y="1302"/>
                  </a:moveTo>
                  <a:cubicBezTo>
                    <a:pt x="233" y="1301"/>
                    <a:pt x="233" y="1301"/>
                    <a:pt x="232" y="1301"/>
                  </a:cubicBezTo>
                  <a:moveTo>
                    <a:pt x="195" y="1266"/>
                  </a:moveTo>
                  <a:cubicBezTo>
                    <a:pt x="207" y="1278"/>
                    <a:pt x="219" y="1290"/>
                    <a:pt x="232" y="1301"/>
                  </a:cubicBezTo>
                  <a:moveTo>
                    <a:pt x="195" y="1266"/>
                  </a:moveTo>
                  <a:cubicBezTo>
                    <a:pt x="195" y="1265"/>
                    <a:pt x="194" y="1265"/>
                    <a:pt x="194" y="1265"/>
                  </a:cubicBezTo>
                  <a:moveTo>
                    <a:pt x="194" y="1265"/>
                  </a:moveTo>
                  <a:cubicBezTo>
                    <a:pt x="194" y="1264"/>
                    <a:pt x="193" y="1264"/>
                    <a:pt x="193" y="1264"/>
                  </a:cubicBezTo>
                  <a:moveTo>
                    <a:pt x="193" y="1264"/>
                  </a:moveTo>
                  <a:cubicBezTo>
                    <a:pt x="192" y="1262"/>
                    <a:pt x="192" y="1264"/>
                    <a:pt x="193" y="1264"/>
                  </a:cubicBezTo>
                  <a:moveTo>
                    <a:pt x="1071" y="1373"/>
                  </a:moveTo>
                  <a:cubicBezTo>
                    <a:pt x="1070" y="1374"/>
                    <a:pt x="1071" y="1374"/>
                    <a:pt x="1071" y="1373"/>
                  </a:cubicBezTo>
                  <a:moveTo>
                    <a:pt x="1071" y="1373"/>
                  </a:moveTo>
                  <a:cubicBezTo>
                    <a:pt x="1096" y="1361"/>
                    <a:pt x="1127" y="1341"/>
                    <a:pt x="1154" y="1321"/>
                  </a:cubicBezTo>
                  <a:cubicBezTo>
                    <a:pt x="1159" y="1318"/>
                    <a:pt x="1178" y="1306"/>
                    <a:pt x="1178" y="1302"/>
                  </a:cubicBezTo>
                  <a:cubicBezTo>
                    <a:pt x="1178" y="1299"/>
                    <a:pt x="1160" y="1286"/>
                    <a:pt x="1158" y="1284"/>
                  </a:cubicBezTo>
                  <a:cubicBezTo>
                    <a:pt x="1149" y="1277"/>
                    <a:pt x="1143" y="1273"/>
                    <a:pt x="1134" y="1269"/>
                  </a:cubicBezTo>
                  <a:cubicBezTo>
                    <a:pt x="1124" y="1279"/>
                    <a:pt x="1114" y="1289"/>
                    <a:pt x="1102" y="1298"/>
                  </a:cubicBezTo>
                  <a:cubicBezTo>
                    <a:pt x="1094" y="1326"/>
                    <a:pt x="1082" y="1349"/>
                    <a:pt x="1071" y="1373"/>
                  </a:cubicBezTo>
                  <a:moveTo>
                    <a:pt x="253" y="1272"/>
                  </a:moveTo>
                  <a:cubicBezTo>
                    <a:pt x="253" y="1273"/>
                    <a:pt x="254" y="1273"/>
                    <a:pt x="254" y="1273"/>
                  </a:cubicBezTo>
                  <a:moveTo>
                    <a:pt x="254" y="1273"/>
                  </a:moveTo>
                  <a:cubicBezTo>
                    <a:pt x="266" y="1296"/>
                    <a:pt x="280" y="1316"/>
                    <a:pt x="295" y="1335"/>
                  </a:cubicBezTo>
                  <a:cubicBezTo>
                    <a:pt x="305" y="1338"/>
                    <a:pt x="314" y="1343"/>
                    <a:pt x="324" y="1345"/>
                  </a:cubicBezTo>
                  <a:cubicBezTo>
                    <a:pt x="324" y="1340"/>
                    <a:pt x="326" y="1335"/>
                    <a:pt x="327" y="1331"/>
                  </a:cubicBezTo>
                  <a:cubicBezTo>
                    <a:pt x="302" y="1313"/>
                    <a:pt x="277" y="1294"/>
                    <a:pt x="254" y="1273"/>
                  </a:cubicBezTo>
                  <a:moveTo>
                    <a:pt x="254" y="1273"/>
                  </a:moveTo>
                  <a:cubicBezTo>
                    <a:pt x="254" y="1273"/>
                    <a:pt x="254" y="1272"/>
                    <a:pt x="253" y="1272"/>
                  </a:cubicBezTo>
                  <a:moveTo>
                    <a:pt x="253" y="1272"/>
                  </a:moveTo>
                  <a:cubicBezTo>
                    <a:pt x="253" y="1271"/>
                    <a:pt x="252" y="1273"/>
                    <a:pt x="253" y="1272"/>
                  </a:cubicBezTo>
                  <a:moveTo>
                    <a:pt x="379" y="1308"/>
                  </a:moveTo>
                  <a:cubicBezTo>
                    <a:pt x="380" y="1309"/>
                    <a:pt x="380" y="1308"/>
                    <a:pt x="379" y="1308"/>
                  </a:cubicBezTo>
                  <a:moveTo>
                    <a:pt x="379" y="1308"/>
                  </a:moveTo>
                  <a:cubicBezTo>
                    <a:pt x="376" y="1299"/>
                    <a:pt x="372" y="1290"/>
                    <a:pt x="368" y="1282"/>
                  </a:cubicBezTo>
                  <a:cubicBezTo>
                    <a:pt x="365" y="1285"/>
                    <a:pt x="361" y="1288"/>
                    <a:pt x="358" y="1292"/>
                  </a:cubicBezTo>
                  <a:cubicBezTo>
                    <a:pt x="365" y="1297"/>
                    <a:pt x="371" y="1303"/>
                    <a:pt x="379" y="1308"/>
                  </a:cubicBezTo>
                  <a:moveTo>
                    <a:pt x="383" y="1315"/>
                  </a:moveTo>
                  <a:cubicBezTo>
                    <a:pt x="373" y="1308"/>
                    <a:pt x="366" y="1299"/>
                    <a:pt x="355" y="1294"/>
                  </a:cubicBezTo>
                  <a:cubicBezTo>
                    <a:pt x="345" y="1304"/>
                    <a:pt x="335" y="1315"/>
                    <a:pt x="330" y="1330"/>
                  </a:cubicBezTo>
                  <a:cubicBezTo>
                    <a:pt x="356" y="1345"/>
                    <a:pt x="378" y="1368"/>
                    <a:pt x="413" y="1371"/>
                  </a:cubicBezTo>
                  <a:cubicBezTo>
                    <a:pt x="401" y="1354"/>
                    <a:pt x="391" y="1335"/>
                    <a:pt x="383" y="1315"/>
                  </a:cubicBezTo>
                  <a:close/>
                  <a:moveTo>
                    <a:pt x="929" y="1297"/>
                  </a:moveTo>
                  <a:cubicBezTo>
                    <a:pt x="929" y="1297"/>
                    <a:pt x="930" y="1298"/>
                    <a:pt x="929" y="1297"/>
                  </a:cubicBezTo>
                  <a:close/>
                  <a:moveTo>
                    <a:pt x="224" y="1300"/>
                  </a:moveTo>
                  <a:cubicBezTo>
                    <a:pt x="224" y="1301"/>
                    <a:pt x="225" y="1301"/>
                    <a:pt x="225" y="1301"/>
                  </a:cubicBezTo>
                  <a:moveTo>
                    <a:pt x="225" y="1301"/>
                  </a:moveTo>
                  <a:cubicBezTo>
                    <a:pt x="259" y="1340"/>
                    <a:pt x="299" y="1371"/>
                    <a:pt x="343" y="1399"/>
                  </a:cubicBezTo>
                  <a:cubicBezTo>
                    <a:pt x="340" y="1392"/>
                    <a:pt x="333" y="1387"/>
                    <a:pt x="331" y="1378"/>
                  </a:cubicBezTo>
                  <a:cubicBezTo>
                    <a:pt x="326" y="1374"/>
                    <a:pt x="321" y="1369"/>
                    <a:pt x="317" y="1364"/>
                  </a:cubicBezTo>
                  <a:cubicBezTo>
                    <a:pt x="283" y="1346"/>
                    <a:pt x="259" y="1319"/>
                    <a:pt x="225" y="1301"/>
                  </a:cubicBezTo>
                  <a:moveTo>
                    <a:pt x="225" y="1301"/>
                  </a:moveTo>
                  <a:cubicBezTo>
                    <a:pt x="226" y="1300"/>
                    <a:pt x="225" y="1300"/>
                    <a:pt x="224" y="1300"/>
                  </a:cubicBezTo>
                  <a:moveTo>
                    <a:pt x="224" y="1300"/>
                  </a:moveTo>
                  <a:cubicBezTo>
                    <a:pt x="224" y="1299"/>
                    <a:pt x="223" y="1300"/>
                    <a:pt x="224" y="1300"/>
                  </a:cubicBezTo>
                  <a:moveTo>
                    <a:pt x="961" y="1398"/>
                  </a:moveTo>
                  <a:cubicBezTo>
                    <a:pt x="996" y="1395"/>
                    <a:pt x="1039" y="1392"/>
                    <a:pt x="1066" y="1377"/>
                  </a:cubicBezTo>
                  <a:cubicBezTo>
                    <a:pt x="1077" y="1353"/>
                    <a:pt x="1091" y="1328"/>
                    <a:pt x="1097" y="1302"/>
                  </a:cubicBezTo>
                  <a:cubicBezTo>
                    <a:pt x="1057" y="1339"/>
                    <a:pt x="1010" y="1370"/>
                    <a:pt x="961" y="1398"/>
                  </a:cubicBezTo>
                  <a:close/>
                  <a:moveTo>
                    <a:pt x="1294" y="1304"/>
                  </a:moveTo>
                  <a:cubicBezTo>
                    <a:pt x="1293" y="1304"/>
                    <a:pt x="1294" y="1305"/>
                    <a:pt x="1294" y="1304"/>
                  </a:cubicBezTo>
                  <a:close/>
                  <a:moveTo>
                    <a:pt x="1292" y="1305"/>
                  </a:moveTo>
                  <a:cubicBezTo>
                    <a:pt x="1292" y="1305"/>
                    <a:pt x="1293" y="1306"/>
                    <a:pt x="1292" y="1305"/>
                  </a:cubicBezTo>
                  <a:close/>
                  <a:moveTo>
                    <a:pt x="561" y="1382"/>
                  </a:moveTo>
                  <a:cubicBezTo>
                    <a:pt x="567" y="1384"/>
                    <a:pt x="571" y="1388"/>
                    <a:pt x="577" y="1391"/>
                  </a:cubicBezTo>
                  <a:cubicBezTo>
                    <a:pt x="587" y="1385"/>
                    <a:pt x="597" y="1379"/>
                    <a:pt x="610" y="1376"/>
                  </a:cubicBezTo>
                  <a:cubicBezTo>
                    <a:pt x="587" y="1352"/>
                    <a:pt x="562" y="1331"/>
                    <a:pt x="541" y="1305"/>
                  </a:cubicBezTo>
                  <a:cubicBezTo>
                    <a:pt x="546" y="1332"/>
                    <a:pt x="554" y="1357"/>
                    <a:pt x="561" y="1382"/>
                  </a:cubicBezTo>
                  <a:close/>
                  <a:moveTo>
                    <a:pt x="1179" y="1305"/>
                  </a:moveTo>
                  <a:cubicBezTo>
                    <a:pt x="1162" y="1320"/>
                    <a:pt x="1142" y="1333"/>
                    <a:pt x="1122" y="1345"/>
                  </a:cubicBezTo>
                  <a:cubicBezTo>
                    <a:pt x="1103" y="1357"/>
                    <a:pt x="1083" y="1369"/>
                    <a:pt x="1066" y="1382"/>
                  </a:cubicBezTo>
                  <a:cubicBezTo>
                    <a:pt x="1112" y="1371"/>
                    <a:pt x="1168" y="1364"/>
                    <a:pt x="1197" y="1341"/>
                  </a:cubicBezTo>
                  <a:cubicBezTo>
                    <a:pt x="1194" y="1326"/>
                    <a:pt x="1188" y="1314"/>
                    <a:pt x="1179" y="1305"/>
                  </a:cubicBezTo>
                  <a:close/>
                  <a:moveTo>
                    <a:pt x="1283" y="1311"/>
                  </a:moveTo>
                  <a:cubicBezTo>
                    <a:pt x="1257" y="1325"/>
                    <a:pt x="1230" y="1338"/>
                    <a:pt x="1200" y="1348"/>
                  </a:cubicBezTo>
                  <a:cubicBezTo>
                    <a:pt x="1201" y="1361"/>
                    <a:pt x="1197" y="1369"/>
                    <a:pt x="1194" y="1378"/>
                  </a:cubicBezTo>
                  <a:moveTo>
                    <a:pt x="1194" y="1378"/>
                  </a:moveTo>
                  <a:cubicBezTo>
                    <a:pt x="1193" y="1379"/>
                    <a:pt x="1194" y="1379"/>
                    <a:pt x="1194" y="1378"/>
                  </a:cubicBezTo>
                  <a:moveTo>
                    <a:pt x="1194" y="1378"/>
                  </a:moveTo>
                  <a:cubicBezTo>
                    <a:pt x="1227" y="1358"/>
                    <a:pt x="1258" y="1338"/>
                    <a:pt x="1283" y="1311"/>
                  </a:cubicBezTo>
                  <a:moveTo>
                    <a:pt x="1283" y="1311"/>
                  </a:moveTo>
                  <a:cubicBezTo>
                    <a:pt x="1285" y="1310"/>
                    <a:pt x="1283" y="1310"/>
                    <a:pt x="1283" y="1311"/>
                  </a:cubicBezTo>
                  <a:moveTo>
                    <a:pt x="881" y="1367"/>
                  </a:moveTo>
                  <a:cubicBezTo>
                    <a:pt x="892" y="1368"/>
                    <a:pt x="901" y="1372"/>
                    <a:pt x="911" y="1374"/>
                  </a:cubicBezTo>
                  <a:cubicBezTo>
                    <a:pt x="916" y="1355"/>
                    <a:pt x="921" y="1331"/>
                    <a:pt x="922" y="1312"/>
                  </a:cubicBezTo>
                  <a:cubicBezTo>
                    <a:pt x="910" y="1331"/>
                    <a:pt x="895" y="1349"/>
                    <a:pt x="881" y="1367"/>
                  </a:cubicBezTo>
                  <a:close/>
                  <a:moveTo>
                    <a:pt x="388" y="1319"/>
                  </a:moveTo>
                  <a:cubicBezTo>
                    <a:pt x="395" y="1338"/>
                    <a:pt x="406" y="1356"/>
                    <a:pt x="416" y="1373"/>
                  </a:cubicBezTo>
                  <a:cubicBezTo>
                    <a:pt x="444" y="1379"/>
                    <a:pt x="470" y="1386"/>
                    <a:pt x="500" y="1390"/>
                  </a:cubicBezTo>
                  <a:moveTo>
                    <a:pt x="500" y="1390"/>
                  </a:moveTo>
                  <a:cubicBezTo>
                    <a:pt x="500" y="1392"/>
                    <a:pt x="504" y="1389"/>
                    <a:pt x="500" y="1390"/>
                  </a:cubicBezTo>
                  <a:moveTo>
                    <a:pt x="388" y="1319"/>
                  </a:moveTo>
                  <a:cubicBezTo>
                    <a:pt x="423" y="1344"/>
                    <a:pt x="460" y="1368"/>
                    <a:pt x="500" y="1390"/>
                  </a:cubicBezTo>
                  <a:moveTo>
                    <a:pt x="388" y="1319"/>
                  </a:moveTo>
                  <a:cubicBezTo>
                    <a:pt x="387" y="1317"/>
                    <a:pt x="386" y="1319"/>
                    <a:pt x="388" y="1319"/>
                  </a:cubicBezTo>
                  <a:moveTo>
                    <a:pt x="261" y="1322"/>
                  </a:moveTo>
                  <a:cubicBezTo>
                    <a:pt x="260" y="1322"/>
                    <a:pt x="262" y="1323"/>
                    <a:pt x="261" y="1322"/>
                  </a:cubicBezTo>
                  <a:close/>
                  <a:moveTo>
                    <a:pt x="264" y="1323"/>
                  </a:moveTo>
                  <a:cubicBezTo>
                    <a:pt x="264" y="1324"/>
                    <a:pt x="264" y="1324"/>
                    <a:pt x="264" y="1324"/>
                  </a:cubicBezTo>
                  <a:cubicBezTo>
                    <a:pt x="279" y="1334"/>
                    <a:pt x="292" y="1346"/>
                    <a:pt x="308" y="1355"/>
                  </a:cubicBezTo>
                  <a:moveTo>
                    <a:pt x="308" y="1355"/>
                  </a:moveTo>
                  <a:cubicBezTo>
                    <a:pt x="308" y="1356"/>
                    <a:pt x="308" y="1356"/>
                    <a:pt x="309" y="1356"/>
                  </a:cubicBezTo>
                  <a:moveTo>
                    <a:pt x="309" y="1356"/>
                  </a:moveTo>
                  <a:cubicBezTo>
                    <a:pt x="309" y="1357"/>
                    <a:pt x="310" y="1356"/>
                    <a:pt x="309" y="1356"/>
                  </a:cubicBezTo>
                  <a:moveTo>
                    <a:pt x="309" y="1356"/>
                  </a:moveTo>
                  <a:cubicBezTo>
                    <a:pt x="309" y="1355"/>
                    <a:pt x="309" y="1355"/>
                    <a:pt x="308" y="1355"/>
                  </a:cubicBezTo>
                  <a:moveTo>
                    <a:pt x="308" y="1355"/>
                  </a:moveTo>
                  <a:cubicBezTo>
                    <a:pt x="299" y="1338"/>
                    <a:pt x="282" y="1330"/>
                    <a:pt x="264" y="1323"/>
                  </a:cubicBezTo>
                  <a:moveTo>
                    <a:pt x="264" y="1323"/>
                  </a:moveTo>
                  <a:cubicBezTo>
                    <a:pt x="263" y="1322"/>
                    <a:pt x="263" y="1323"/>
                    <a:pt x="264" y="1323"/>
                  </a:cubicBezTo>
                  <a:moveTo>
                    <a:pt x="327" y="1347"/>
                  </a:moveTo>
                  <a:cubicBezTo>
                    <a:pt x="343" y="1351"/>
                    <a:pt x="359" y="1360"/>
                    <a:pt x="374" y="1361"/>
                  </a:cubicBezTo>
                  <a:cubicBezTo>
                    <a:pt x="358" y="1353"/>
                    <a:pt x="345" y="1342"/>
                    <a:pt x="329" y="1333"/>
                  </a:cubicBezTo>
                  <a:cubicBezTo>
                    <a:pt x="328" y="1337"/>
                    <a:pt x="327" y="1341"/>
                    <a:pt x="327" y="1347"/>
                  </a:cubicBezTo>
                  <a:close/>
                  <a:moveTo>
                    <a:pt x="299" y="1340"/>
                  </a:moveTo>
                  <a:cubicBezTo>
                    <a:pt x="308" y="1349"/>
                    <a:pt x="314" y="1361"/>
                    <a:pt x="326" y="1367"/>
                  </a:cubicBezTo>
                  <a:cubicBezTo>
                    <a:pt x="325" y="1362"/>
                    <a:pt x="324" y="1356"/>
                    <a:pt x="324" y="1348"/>
                  </a:cubicBezTo>
                  <a:cubicBezTo>
                    <a:pt x="315" y="1346"/>
                    <a:pt x="309" y="1342"/>
                    <a:pt x="299" y="1340"/>
                  </a:cubicBezTo>
                  <a:moveTo>
                    <a:pt x="299" y="1340"/>
                  </a:moveTo>
                  <a:cubicBezTo>
                    <a:pt x="299" y="1338"/>
                    <a:pt x="298" y="1340"/>
                    <a:pt x="299" y="1340"/>
                  </a:cubicBezTo>
                  <a:moveTo>
                    <a:pt x="1254" y="1341"/>
                  </a:moveTo>
                  <a:cubicBezTo>
                    <a:pt x="1254" y="1340"/>
                    <a:pt x="1254" y="1341"/>
                    <a:pt x="1254" y="1342"/>
                  </a:cubicBezTo>
                  <a:moveTo>
                    <a:pt x="1254" y="1342"/>
                  </a:moveTo>
                  <a:cubicBezTo>
                    <a:pt x="1253" y="1341"/>
                    <a:pt x="1253" y="1342"/>
                    <a:pt x="1253" y="1343"/>
                  </a:cubicBezTo>
                  <a:moveTo>
                    <a:pt x="1253" y="1343"/>
                  </a:moveTo>
                  <a:cubicBezTo>
                    <a:pt x="1252" y="1342"/>
                    <a:pt x="1252" y="1343"/>
                    <a:pt x="1252" y="1343"/>
                  </a:cubicBezTo>
                  <a:moveTo>
                    <a:pt x="1252" y="1343"/>
                  </a:moveTo>
                  <a:cubicBezTo>
                    <a:pt x="1231" y="1356"/>
                    <a:pt x="1213" y="1372"/>
                    <a:pt x="1191" y="1383"/>
                  </a:cubicBezTo>
                  <a:cubicBezTo>
                    <a:pt x="1188" y="1390"/>
                    <a:pt x="1182" y="1395"/>
                    <a:pt x="1178" y="1402"/>
                  </a:cubicBezTo>
                  <a:moveTo>
                    <a:pt x="1178" y="1402"/>
                  </a:moveTo>
                  <a:cubicBezTo>
                    <a:pt x="1177" y="1402"/>
                    <a:pt x="1177" y="1402"/>
                    <a:pt x="1177" y="1403"/>
                  </a:cubicBezTo>
                  <a:moveTo>
                    <a:pt x="1177" y="1403"/>
                  </a:moveTo>
                  <a:cubicBezTo>
                    <a:pt x="1175" y="1404"/>
                    <a:pt x="1177" y="1404"/>
                    <a:pt x="1177" y="1403"/>
                  </a:cubicBezTo>
                  <a:moveTo>
                    <a:pt x="1177" y="1403"/>
                  </a:moveTo>
                  <a:cubicBezTo>
                    <a:pt x="1178" y="1403"/>
                    <a:pt x="1178" y="1403"/>
                    <a:pt x="1178" y="1402"/>
                  </a:cubicBezTo>
                  <a:moveTo>
                    <a:pt x="1178" y="1402"/>
                  </a:moveTo>
                  <a:cubicBezTo>
                    <a:pt x="1205" y="1385"/>
                    <a:pt x="1229" y="1365"/>
                    <a:pt x="1252" y="1343"/>
                  </a:cubicBezTo>
                  <a:moveTo>
                    <a:pt x="1252" y="1343"/>
                  </a:moveTo>
                  <a:cubicBezTo>
                    <a:pt x="1252" y="1344"/>
                    <a:pt x="1253" y="1343"/>
                    <a:pt x="1253" y="1343"/>
                  </a:cubicBezTo>
                  <a:moveTo>
                    <a:pt x="1253" y="1343"/>
                  </a:moveTo>
                  <a:cubicBezTo>
                    <a:pt x="1253" y="1343"/>
                    <a:pt x="1253" y="1342"/>
                    <a:pt x="1254" y="1342"/>
                  </a:cubicBezTo>
                  <a:moveTo>
                    <a:pt x="1254" y="1342"/>
                  </a:moveTo>
                  <a:cubicBezTo>
                    <a:pt x="1254" y="1342"/>
                    <a:pt x="1254" y="1341"/>
                    <a:pt x="1254" y="1341"/>
                  </a:cubicBezTo>
                  <a:moveTo>
                    <a:pt x="1254" y="1341"/>
                  </a:moveTo>
                  <a:cubicBezTo>
                    <a:pt x="1256" y="1340"/>
                    <a:pt x="1254" y="1339"/>
                    <a:pt x="1254" y="1341"/>
                  </a:cubicBezTo>
                  <a:moveTo>
                    <a:pt x="1193" y="1348"/>
                  </a:moveTo>
                  <a:cubicBezTo>
                    <a:pt x="1193" y="1348"/>
                    <a:pt x="1194" y="1349"/>
                    <a:pt x="1193" y="1348"/>
                  </a:cubicBezTo>
                  <a:close/>
                  <a:moveTo>
                    <a:pt x="330" y="1369"/>
                  </a:moveTo>
                  <a:cubicBezTo>
                    <a:pt x="368" y="1393"/>
                    <a:pt x="409" y="1413"/>
                    <a:pt x="454" y="1429"/>
                  </a:cubicBezTo>
                  <a:cubicBezTo>
                    <a:pt x="444" y="1415"/>
                    <a:pt x="432" y="1403"/>
                    <a:pt x="423" y="1388"/>
                  </a:cubicBezTo>
                  <a:cubicBezTo>
                    <a:pt x="395" y="1370"/>
                    <a:pt x="360" y="1360"/>
                    <a:pt x="326" y="1349"/>
                  </a:cubicBezTo>
                  <a:cubicBezTo>
                    <a:pt x="327" y="1357"/>
                    <a:pt x="327" y="1364"/>
                    <a:pt x="330" y="1369"/>
                  </a:cubicBezTo>
                  <a:close/>
                  <a:moveTo>
                    <a:pt x="1151" y="1402"/>
                  </a:moveTo>
                  <a:cubicBezTo>
                    <a:pt x="1149" y="1403"/>
                    <a:pt x="1151" y="1403"/>
                    <a:pt x="1151" y="1402"/>
                  </a:cubicBezTo>
                  <a:moveTo>
                    <a:pt x="1151" y="1402"/>
                  </a:moveTo>
                  <a:cubicBezTo>
                    <a:pt x="1165" y="1397"/>
                    <a:pt x="1176" y="1388"/>
                    <a:pt x="1189" y="1382"/>
                  </a:cubicBezTo>
                  <a:cubicBezTo>
                    <a:pt x="1193" y="1373"/>
                    <a:pt x="1197" y="1363"/>
                    <a:pt x="1198" y="1350"/>
                  </a:cubicBezTo>
                  <a:cubicBezTo>
                    <a:pt x="1183" y="1365"/>
                    <a:pt x="1168" y="1386"/>
                    <a:pt x="1151" y="1402"/>
                  </a:cubicBezTo>
                  <a:moveTo>
                    <a:pt x="1191" y="1352"/>
                  </a:moveTo>
                  <a:cubicBezTo>
                    <a:pt x="1142" y="1377"/>
                    <a:pt x="1096" y="1406"/>
                    <a:pt x="1039" y="1424"/>
                  </a:cubicBezTo>
                  <a:cubicBezTo>
                    <a:pt x="1033" y="1434"/>
                    <a:pt x="1025" y="1443"/>
                    <a:pt x="1017" y="1452"/>
                  </a:cubicBezTo>
                  <a:moveTo>
                    <a:pt x="1017" y="1452"/>
                  </a:moveTo>
                  <a:cubicBezTo>
                    <a:pt x="1016" y="1453"/>
                    <a:pt x="1017" y="1453"/>
                    <a:pt x="1017" y="1452"/>
                  </a:cubicBezTo>
                  <a:moveTo>
                    <a:pt x="1017" y="1452"/>
                  </a:moveTo>
                  <a:cubicBezTo>
                    <a:pt x="1063" y="1442"/>
                    <a:pt x="1102" y="1425"/>
                    <a:pt x="1141" y="1408"/>
                  </a:cubicBezTo>
                  <a:cubicBezTo>
                    <a:pt x="1159" y="1390"/>
                    <a:pt x="1176" y="1372"/>
                    <a:pt x="1191" y="1352"/>
                  </a:cubicBezTo>
                  <a:moveTo>
                    <a:pt x="1191" y="1352"/>
                  </a:moveTo>
                  <a:cubicBezTo>
                    <a:pt x="1193" y="1352"/>
                    <a:pt x="1191" y="1351"/>
                    <a:pt x="1191" y="1352"/>
                  </a:cubicBezTo>
                  <a:moveTo>
                    <a:pt x="735" y="1356"/>
                  </a:moveTo>
                  <a:cubicBezTo>
                    <a:pt x="733" y="1373"/>
                    <a:pt x="736" y="1393"/>
                    <a:pt x="736" y="1411"/>
                  </a:cubicBezTo>
                  <a:cubicBezTo>
                    <a:pt x="746" y="1411"/>
                    <a:pt x="756" y="1411"/>
                    <a:pt x="766" y="1411"/>
                  </a:cubicBezTo>
                  <a:cubicBezTo>
                    <a:pt x="768" y="1393"/>
                    <a:pt x="768" y="1374"/>
                    <a:pt x="770" y="1356"/>
                  </a:cubicBezTo>
                  <a:cubicBezTo>
                    <a:pt x="758" y="1356"/>
                    <a:pt x="747" y="1356"/>
                    <a:pt x="735" y="1356"/>
                  </a:cubicBezTo>
                  <a:close/>
                  <a:moveTo>
                    <a:pt x="773" y="1356"/>
                  </a:moveTo>
                  <a:cubicBezTo>
                    <a:pt x="771" y="1374"/>
                    <a:pt x="770" y="1392"/>
                    <a:pt x="769" y="1411"/>
                  </a:cubicBezTo>
                  <a:cubicBezTo>
                    <a:pt x="779" y="1411"/>
                    <a:pt x="789" y="1411"/>
                    <a:pt x="799" y="1411"/>
                  </a:cubicBezTo>
                  <a:cubicBezTo>
                    <a:pt x="809" y="1394"/>
                    <a:pt x="817" y="1376"/>
                    <a:pt x="825" y="1359"/>
                  </a:cubicBezTo>
                  <a:cubicBezTo>
                    <a:pt x="807" y="1358"/>
                    <a:pt x="791" y="1356"/>
                    <a:pt x="773" y="1356"/>
                  </a:cubicBezTo>
                  <a:close/>
                  <a:moveTo>
                    <a:pt x="718" y="1358"/>
                  </a:moveTo>
                  <a:cubicBezTo>
                    <a:pt x="721" y="1371"/>
                    <a:pt x="728" y="1389"/>
                    <a:pt x="733" y="1403"/>
                  </a:cubicBezTo>
                  <a:cubicBezTo>
                    <a:pt x="732" y="1388"/>
                    <a:pt x="731" y="1373"/>
                    <a:pt x="731" y="1357"/>
                  </a:cubicBezTo>
                  <a:cubicBezTo>
                    <a:pt x="727" y="1357"/>
                    <a:pt x="721" y="1356"/>
                    <a:pt x="718" y="1358"/>
                  </a:cubicBezTo>
                  <a:close/>
                  <a:moveTo>
                    <a:pt x="664" y="1365"/>
                  </a:moveTo>
                  <a:cubicBezTo>
                    <a:pt x="673" y="1379"/>
                    <a:pt x="687" y="1397"/>
                    <a:pt x="701" y="1410"/>
                  </a:cubicBezTo>
                  <a:cubicBezTo>
                    <a:pt x="712" y="1408"/>
                    <a:pt x="723" y="1413"/>
                    <a:pt x="732" y="1410"/>
                  </a:cubicBezTo>
                  <a:cubicBezTo>
                    <a:pt x="724" y="1394"/>
                    <a:pt x="719" y="1376"/>
                    <a:pt x="713" y="1358"/>
                  </a:cubicBezTo>
                  <a:cubicBezTo>
                    <a:pt x="696" y="1359"/>
                    <a:pt x="679" y="1361"/>
                    <a:pt x="664" y="1365"/>
                  </a:cubicBezTo>
                  <a:close/>
                  <a:moveTo>
                    <a:pt x="1171" y="1359"/>
                  </a:moveTo>
                  <a:cubicBezTo>
                    <a:pt x="1137" y="1369"/>
                    <a:pt x="1101" y="1378"/>
                    <a:pt x="1064" y="1386"/>
                  </a:cubicBezTo>
                  <a:cubicBezTo>
                    <a:pt x="1058" y="1397"/>
                    <a:pt x="1050" y="1409"/>
                    <a:pt x="1043" y="1420"/>
                  </a:cubicBezTo>
                  <a:cubicBezTo>
                    <a:pt x="1090" y="1404"/>
                    <a:pt x="1132" y="1383"/>
                    <a:pt x="1171" y="1359"/>
                  </a:cubicBezTo>
                  <a:moveTo>
                    <a:pt x="1171" y="1359"/>
                  </a:moveTo>
                  <a:cubicBezTo>
                    <a:pt x="1172" y="1358"/>
                    <a:pt x="1171" y="1358"/>
                    <a:pt x="1171" y="1359"/>
                  </a:cubicBezTo>
                  <a:moveTo>
                    <a:pt x="827" y="1360"/>
                  </a:moveTo>
                  <a:cubicBezTo>
                    <a:pt x="820" y="1378"/>
                    <a:pt x="811" y="1394"/>
                    <a:pt x="802" y="1411"/>
                  </a:cubicBezTo>
                  <a:cubicBezTo>
                    <a:pt x="813" y="1409"/>
                    <a:pt x="828" y="1411"/>
                    <a:pt x="838" y="1409"/>
                  </a:cubicBezTo>
                  <a:cubicBezTo>
                    <a:pt x="847" y="1399"/>
                    <a:pt x="859" y="1388"/>
                    <a:pt x="868" y="1378"/>
                  </a:cubicBezTo>
                  <a:cubicBezTo>
                    <a:pt x="871" y="1375"/>
                    <a:pt x="876" y="1371"/>
                    <a:pt x="874" y="1367"/>
                  </a:cubicBezTo>
                  <a:cubicBezTo>
                    <a:pt x="860" y="1364"/>
                    <a:pt x="844" y="1361"/>
                    <a:pt x="827" y="1360"/>
                  </a:cubicBezTo>
                  <a:close/>
                  <a:moveTo>
                    <a:pt x="375" y="1363"/>
                  </a:moveTo>
                  <a:cubicBezTo>
                    <a:pt x="375" y="1362"/>
                    <a:pt x="376" y="1363"/>
                    <a:pt x="375" y="1363"/>
                  </a:cubicBezTo>
                  <a:close/>
                  <a:moveTo>
                    <a:pt x="618" y="1375"/>
                  </a:moveTo>
                  <a:cubicBezTo>
                    <a:pt x="621" y="1381"/>
                    <a:pt x="628" y="1387"/>
                    <a:pt x="635" y="1392"/>
                  </a:cubicBezTo>
                  <a:cubicBezTo>
                    <a:pt x="641" y="1397"/>
                    <a:pt x="650" y="1406"/>
                    <a:pt x="657" y="1408"/>
                  </a:cubicBezTo>
                  <a:cubicBezTo>
                    <a:pt x="669" y="1411"/>
                    <a:pt x="681" y="1407"/>
                    <a:pt x="695" y="1410"/>
                  </a:cubicBezTo>
                  <a:cubicBezTo>
                    <a:pt x="685" y="1397"/>
                    <a:pt x="672" y="1379"/>
                    <a:pt x="659" y="1366"/>
                  </a:cubicBezTo>
                  <a:cubicBezTo>
                    <a:pt x="644" y="1368"/>
                    <a:pt x="632" y="1372"/>
                    <a:pt x="618" y="1375"/>
                  </a:cubicBezTo>
                  <a:close/>
                  <a:moveTo>
                    <a:pt x="879" y="1368"/>
                  </a:moveTo>
                  <a:cubicBezTo>
                    <a:pt x="870" y="1379"/>
                    <a:pt x="860" y="1391"/>
                    <a:pt x="850" y="1400"/>
                  </a:cubicBezTo>
                  <a:cubicBezTo>
                    <a:pt x="848" y="1403"/>
                    <a:pt x="842" y="1405"/>
                    <a:pt x="844" y="1409"/>
                  </a:cubicBezTo>
                  <a:cubicBezTo>
                    <a:pt x="857" y="1409"/>
                    <a:pt x="870" y="1407"/>
                    <a:pt x="884" y="1407"/>
                  </a:cubicBezTo>
                  <a:cubicBezTo>
                    <a:pt x="892" y="1402"/>
                    <a:pt x="900" y="1396"/>
                    <a:pt x="908" y="1391"/>
                  </a:cubicBezTo>
                  <a:cubicBezTo>
                    <a:pt x="908" y="1385"/>
                    <a:pt x="910" y="1381"/>
                    <a:pt x="911" y="1377"/>
                  </a:cubicBezTo>
                  <a:cubicBezTo>
                    <a:pt x="900" y="1374"/>
                    <a:pt x="890" y="1371"/>
                    <a:pt x="879" y="1368"/>
                  </a:cubicBezTo>
                  <a:close/>
                  <a:moveTo>
                    <a:pt x="419" y="1382"/>
                  </a:moveTo>
                  <a:cubicBezTo>
                    <a:pt x="416" y="1375"/>
                    <a:pt x="405" y="1372"/>
                    <a:pt x="398" y="1372"/>
                  </a:cubicBezTo>
                  <a:cubicBezTo>
                    <a:pt x="405" y="1375"/>
                    <a:pt x="413" y="1382"/>
                    <a:pt x="419" y="1382"/>
                  </a:cubicBezTo>
                  <a:close/>
                  <a:moveTo>
                    <a:pt x="332" y="1374"/>
                  </a:moveTo>
                  <a:cubicBezTo>
                    <a:pt x="368" y="1419"/>
                    <a:pt x="423" y="1445"/>
                    <a:pt x="487" y="1461"/>
                  </a:cubicBezTo>
                  <a:moveTo>
                    <a:pt x="487" y="1461"/>
                  </a:moveTo>
                  <a:cubicBezTo>
                    <a:pt x="488" y="1462"/>
                    <a:pt x="489" y="1461"/>
                    <a:pt x="487" y="1461"/>
                  </a:cubicBezTo>
                  <a:moveTo>
                    <a:pt x="487" y="1461"/>
                  </a:moveTo>
                  <a:cubicBezTo>
                    <a:pt x="476" y="1454"/>
                    <a:pt x="470" y="1441"/>
                    <a:pt x="458" y="1434"/>
                  </a:cubicBezTo>
                  <a:cubicBezTo>
                    <a:pt x="438" y="1423"/>
                    <a:pt x="414" y="1417"/>
                    <a:pt x="392" y="1407"/>
                  </a:cubicBezTo>
                  <a:cubicBezTo>
                    <a:pt x="371" y="1397"/>
                    <a:pt x="351" y="1384"/>
                    <a:pt x="332" y="1374"/>
                  </a:cubicBezTo>
                  <a:moveTo>
                    <a:pt x="332" y="1374"/>
                  </a:moveTo>
                  <a:cubicBezTo>
                    <a:pt x="331" y="1373"/>
                    <a:pt x="331" y="1374"/>
                    <a:pt x="332" y="1374"/>
                  </a:cubicBezTo>
                  <a:moveTo>
                    <a:pt x="419" y="1377"/>
                  </a:moveTo>
                  <a:cubicBezTo>
                    <a:pt x="420" y="1381"/>
                    <a:pt x="424" y="1383"/>
                    <a:pt x="425" y="1387"/>
                  </a:cubicBezTo>
                  <a:cubicBezTo>
                    <a:pt x="461" y="1403"/>
                    <a:pt x="496" y="1420"/>
                    <a:pt x="536" y="1431"/>
                  </a:cubicBezTo>
                  <a:cubicBezTo>
                    <a:pt x="537" y="1422"/>
                    <a:pt x="546" y="1417"/>
                    <a:pt x="546" y="1411"/>
                  </a:cubicBezTo>
                  <a:cubicBezTo>
                    <a:pt x="533" y="1406"/>
                    <a:pt x="522" y="1401"/>
                    <a:pt x="511" y="1394"/>
                  </a:cubicBezTo>
                  <a:cubicBezTo>
                    <a:pt x="479" y="1390"/>
                    <a:pt x="450" y="1383"/>
                    <a:pt x="419" y="1377"/>
                  </a:cubicBezTo>
                  <a:moveTo>
                    <a:pt x="419" y="1377"/>
                  </a:moveTo>
                  <a:cubicBezTo>
                    <a:pt x="419" y="1376"/>
                    <a:pt x="418" y="1377"/>
                    <a:pt x="419" y="1377"/>
                  </a:cubicBezTo>
                  <a:moveTo>
                    <a:pt x="612" y="1377"/>
                  </a:moveTo>
                  <a:cubicBezTo>
                    <a:pt x="601" y="1382"/>
                    <a:pt x="588" y="1386"/>
                    <a:pt x="579" y="1392"/>
                  </a:cubicBezTo>
                  <a:cubicBezTo>
                    <a:pt x="593" y="1405"/>
                    <a:pt x="625" y="1407"/>
                    <a:pt x="650" y="1406"/>
                  </a:cubicBezTo>
                  <a:cubicBezTo>
                    <a:pt x="636" y="1397"/>
                    <a:pt x="626" y="1386"/>
                    <a:pt x="612" y="1377"/>
                  </a:cubicBezTo>
                  <a:close/>
                  <a:moveTo>
                    <a:pt x="914" y="1387"/>
                  </a:moveTo>
                  <a:cubicBezTo>
                    <a:pt x="915" y="1384"/>
                    <a:pt x="920" y="1384"/>
                    <a:pt x="920" y="1380"/>
                  </a:cubicBezTo>
                  <a:cubicBezTo>
                    <a:pt x="917" y="1380"/>
                    <a:pt x="917" y="1378"/>
                    <a:pt x="914" y="1379"/>
                  </a:cubicBezTo>
                  <a:cubicBezTo>
                    <a:pt x="915" y="1382"/>
                    <a:pt x="911" y="1385"/>
                    <a:pt x="914" y="1387"/>
                  </a:cubicBezTo>
                  <a:close/>
                  <a:moveTo>
                    <a:pt x="1062" y="1382"/>
                  </a:moveTo>
                  <a:cubicBezTo>
                    <a:pt x="1061" y="1382"/>
                    <a:pt x="1059" y="1383"/>
                    <a:pt x="1059" y="1384"/>
                  </a:cubicBezTo>
                  <a:cubicBezTo>
                    <a:pt x="1061" y="1384"/>
                    <a:pt x="1062" y="1384"/>
                    <a:pt x="1062" y="1382"/>
                  </a:cubicBezTo>
                  <a:moveTo>
                    <a:pt x="1062" y="1382"/>
                  </a:moveTo>
                  <a:cubicBezTo>
                    <a:pt x="1064" y="1381"/>
                    <a:pt x="1062" y="1381"/>
                    <a:pt x="1062" y="1382"/>
                  </a:cubicBezTo>
                  <a:moveTo>
                    <a:pt x="911" y="1391"/>
                  </a:moveTo>
                  <a:cubicBezTo>
                    <a:pt x="911" y="1397"/>
                    <a:pt x="908" y="1400"/>
                    <a:pt x="908" y="1405"/>
                  </a:cubicBezTo>
                  <a:cubicBezTo>
                    <a:pt x="923" y="1401"/>
                    <a:pt x="944" y="1404"/>
                    <a:pt x="956" y="1397"/>
                  </a:cubicBezTo>
                  <a:cubicBezTo>
                    <a:pt x="941" y="1391"/>
                    <a:pt x="923" y="1374"/>
                    <a:pt x="911" y="1391"/>
                  </a:cubicBezTo>
                  <a:close/>
                  <a:moveTo>
                    <a:pt x="339" y="1387"/>
                  </a:moveTo>
                  <a:cubicBezTo>
                    <a:pt x="338" y="1387"/>
                    <a:pt x="339" y="1388"/>
                    <a:pt x="340" y="1388"/>
                  </a:cubicBezTo>
                  <a:moveTo>
                    <a:pt x="340" y="1388"/>
                  </a:moveTo>
                  <a:cubicBezTo>
                    <a:pt x="346" y="1400"/>
                    <a:pt x="356" y="1408"/>
                    <a:pt x="369" y="1414"/>
                  </a:cubicBezTo>
                  <a:moveTo>
                    <a:pt x="369" y="1414"/>
                  </a:moveTo>
                  <a:cubicBezTo>
                    <a:pt x="369" y="1414"/>
                    <a:pt x="371" y="1414"/>
                    <a:pt x="371" y="1415"/>
                  </a:cubicBezTo>
                  <a:moveTo>
                    <a:pt x="371" y="1415"/>
                  </a:moveTo>
                  <a:cubicBezTo>
                    <a:pt x="372" y="1416"/>
                    <a:pt x="372" y="1414"/>
                    <a:pt x="371" y="1415"/>
                  </a:cubicBezTo>
                  <a:moveTo>
                    <a:pt x="371" y="1415"/>
                  </a:moveTo>
                  <a:cubicBezTo>
                    <a:pt x="371" y="1414"/>
                    <a:pt x="370" y="1414"/>
                    <a:pt x="369" y="1414"/>
                  </a:cubicBezTo>
                  <a:moveTo>
                    <a:pt x="369" y="1414"/>
                  </a:moveTo>
                  <a:cubicBezTo>
                    <a:pt x="360" y="1405"/>
                    <a:pt x="349" y="1396"/>
                    <a:pt x="340" y="1388"/>
                  </a:cubicBezTo>
                  <a:moveTo>
                    <a:pt x="340" y="1388"/>
                  </a:moveTo>
                  <a:cubicBezTo>
                    <a:pt x="340" y="1387"/>
                    <a:pt x="339" y="1387"/>
                    <a:pt x="339" y="1387"/>
                  </a:cubicBezTo>
                  <a:moveTo>
                    <a:pt x="339" y="1387"/>
                  </a:moveTo>
                  <a:cubicBezTo>
                    <a:pt x="338" y="1385"/>
                    <a:pt x="337" y="1387"/>
                    <a:pt x="339" y="1387"/>
                  </a:cubicBezTo>
                  <a:moveTo>
                    <a:pt x="567" y="1396"/>
                  </a:moveTo>
                  <a:cubicBezTo>
                    <a:pt x="568" y="1393"/>
                    <a:pt x="572" y="1394"/>
                    <a:pt x="573" y="1391"/>
                  </a:cubicBezTo>
                  <a:cubicBezTo>
                    <a:pt x="570" y="1390"/>
                    <a:pt x="566" y="1388"/>
                    <a:pt x="563" y="1386"/>
                  </a:cubicBezTo>
                  <a:cubicBezTo>
                    <a:pt x="564" y="1390"/>
                    <a:pt x="565" y="1394"/>
                    <a:pt x="567" y="1396"/>
                  </a:cubicBezTo>
                  <a:close/>
                  <a:moveTo>
                    <a:pt x="982" y="1419"/>
                  </a:moveTo>
                  <a:cubicBezTo>
                    <a:pt x="986" y="1424"/>
                    <a:pt x="989" y="1430"/>
                    <a:pt x="989" y="1439"/>
                  </a:cubicBezTo>
                  <a:cubicBezTo>
                    <a:pt x="1006" y="1434"/>
                    <a:pt x="1021" y="1428"/>
                    <a:pt x="1038" y="1423"/>
                  </a:cubicBezTo>
                  <a:cubicBezTo>
                    <a:pt x="1040" y="1417"/>
                    <a:pt x="1046" y="1411"/>
                    <a:pt x="1050" y="1405"/>
                  </a:cubicBezTo>
                  <a:cubicBezTo>
                    <a:pt x="1054" y="1399"/>
                    <a:pt x="1059" y="1390"/>
                    <a:pt x="1059" y="1387"/>
                  </a:cubicBezTo>
                  <a:cubicBezTo>
                    <a:pt x="1030" y="1395"/>
                    <a:pt x="1008" y="1409"/>
                    <a:pt x="982" y="1419"/>
                  </a:cubicBezTo>
                  <a:close/>
                  <a:moveTo>
                    <a:pt x="1184" y="1388"/>
                  </a:moveTo>
                  <a:cubicBezTo>
                    <a:pt x="1153" y="1402"/>
                    <a:pt x="1127" y="1421"/>
                    <a:pt x="1103" y="1442"/>
                  </a:cubicBezTo>
                  <a:moveTo>
                    <a:pt x="1103" y="1442"/>
                  </a:moveTo>
                  <a:cubicBezTo>
                    <a:pt x="1102" y="1442"/>
                    <a:pt x="1101" y="1443"/>
                    <a:pt x="1101" y="1443"/>
                  </a:cubicBezTo>
                  <a:moveTo>
                    <a:pt x="1101" y="1443"/>
                  </a:moveTo>
                  <a:cubicBezTo>
                    <a:pt x="1099" y="1444"/>
                    <a:pt x="1101" y="1444"/>
                    <a:pt x="1101" y="1443"/>
                  </a:cubicBezTo>
                  <a:moveTo>
                    <a:pt x="1101" y="1443"/>
                  </a:moveTo>
                  <a:cubicBezTo>
                    <a:pt x="1102" y="1443"/>
                    <a:pt x="1103" y="1443"/>
                    <a:pt x="1103" y="1442"/>
                  </a:cubicBezTo>
                  <a:moveTo>
                    <a:pt x="1103" y="1442"/>
                  </a:moveTo>
                  <a:cubicBezTo>
                    <a:pt x="1134" y="1428"/>
                    <a:pt x="1167" y="1416"/>
                    <a:pt x="1184" y="1388"/>
                  </a:cubicBezTo>
                  <a:moveTo>
                    <a:pt x="1184" y="1388"/>
                  </a:moveTo>
                  <a:cubicBezTo>
                    <a:pt x="1186" y="1387"/>
                    <a:pt x="1184" y="1386"/>
                    <a:pt x="1184" y="1388"/>
                  </a:cubicBezTo>
                  <a:moveTo>
                    <a:pt x="429" y="1391"/>
                  </a:moveTo>
                  <a:cubicBezTo>
                    <a:pt x="438" y="1406"/>
                    <a:pt x="450" y="1419"/>
                    <a:pt x="461" y="1432"/>
                  </a:cubicBezTo>
                  <a:cubicBezTo>
                    <a:pt x="485" y="1439"/>
                    <a:pt x="511" y="1450"/>
                    <a:pt x="537" y="1452"/>
                  </a:cubicBezTo>
                  <a:cubicBezTo>
                    <a:pt x="534" y="1448"/>
                    <a:pt x="536" y="1440"/>
                    <a:pt x="535" y="1434"/>
                  </a:cubicBezTo>
                  <a:cubicBezTo>
                    <a:pt x="497" y="1422"/>
                    <a:pt x="463" y="1407"/>
                    <a:pt x="429" y="1391"/>
                  </a:cubicBezTo>
                  <a:moveTo>
                    <a:pt x="429" y="1391"/>
                  </a:moveTo>
                  <a:cubicBezTo>
                    <a:pt x="428" y="1390"/>
                    <a:pt x="428" y="1392"/>
                    <a:pt x="429" y="1391"/>
                  </a:cubicBezTo>
                  <a:moveTo>
                    <a:pt x="966" y="1402"/>
                  </a:moveTo>
                  <a:cubicBezTo>
                    <a:pt x="971" y="1406"/>
                    <a:pt x="976" y="1410"/>
                    <a:pt x="980" y="1416"/>
                  </a:cubicBezTo>
                  <a:cubicBezTo>
                    <a:pt x="1001" y="1409"/>
                    <a:pt x="1020" y="1400"/>
                    <a:pt x="1038" y="1391"/>
                  </a:cubicBezTo>
                  <a:cubicBezTo>
                    <a:pt x="1015" y="1395"/>
                    <a:pt x="989" y="1397"/>
                    <a:pt x="966" y="1402"/>
                  </a:cubicBezTo>
                  <a:close/>
                  <a:moveTo>
                    <a:pt x="567" y="1399"/>
                  </a:moveTo>
                  <a:cubicBezTo>
                    <a:pt x="573" y="1400"/>
                    <a:pt x="584" y="1403"/>
                    <a:pt x="589" y="1401"/>
                  </a:cubicBezTo>
                  <a:cubicBezTo>
                    <a:pt x="581" y="1397"/>
                    <a:pt x="574" y="1390"/>
                    <a:pt x="567" y="1399"/>
                  </a:cubicBezTo>
                  <a:close/>
                  <a:moveTo>
                    <a:pt x="891" y="1406"/>
                  </a:moveTo>
                  <a:cubicBezTo>
                    <a:pt x="896" y="1407"/>
                    <a:pt x="899" y="1404"/>
                    <a:pt x="904" y="1405"/>
                  </a:cubicBezTo>
                  <a:cubicBezTo>
                    <a:pt x="903" y="1401"/>
                    <a:pt x="907" y="1397"/>
                    <a:pt x="905" y="1395"/>
                  </a:cubicBezTo>
                  <a:cubicBezTo>
                    <a:pt x="901" y="1399"/>
                    <a:pt x="895" y="1402"/>
                    <a:pt x="891" y="1406"/>
                  </a:cubicBezTo>
                  <a:close/>
                  <a:moveTo>
                    <a:pt x="548" y="1410"/>
                  </a:moveTo>
                  <a:cubicBezTo>
                    <a:pt x="552" y="1408"/>
                    <a:pt x="555" y="1404"/>
                    <a:pt x="558" y="1401"/>
                  </a:cubicBezTo>
                  <a:cubicBezTo>
                    <a:pt x="546" y="1401"/>
                    <a:pt x="532" y="1396"/>
                    <a:pt x="521" y="1397"/>
                  </a:cubicBezTo>
                  <a:cubicBezTo>
                    <a:pt x="530" y="1401"/>
                    <a:pt x="539" y="1405"/>
                    <a:pt x="548" y="1410"/>
                  </a:cubicBezTo>
                  <a:close/>
                  <a:moveTo>
                    <a:pt x="552" y="1412"/>
                  </a:moveTo>
                  <a:cubicBezTo>
                    <a:pt x="559" y="1414"/>
                    <a:pt x="565" y="1417"/>
                    <a:pt x="572" y="1419"/>
                  </a:cubicBezTo>
                  <a:cubicBezTo>
                    <a:pt x="571" y="1413"/>
                    <a:pt x="567" y="1409"/>
                    <a:pt x="566" y="1402"/>
                  </a:cubicBezTo>
                  <a:cubicBezTo>
                    <a:pt x="558" y="1402"/>
                    <a:pt x="556" y="1408"/>
                    <a:pt x="552" y="1412"/>
                  </a:cubicBezTo>
                  <a:close/>
                  <a:moveTo>
                    <a:pt x="950" y="1403"/>
                  </a:moveTo>
                  <a:cubicBezTo>
                    <a:pt x="936" y="1407"/>
                    <a:pt x="915" y="1424"/>
                    <a:pt x="901" y="1427"/>
                  </a:cubicBezTo>
                  <a:cubicBezTo>
                    <a:pt x="899" y="1433"/>
                    <a:pt x="898" y="1439"/>
                    <a:pt x="895" y="1444"/>
                  </a:cubicBezTo>
                  <a:cubicBezTo>
                    <a:pt x="925" y="1438"/>
                    <a:pt x="950" y="1427"/>
                    <a:pt x="977" y="1418"/>
                  </a:cubicBezTo>
                  <a:cubicBezTo>
                    <a:pt x="971" y="1409"/>
                    <a:pt x="964" y="1399"/>
                    <a:pt x="950" y="1403"/>
                  </a:cubicBezTo>
                  <a:close/>
                  <a:moveTo>
                    <a:pt x="576" y="1421"/>
                  </a:moveTo>
                  <a:cubicBezTo>
                    <a:pt x="625" y="1439"/>
                    <a:pt x="678" y="1457"/>
                    <a:pt x="736" y="1463"/>
                  </a:cubicBezTo>
                  <a:cubicBezTo>
                    <a:pt x="684" y="1449"/>
                    <a:pt x="638" y="1429"/>
                    <a:pt x="596" y="1405"/>
                  </a:cubicBezTo>
                  <a:cubicBezTo>
                    <a:pt x="586" y="1405"/>
                    <a:pt x="579" y="1403"/>
                    <a:pt x="569" y="1403"/>
                  </a:cubicBezTo>
                  <a:cubicBezTo>
                    <a:pt x="571" y="1409"/>
                    <a:pt x="574" y="1415"/>
                    <a:pt x="576" y="1421"/>
                  </a:cubicBezTo>
                  <a:close/>
                  <a:moveTo>
                    <a:pt x="908" y="1407"/>
                  </a:moveTo>
                  <a:cubicBezTo>
                    <a:pt x="905" y="1412"/>
                    <a:pt x="905" y="1418"/>
                    <a:pt x="902" y="1423"/>
                  </a:cubicBezTo>
                  <a:cubicBezTo>
                    <a:pt x="917" y="1418"/>
                    <a:pt x="930" y="1411"/>
                    <a:pt x="942" y="1404"/>
                  </a:cubicBezTo>
                  <a:cubicBezTo>
                    <a:pt x="931" y="1405"/>
                    <a:pt x="920" y="1407"/>
                    <a:pt x="908" y="1407"/>
                  </a:cubicBezTo>
                  <a:close/>
                  <a:moveTo>
                    <a:pt x="606" y="1407"/>
                  </a:moveTo>
                  <a:cubicBezTo>
                    <a:pt x="645" y="1429"/>
                    <a:pt x="691" y="1449"/>
                    <a:pt x="737" y="1461"/>
                  </a:cubicBezTo>
                  <a:cubicBezTo>
                    <a:pt x="716" y="1449"/>
                    <a:pt x="695" y="1437"/>
                    <a:pt x="674" y="1423"/>
                  </a:cubicBezTo>
                  <a:cubicBezTo>
                    <a:pt x="667" y="1419"/>
                    <a:pt x="660" y="1411"/>
                    <a:pt x="654" y="1410"/>
                  </a:cubicBezTo>
                  <a:cubicBezTo>
                    <a:pt x="638" y="1406"/>
                    <a:pt x="624" y="1410"/>
                    <a:pt x="606" y="1407"/>
                  </a:cubicBezTo>
                  <a:moveTo>
                    <a:pt x="606" y="1407"/>
                  </a:moveTo>
                  <a:cubicBezTo>
                    <a:pt x="605" y="1404"/>
                    <a:pt x="602" y="1408"/>
                    <a:pt x="606" y="1407"/>
                  </a:cubicBezTo>
                  <a:moveTo>
                    <a:pt x="886" y="1409"/>
                  </a:moveTo>
                  <a:cubicBezTo>
                    <a:pt x="854" y="1430"/>
                    <a:pt x="820" y="1448"/>
                    <a:pt x="783" y="1463"/>
                  </a:cubicBezTo>
                  <a:cubicBezTo>
                    <a:pt x="824" y="1454"/>
                    <a:pt x="862" y="1441"/>
                    <a:pt x="897" y="1426"/>
                  </a:cubicBezTo>
                  <a:cubicBezTo>
                    <a:pt x="899" y="1420"/>
                    <a:pt x="901" y="1413"/>
                    <a:pt x="903" y="1408"/>
                  </a:cubicBezTo>
                  <a:cubicBezTo>
                    <a:pt x="897" y="1407"/>
                    <a:pt x="893" y="1410"/>
                    <a:pt x="886" y="1409"/>
                  </a:cubicBezTo>
                  <a:close/>
                  <a:moveTo>
                    <a:pt x="839" y="1412"/>
                  </a:moveTo>
                  <a:cubicBezTo>
                    <a:pt x="819" y="1430"/>
                    <a:pt x="798" y="1447"/>
                    <a:pt x="776" y="1463"/>
                  </a:cubicBezTo>
                  <a:cubicBezTo>
                    <a:pt x="814" y="1448"/>
                    <a:pt x="848" y="1430"/>
                    <a:pt x="879" y="1410"/>
                  </a:cubicBezTo>
                  <a:cubicBezTo>
                    <a:pt x="865" y="1410"/>
                    <a:pt x="853" y="1412"/>
                    <a:pt x="839" y="1412"/>
                  </a:cubicBezTo>
                  <a:close/>
                  <a:moveTo>
                    <a:pt x="736" y="1456"/>
                  </a:moveTo>
                  <a:cubicBezTo>
                    <a:pt x="735" y="1447"/>
                    <a:pt x="725" y="1440"/>
                    <a:pt x="718" y="1433"/>
                  </a:cubicBezTo>
                  <a:cubicBezTo>
                    <a:pt x="712" y="1427"/>
                    <a:pt x="704" y="1415"/>
                    <a:pt x="697" y="1413"/>
                  </a:cubicBezTo>
                  <a:cubicBezTo>
                    <a:pt x="687" y="1409"/>
                    <a:pt x="674" y="1412"/>
                    <a:pt x="661" y="1412"/>
                  </a:cubicBezTo>
                  <a:cubicBezTo>
                    <a:pt x="685" y="1428"/>
                    <a:pt x="708" y="1444"/>
                    <a:pt x="736" y="1456"/>
                  </a:cubicBezTo>
                  <a:close/>
                  <a:moveTo>
                    <a:pt x="770" y="1463"/>
                  </a:moveTo>
                  <a:cubicBezTo>
                    <a:pt x="769" y="1462"/>
                    <a:pt x="769" y="1463"/>
                    <a:pt x="769" y="1463"/>
                  </a:cubicBezTo>
                  <a:moveTo>
                    <a:pt x="769" y="1463"/>
                  </a:moveTo>
                  <a:cubicBezTo>
                    <a:pt x="767" y="1464"/>
                    <a:pt x="769" y="1465"/>
                    <a:pt x="769" y="1463"/>
                  </a:cubicBezTo>
                  <a:moveTo>
                    <a:pt x="769" y="1463"/>
                  </a:moveTo>
                  <a:cubicBezTo>
                    <a:pt x="770" y="1464"/>
                    <a:pt x="770" y="1463"/>
                    <a:pt x="770" y="1463"/>
                  </a:cubicBezTo>
                  <a:moveTo>
                    <a:pt x="770" y="1463"/>
                  </a:moveTo>
                  <a:cubicBezTo>
                    <a:pt x="789" y="1450"/>
                    <a:pt x="811" y="1435"/>
                    <a:pt x="828" y="1418"/>
                  </a:cubicBezTo>
                  <a:cubicBezTo>
                    <a:pt x="830" y="1417"/>
                    <a:pt x="834" y="1414"/>
                    <a:pt x="832" y="1412"/>
                  </a:cubicBezTo>
                  <a:cubicBezTo>
                    <a:pt x="824" y="1414"/>
                    <a:pt x="811" y="1412"/>
                    <a:pt x="801" y="1413"/>
                  </a:cubicBezTo>
                  <a:cubicBezTo>
                    <a:pt x="792" y="1430"/>
                    <a:pt x="781" y="1446"/>
                    <a:pt x="770" y="1463"/>
                  </a:cubicBezTo>
                  <a:moveTo>
                    <a:pt x="735" y="1445"/>
                  </a:moveTo>
                  <a:cubicBezTo>
                    <a:pt x="735" y="1434"/>
                    <a:pt x="734" y="1424"/>
                    <a:pt x="733" y="1414"/>
                  </a:cubicBezTo>
                  <a:cubicBezTo>
                    <a:pt x="724" y="1414"/>
                    <a:pt x="712" y="1411"/>
                    <a:pt x="702" y="1414"/>
                  </a:cubicBezTo>
                  <a:cubicBezTo>
                    <a:pt x="713" y="1424"/>
                    <a:pt x="723" y="1436"/>
                    <a:pt x="735" y="1445"/>
                  </a:cubicBezTo>
                  <a:close/>
                  <a:moveTo>
                    <a:pt x="574" y="1423"/>
                  </a:moveTo>
                  <a:cubicBezTo>
                    <a:pt x="566" y="1420"/>
                    <a:pt x="558" y="1416"/>
                    <a:pt x="549" y="1414"/>
                  </a:cubicBezTo>
                  <a:cubicBezTo>
                    <a:pt x="545" y="1420"/>
                    <a:pt x="540" y="1423"/>
                    <a:pt x="539" y="1433"/>
                  </a:cubicBezTo>
                  <a:cubicBezTo>
                    <a:pt x="554" y="1436"/>
                    <a:pt x="571" y="1443"/>
                    <a:pt x="584" y="1444"/>
                  </a:cubicBezTo>
                  <a:cubicBezTo>
                    <a:pt x="580" y="1438"/>
                    <a:pt x="578" y="1430"/>
                    <a:pt x="574" y="1423"/>
                  </a:cubicBezTo>
                  <a:close/>
                  <a:moveTo>
                    <a:pt x="761" y="1463"/>
                  </a:moveTo>
                  <a:cubicBezTo>
                    <a:pt x="763" y="1448"/>
                    <a:pt x="764" y="1430"/>
                    <a:pt x="766" y="1414"/>
                  </a:cubicBezTo>
                  <a:cubicBezTo>
                    <a:pt x="757" y="1414"/>
                    <a:pt x="745" y="1412"/>
                    <a:pt x="737" y="1415"/>
                  </a:cubicBezTo>
                  <a:cubicBezTo>
                    <a:pt x="745" y="1431"/>
                    <a:pt x="752" y="1449"/>
                    <a:pt x="761" y="1463"/>
                  </a:cubicBezTo>
                  <a:close/>
                  <a:moveTo>
                    <a:pt x="765" y="1464"/>
                  </a:moveTo>
                  <a:cubicBezTo>
                    <a:pt x="776" y="1448"/>
                    <a:pt x="788" y="1432"/>
                    <a:pt x="798" y="1414"/>
                  </a:cubicBezTo>
                  <a:cubicBezTo>
                    <a:pt x="788" y="1414"/>
                    <a:pt x="778" y="1414"/>
                    <a:pt x="768" y="1414"/>
                  </a:cubicBezTo>
                  <a:cubicBezTo>
                    <a:pt x="768" y="1431"/>
                    <a:pt x="764" y="1449"/>
                    <a:pt x="765" y="1464"/>
                  </a:cubicBezTo>
                  <a:close/>
                  <a:moveTo>
                    <a:pt x="366" y="1415"/>
                  </a:moveTo>
                  <a:cubicBezTo>
                    <a:pt x="366" y="1416"/>
                    <a:pt x="367" y="1416"/>
                    <a:pt x="367" y="1416"/>
                  </a:cubicBezTo>
                  <a:moveTo>
                    <a:pt x="367" y="1416"/>
                  </a:moveTo>
                  <a:cubicBezTo>
                    <a:pt x="382" y="1430"/>
                    <a:pt x="403" y="1442"/>
                    <a:pt x="422" y="1448"/>
                  </a:cubicBezTo>
                  <a:cubicBezTo>
                    <a:pt x="403" y="1438"/>
                    <a:pt x="388" y="1425"/>
                    <a:pt x="367" y="1416"/>
                  </a:cubicBezTo>
                  <a:moveTo>
                    <a:pt x="367" y="1416"/>
                  </a:moveTo>
                  <a:cubicBezTo>
                    <a:pt x="367" y="1416"/>
                    <a:pt x="366" y="1416"/>
                    <a:pt x="366" y="1415"/>
                  </a:cubicBezTo>
                  <a:moveTo>
                    <a:pt x="366" y="1415"/>
                  </a:moveTo>
                  <a:cubicBezTo>
                    <a:pt x="365" y="1414"/>
                    <a:pt x="364" y="1416"/>
                    <a:pt x="366" y="1415"/>
                  </a:cubicBezTo>
                  <a:moveTo>
                    <a:pt x="1132" y="1415"/>
                  </a:moveTo>
                  <a:cubicBezTo>
                    <a:pt x="1094" y="1431"/>
                    <a:pt x="1057" y="1446"/>
                    <a:pt x="1014" y="1456"/>
                  </a:cubicBezTo>
                  <a:cubicBezTo>
                    <a:pt x="1007" y="1463"/>
                    <a:pt x="999" y="1470"/>
                    <a:pt x="991" y="1477"/>
                  </a:cubicBezTo>
                  <a:cubicBezTo>
                    <a:pt x="1048" y="1467"/>
                    <a:pt x="1099" y="1450"/>
                    <a:pt x="1132" y="1415"/>
                  </a:cubicBezTo>
                  <a:moveTo>
                    <a:pt x="1132" y="1415"/>
                  </a:moveTo>
                  <a:cubicBezTo>
                    <a:pt x="1133" y="1415"/>
                    <a:pt x="1132" y="1414"/>
                    <a:pt x="1132" y="1415"/>
                  </a:cubicBezTo>
                  <a:moveTo>
                    <a:pt x="979" y="1419"/>
                  </a:moveTo>
                  <a:cubicBezTo>
                    <a:pt x="953" y="1430"/>
                    <a:pt x="925" y="1440"/>
                    <a:pt x="894" y="1447"/>
                  </a:cubicBezTo>
                  <a:cubicBezTo>
                    <a:pt x="893" y="1451"/>
                    <a:pt x="891" y="1455"/>
                    <a:pt x="890" y="1460"/>
                  </a:cubicBezTo>
                  <a:cubicBezTo>
                    <a:pt x="924" y="1455"/>
                    <a:pt x="955" y="1447"/>
                    <a:pt x="987" y="1439"/>
                  </a:cubicBezTo>
                  <a:cubicBezTo>
                    <a:pt x="986" y="1431"/>
                    <a:pt x="983" y="1424"/>
                    <a:pt x="979" y="1419"/>
                  </a:cubicBezTo>
                  <a:close/>
                  <a:moveTo>
                    <a:pt x="755" y="1463"/>
                  </a:moveTo>
                  <a:cubicBezTo>
                    <a:pt x="756" y="1464"/>
                    <a:pt x="756" y="1462"/>
                    <a:pt x="755" y="1463"/>
                  </a:cubicBezTo>
                  <a:moveTo>
                    <a:pt x="755" y="1463"/>
                  </a:moveTo>
                  <a:cubicBezTo>
                    <a:pt x="749" y="1449"/>
                    <a:pt x="743" y="1437"/>
                    <a:pt x="737" y="1424"/>
                  </a:cubicBezTo>
                  <a:cubicBezTo>
                    <a:pt x="736" y="1433"/>
                    <a:pt x="739" y="1439"/>
                    <a:pt x="738" y="1448"/>
                  </a:cubicBezTo>
                  <a:cubicBezTo>
                    <a:pt x="743" y="1453"/>
                    <a:pt x="749" y="1458"/>
                    <a:pt x="755" y="1463"/>
                  </a:cubicBezTo>
                  <a:moveTo>
                    <a:pt x="587" y="1446"/>
                  </a:moveTo>
                  <a:cubicBezTo>
                    <a:pt x="632" y="1456"/>
                    <a:pt x="682" y="1466"/>
                    <a:pt x="733" y="1466"/>
                  </a:cubicBezTo>
                  <a:cubicBezTo>
                    <a:pt x="676" y="1459"/>
                    <a:pt x="625" y="1440"/>
                    <a:pt x="578" y="1426"/>
                  </a:cubicBezTo>
                  <a:cubicBezTo>
                    <a:pt x="582" y="1432"/>
                    <a:pt x="584" y="1439"/>
                    <a:pt x="587" y="1446"/>
                  </a:cubicBezTo>
                  <a:close/>
                  <a:moveTo>
                    <a:pt x="1034" y="1427"/>
                  </a:moveTo>
                  <a:cubicBezTo>
                    <a:pt x="1019" y="1432"/>
                    <a:pt x="1004" y="1437"/>
                    <a:pt x="989" y="1441"/>
                  </a:cubicBezTo>
                  <a:cubicBezTo>
                    <a:pt x="989" y="1450"/>
                    <a:pt x="986" y="1454"/>
                    <a:pt x="984" y="1460"/>
                  </a:cubicBezTo>
                  <a:moveTo>
                    <a:pt x="984" y="1460"/>
                  </a:moveTo>
                  <a:cubicBezTo>
                    <a:pt x="982" y="1460"/>
                    <a:pt x="984" y="1461"/>
                    <a:pt x="984" y="1460"/>
                  </a:cubicBezTo>
                  <a:moveTo>
                    <a:pt x="984" y="1460"/>
                  </a:moveTo>
                  <a:cubicBezTo>
                    <a:pt x="994" y="1459"/>
                    <a:pt x="1001" y="1456"/>
                    <a:pt x="1011" y="1455"/>
                  </a:cubicBezTo>
                  <a:cubicBezTo>
                    <a:pt x="1019" y="1446"/>
                    <a:pt x="1027" y="1437"/>
                    <a:pt x="1034" y="1427"/>
                  </a:cubicBezTo>
                  <a:moveTo>
                    <a:pt x="1034" y="1427"/>
                  </a:moveTo>
                  <a:cubicBezTo>
                    <a:pt x="1035" y="1426"/>
                    <a:pt x="1034" y="1426"/>
                    <a:pt x="1034" y="1427"/>
                  </a:cubicBezTo>
                  <a:moveTo>
                    <a:pt x="1141" y="1428"/>
                  </a:moveTo>
                  <a:cubicBezTo>
                    <a:pt x="1141" y="1428"/>
                    <a:pt x="1142" y="1429"/>
                    <a:pt x="1141" y="1428"/>
                  </a:cubicBezTo>
                  <a:close/>
                  <a:moveTo>
                    <a:pt x="1139" y="1429"/>
                  </a:moveTo>
                  <a:cubicBezTo>
                    <a:pt x="1138" y="1429"/>
                    <a:pt x="1138" y="1429"/>
                    <a:pt x="1137" y="1430"/>
                  </a:cubicBezTo>
                  <a:moveTo>
                    <a:pt x="1137" y="1430"/>
                  </a:moveTo>
                  <a:cubicBezTo>
                    <a:pt x="1136" y="1430"/>
                    <a:pt x="1136" y="1430"/>
                    <a:pt x="1135" y="1431"/>
                  </a:cubicBezTo>
                  <a:moveTo>
                    <a:pt x="1135" y="1431"/>
                  </a:moveTo>
                  <a:cubicBezTo>
                    <a:pt x="1116" y="1441"/>
                    <a:pt x="1092" y="1448"/>
                    <a:pt x="1074" y="1461"/>
                  </a:cubicBezTo>
                  <a:cubicBezTo>
                    <a:pt x="1096" y="1452"/>
                    <a:pt x="1118" y="1443"/>
                    <a:pt x="1135" y="1431"/>
                  </a:cubicBezTo>
                  <a:moveTo>
                    <a:pt x="1135" y="1431"/>
                  </a:moveTo>
                  <a:cubicBezTo>
                    <a:pt x="1137" y="1431"/>
                    <a:pt x="1137" y="1431"/>
                    <a:pt x="1137" y="1430"/>
                  </a:cubicBezTo>
                  <a:moveTo>
                    <a:pt x="1137" y="1430"/>
                  </a:moveTo>
                  <a:cubicBezTo>
                    <a:pt x="1138" y="1430"/>
                    <a:pt x="1139" y="1430"/>
                    <a:pt x="1139" y="1429"/>
                  </a:cubicBezTo>
                  <a:moveTo>
                    <a:pt x="1139" y="1429"/>
                  </a:moveTo>
                  <a:cubicBezTo>
                    <a:pt x="1141" y="1428"/>
                    <a:pt x="1139" y="1428"/>
                    <a:pt x="1139" y="1429"/>
                  </a:cubicBezTo>
                  <a:moveTo>
                    <a:pt x="789" y="1465"/>
                  </a:moveTo>
                  <a:cubicBezTo>
                    <a:pt x="825" y="1461"/>
                    <a:pt x="858" y="1454"/>
                    <a:pt x="891" y="1446"/>
                  </a:cubicBezTo>
                  <a:cubicBezTo>
                    <a:pt x="892" y="1440"/>
                    <a:pt x="897" y="1434"/>
                    <a:pt x="895" y="1429"/>
                  </a:cubicBezTo>
                  <a:cubicBezTo>
                    <a:pt x="863" y="1444"/>
                    <a:pt x="826" y="1455"/>
                    <a:pt x="789" y="1465"/>
                  </a:cubicBezTo>
                  <a:close/>
                  <a:moveTo>
                    <a:pt x="404" y="1435"/>
                  </a:moveTo>
                  <a:cubicBezTo>
                    <a:pt x="404" y="1434"/>
                    <a:pt x="405" y="1435"/>
                    <a:pt x="404" y="1435"/>
                  </a:cubicBezTo>
                  <a:close/>
                  <a:moveTo>
                    <a:pt x="407" y="1436"/>
                  </a:moveTo>
                  <a:cubicBezTo>
                    <a:pt x="407" y="1437"/>
                    <a:pt x="408" y="1436"/>
                    <a:pt x="409" y="1437"/>
                  </a:cubicBezTo>
                  <a:moveTo>
                    <a:pt x="409" y="1437"/>
                  </a:moveTo>
                  <a:cubicBezTo>
                    <a:pt x="409" y="1437"/>
                    <a:pt x="409" y="1437"/>
                    <a:pt x="409" y="1438"/>
                  </a:cubicBezTo>
                  <a:cubicBezTo>
                    <a:pt x="439" y="1456"/>
                    <a:pt x="472" y="1472"/>
                    <a:pt x="513" y="1480"/>
                  </a:cubicBezTo>
                  <a:moveTo>
                    <a:pt x="513" y="1480"/>
                  </a:moveTo>
                  <a:cubicBezTo>
                    <a:pt x="514" y="1483"/>
                    <a:pt x="517" y="1479"/>
                    <a:pt x="513" y="1480"/>
                  </a:cubicBezTo>
                  <a:moveTo>
                    <a:pt x="513" y="1480"/>
                  </a:moveTo>
                  <a:cubicBezTo>
                    <a:pt x="487" y="1457"/>
                    <a:pt x="441" y="1454"/>
                    <a:pt x="409" y="1437"/>
                  </a:cubicBezTo>
                  <a:moveTo>
                    <a:pt x="409" y="1437"/>
                  </a:moveTo>
                  <a:cubicBezTo>
                    <a:pt x="409" y="1436"/>
                    <a:pt x="408" y="1436"/>
                    <a:pt x="407" y="1436"/>
                  </a:cubicBezTo>
                  <a:moveTo>
                    <a:pt x="407" y="1436"/>
                  </a:moveTo>
                  <a:cubicBezTo>
                    <a:pt x="406" y="1434"/>
                    <a:pt x="406" y="1436"/>
                    <a:pt x="407" y="1436"/>
                  </a:cubicBezTo>
                  <a:moveTo>
                    <a:pt x="541" y="1455"/>
                  </a:moveTo>
                  <a:cubicBezTo>
                    <a:pt x="559" y="1457"/>
                    <a:pt x="575" y="1462"/>
                    <a:pt x="594" y="1463"/>
                  </a:cubicBezTo>
                  <a:cubicBezTo>
                    <a:pt x="592" y="1458"/>
                    <a:pt x="588" y="1454"/>
                    <a:pt x="586" y="1448"/>
                  </a:cubicBezTo>
                  <a:cubicBezTo>
                    <a:pt x="570" y="1444"/>
                    <a:pt x="554" y="1440"/>
                    <a:pt x="538" y="1435"/>
                  </a:cubicBezTo>
                  <a:cubicBezTo>
                    <a:pt x="536" y="1441"/>
                    <a:pt x="539" y="1450"/>
                    <a:pt x="541" y="1455"/>
                  </a:cubicBezTo>
                  <a:close/>
                  <a:moveTo>
                    <a:pt x="466" y="1437"/>
                  </a:moveTo>
                  <a:cubicBezTo>
                    <a:pt x="466" y="1437"/>
                    <a:pt x="466" y="1437"/>
                    <a:pt x="466" y="1438"/>
                  </a:cubicBezTo>
                  <a:cubicBezTo>
                    <a:pt x="476" y="1446"/>
                    <a:pt x="485" y="1455"/>
                    <a:pt x="495" y="1463"/>
                  </a:cubicBezTo>
                  <a:cubicBezTo>
                    <a:pt x="514" y="1467"/>
                    <a:pt x="531" y="1473"/>
                    <a:pt x="552" y="1474"/>
                  </a:cubicBezTo>
                  <a:moveTo>
                    <a:pt x="552" y="1474"/>
                  </a:moveTo>
                  <a:cubicBezTo>
                    <a:pt x="552" y="1475"/>
                    <a:pt x="553" y="1474"/>
                    <a:pt x="552" y="1474"/>
                  </a:cubicBezTo>
                  <a:moveTo>
                    <a:pt x="552" y="1474"/>
                  </a:moveTo>
                  <a:cubicBezTo>
                    <a:pt x="547" y="1468"/>
                    <a:pt x="542" y="1463"/>
                    <a:pt x="538" y="1456"/>
                  </a:cubicBezTo>
                  <a:cubicBezTo>
                    <a:pt x="512" y="1451"/>
                    <a:pt x="490" y="1443"/>
                    <a:pt x="466" y="1437"/>
                  </a:cubicBezTo>
                  <a:moveTo>
                    <a:pt x="466" y="1437"/>
                  </a:moveTo>
                  <a:cubicBezTo>
                    <a:pt x="466" y="1435"/>
                    <a:pt x="465" y="1437"/>
                    <a:pt x="466" y="1437"/>
                  </a:cubicBezTo>
                  <a:moveTo>
                    <a:pt x="888" y="1463"/>
                  </a:moveTo>
                  <a:cubicBezTo>
                    <a:pt x="888" y="1467"/>
                    <a:pt x="885" y="1469"/>
                    <a:pt x="884" y="1472"/>
                  </a:cubicBezTo>
                  <a:cubicBezTo>
                    <a:pt x="919" y="1472"/>
                    <a:pt x="949" y="1466"/>
                    <a:pt x="980" y="1462"/>
                  </a:cubicBezTo>
                  <a:cubicBezTo>
                    <a:pt x="982" y="1456"/>
                    <a:pt x="988" y="1448"/>
                    <a:pt x="986" y="1441"/>
                  </a:cubicBezTo>
                  <a:cubicBezTo>
                    <a:pt x="956" y="1451"/>
                    <a:pt x="922" y="1458"/>
                    <a:pt x="888" y="1463"/>
                  </a:cubicBezTo>
                  <a:close/>
                  <a:moveTo>
                    <a:pt x="1098" y="1445"/>
                  </a:moveTo>
                  <a:cubicBezTo>
                    <a:pt x="1098" y="1445"/>
                    <a:pt x="1099" y="1446"/>
                    <a:pt x="1098" y="1445"/>
                  </a:cubicBezTo>
                  <a:close/>
                  <a:moveTo>
                    <a:pt x="423" y="1450"/>
                  </a:moveTo>
                  <a:cubicBezTo>
                    <a:pt x="423" y="1450"/>
                    <a:pt x="424" y="1451"/>
                    <a:pt x="423" y="1450"/>
                  </a:cubicBezTo>
                  <a:close/>
                  <a:moveTo>
                    <a:pt x="600" y="1464"/>
                  </a:moveTo>
                  <a:cubicBezTo>
                    <a:pt x="639" y="1469"/>
                    <a:pt x="688" y="1474"/>
                    <a:pt x="730" y="1469"/>
                  </a:cubicBezTo>
                  <a:cubicBezTo>
                    <a:pt x="679" y="1467"/>
                    <a:pt x="633" y="1459"/>
                    <a:pt x="590" y="1449"/>
                  </a:cubicBezTo>
                  <a:cubicBezTo>
                    <a:pt x="593" y="1455"/>
                    <a:pt x="595" y="1461"/>
                    <a:pt x="600" y="1464"/>
                  </a:cubicBezTo>
                  <a:close/>
                  <a:moveTo>
                    <a:pt x="888" y="1449"/>
                  </a:moveTo>
                  <a:cubicBezTo>
                    <a:pt x="859" y="1457"/>
                    <a:pt x="828" y="1462"/>
                    <a:pt x="797" y="1467"/>
                  </a:cubicBezTo>
                  <a:cubicBezTo>
                    <a:pt x="795" y="1467"/>
                    <a:pt x="793" y="1467"/>
                    <a:pt x="792" y="1467"/>
                  </a:cubicBezTo>
                  <a:cubicBezTo>
                    <a:pt x="790" y="1468"/>
                    <a:pt x="792" y="1469"/>
                    <a:pt x="794" y="1468"/>
                  </a:cubicBezTo>
                  <a:cubicBezTo>
                    <a:pt x="826" y="1467"/>
                    <a:pt x="856" y="1465"/>
                    <a:pt x="885" y="1461"/>
                  </a:cubicBezTo>
                  <a:cubicBezTo>
                    <a:pt x="887" y="1457"/>
                    <a:pt x="888" y="1453"/>
                    <a:pt x="890" y="1449"/>
                  </a:cubicBezTo>
                  <a:cubicBezTo>
                    <a:pt x="889" y="1449"/>
                    <a:pt x="888" y="1449"/>
                    <a:pt x="888" y="1449"/>
                  </a:cubicBezTo>
                  <a:close/>
                  <a:moveTo>
                    <a:pt x="425" y="1451"/>
                  </a:moveTo>
                  <a:cubicBezTo>
                    <a:pt x="425" y="1451"/>
                    <a:pt x="426" y="1452"/>
                    <a:pt x="425" y="1451"/>
                  </a:cubicBezTo>
                  <a:close/>
                  <a:moveTo>
                    <a:pt x="427" y="1452"/>
                  </a:moveTo>
                  <a:cubicBezTo>
                    <a:pt x="427" y="1452"/>
                    <a:pt x="428" y="1453"/>
                    <a:pt x="427" y="1452"/>
                  </a:cubicBezTo>
                  <a:close/>
                  <a:moveTo>
                    <a:pt x="429" y="1453"/>
                  </a:moveTo>
                  <a:cubicBezTo>
                    <a:pt x="428" y="1453"/>
                    <a:pt x="430" y="1454"/>
                    <a:pt x="429" y="1453"/>
                  </a:cubicBezTo>
                  <a:close/>
                  <a:moveTo>
                    <a:pt x="749" y="1462"/>
                  </a:moveTo>
                  <a:cubicBezTo>
                    <a:pt x="749" y="1462"/>
                    <a:pt x="750" y="1462"/>
                    <a:pt x="750" y="1463"/>
                  </a:cubicBezTo>
                  <a:moveTo>
                    <a:pt x="750" y="1463"/>
                  </a:moveTo>
                  <a:cubicBezTo>
                    <a:pt x="751" y="1464"/>
                    <a:pt x="752" y="1462"/>
                    <a:pt x="750" y="1463"/>
                  </a:cubicBezTo>
                  <a:moveTo>
                    <a:pt x="750" y="1463"/>
                  </a:moveTo>
                  <a:cubicBezTo>
                    <a:pt x="750" y="1462"/>
                    <a:pt x="749" y="1462"/>
                    <a:pt x="749" y="1462"/>
                  </a:cubicBezTo>
                  <a:moveTo>
                    <a:pt x="749" y="1462"/>
                  </a:moveTo>
                  <a:cubicBezTo>
                    <a:pt x="746" y="1458"/>
                    <a:pt x="742" y="1456"/>
                    <a:pt x="739" y="1453"/>
                  </a:cubicBezTo>
                  <a:cubicBezTo>
                    <a:pt x="738" y="1460"/>
                    <a:pt x="744" y="1460"/>
                    <a:pt x="749" y="1462"/>
                  </a:cubicBezTo>
                  <a:moveTo>
                    <a:pt x="559" y="1476"/>
                  </a:moveTo>
                  <a:cubicBezTo>
                    <a:pt x="572" y="1480"/>
                    <a:pt x="590" y="1477"/>
                    <a:pt x="605" y="1480"/>
                  </a:cubicBezTo>
                  <a:cubicBezTo>
                    <a:pt x="605" y="1476"/>
                    <a:pt x="598" y="1472"/>
                    <a:pt x="597" y="1466"/>
                  </a:cubicBezTo>
                  <a:cubicBezTo>
                    <a:pt x="577" y="1465"/>
                    <a:pt x="561" y="1460"/>
                    <a:pt x="543" y="1458"/>
                  </a:cubicBezTo>
                  <a:cubicBezTo>
                    <a:pt x="547" y="1464"/>
                    <a:pt x="551" y="1473"/>
                    <a:pt x="559" y="1476"/>
                  </a:cubicBezTo>
                  <a:close/>
                  <a:moveTo>
                    <a:pt x="981" y="1463"/>
                  </a:moveTo>
                  <a:cubicBezTo>
                    <a:pt x="976" y="1471"/>
                    <a:pt x="970" y="1476"/>
                    <a:pt x="964" y="1481"/>
                  </a:cubicBezTo>
                  <a:cubicBezTo>
                    <a:pt x="972" y="1480"/>
                    <a:pt x="978" y="1479"/>
                    <a:pt x="986" y="1478"/>
                  </a:cubicBezTo>
                  <a:cubicBezTo>
                    <a:pt x="993" y="1472"/>
                    <a:pt x="1000" y="1466"/>
                    <a:pt x="1007" y="1460"/>
                  </a:cubicBezTo>
                  <a:cubicBezTo>
                    <a:pt x="1007" y="1458"/>
                    <a:pt x="1008" y="1458"/>
                    <a:pt x="1006" y="1458"/>
                  </a:cubicBezTo>
                  <a:cubicBezTo>
                    <a:pt x="998" y="1460"/>
                    <a:pt x="989" y="1461"/>
                    <a:pt x="981" y="1463"/>
                  </a:cubicBezTo>
                  <a:close/>
                  <a:moveTo>
                    <a:pt x="1069" y="1460"/>
                  </a:moveTo>
                  <a:cubicBezTo>
                    <a:pt x="1069" y="1459"/>
                    <a:pt x="1070" y="1460"/>
                    <a:pt x="1069" y="1460"/>
                  </a:cubicBezTo>
                  <a:close/>
                  <a:moveTo>
                    <a:pt x="1066" y="1461"/>
                  </a:moveTo>
                  <a:cubicBezTo>
                    <a:pt x="1041" y="1468"/>
                    <a:pt x="1016" y="1476"/>
                    <a:pt x="987" y="1480"/>
                  </a:cubicBezTo>
                  <a:cubicBezTo>
                    <a:pt x="984" y="1484"/>
                    <a:pt x="979" y="1485"/>
                    <a:pt x="976" y="1488"/>
                  </a:cubicBezTo>
                  <a:cubicBezTo>
                    <a:pt x="1008" y="1481"/>
                    <a:pt x="1042" y="1475"/>
                    <a:pt x="1066" y="1461"/>
                  </a:cubicBezTo>
                  <a:moveTo>
                    <a:pt x="1066" y="1461"/>
                  </a:moveTo>
                  <a:cubicBezTo>
                    <a:pt x="1070" y="1462"/>
                    <a:pt x="1067" y="1458"/>
                    <a:pt x="1066" y="1461"/>
                  </a:cubicBezTo>
                  <a:moveTo>
                    <a:pt x="742" y="1463"/>
                  </a:moveTo>
                  <a:cubicBezTo>
                    <a:pt x="742" y="1465"/>
                    <a:pt x="746" y="1462"/>
                    <a:pt x="742" y="1463"/>
                  </a:cubicBezTo>
                  <a:moveTo>
                    <a:pt x="742" y="1463"/>
                  </a:moveTo>
                  <a:cubicBezTo>
                    <a:pt x="741" y="1462"/>
                    <a:pt x="740" y="1461"/>
                    <a:pt x="739" y="1461"/>
                  </a:cubicBezTo>
                  <a:cubicBezTo>
                    <a:pt x="739" y="1463"/>
                    <a:pt x="740" y="1462"/>
                    <a:pt x="742" y="1463"/>
                  </a:cubicBezTo>
                  <a:moveTo>
                    <a:pt x="1072" y="1462"/>
                  </a:moveTo>
                  <a:cubicBezTo>
                    <a:pt x="1072" y="1461"/>
                    <a:pt x="1073" y="1462"/>
                    <a:pt x="1072" y="1462"/>
                  </a:cubicBezTo>
                  <a:close/>
                  <a:moveTo>
                    <a:pt x="774" y="1463"/>
                  </a:moveTo>
                  <a:cubicBezTo>
                    <a:pt x="774" y="1463"/>
                    <a:pt x="775" y="1464"/>
                    <a:pt x="774" y="1463"/>
                  </a:cubicBezTo>
                  <a:close/>
                  <a:moveTo>
                    <a:pt x="746" y="1464"/>
                  </a:moveTo>
                  <a:cubicBezTo>
                    <a:pt x="745" y="1464"/>
                    <a:pt x="746" y="1465"/>
                    <a:pt x="746" y="1464"/>
                  </a:cubicBezTo>
                  <a:close/>
                  <a:moveTo>
                    <a:pt x="780" y="1464"/>
                  </a:moveTo>
                  <a:cubicBezTo>
                    <a:pt x="780" y="1464"/>
                    <a:pt x="781" y="1465"/>
                    <a:pt x="780" y="1464"/>
                  </a:cubicBezTo>
                  <a:close/>
                  <a:moveTo>
                    <a:pt x="796" y="1472"/>
                  </a:moveTo>
                  <a:cubicBezTo>
                    <a:pt x="823" y="1473"/>
                    <a:pt x="851" y="1473"/>
                    <a:pt x="879" y="1473"/>
                  </a:cubicBezTo>
                  <a:cubicBezTo>
                    <a:pt x="879" y="1470"/>
                    <a:pt x="886" y="1464"/>
                    <a:pt x="882" y="1463"/>
                  </a:cubicBezTo>
                  <a:cubicBezTo>
                    <a:pt x="855" y="1469"/>
                    <a:pt x="823" y="1468"/>
                    <a:pt x="796" y="1472"/>
                  </a:cubicBezTo>
                  <a:close/>
                  <a:moveTo>
                    <a:pt x="882" y="1475"/>
                  </a:moveTo>
                  <a:cubicBezTo>
                    <a:pt x="882" y="1479"/>
                    <a:pt x="879" y="1481"/>
                    <a:pt x="878" y="1485"/>
                  </a:cubicBezTo>
                  <a:cubicBezTo>
                    <a:pt x="901" y="1482"/>
                    <a:pt x="937" y="1489"/>
                    <a:pt x="958" y="1482"/>
                  </a:cubicBezTo>
                  <a:cubicBezTo>
                    <a:pt x="961" y="1480"/>
                    <a:pt x="965" y="1476"/>
                    <a:pt x="968" y="1473"/>
                  </a:cubicBezTo>
                  <a:cubicBezTo>
                    <a:pt x="971" y="1470"/>
                    <a:pt x="977" y="1467"/>
                    <a:pt x="975" y="1464"/>
                  </a:cubicBezTo>
                  <a:cubicBezTo>
                    <a:pt x="946" y="1470"/>
                    <a:pt x="916" y="1474"/>
                    <a:pt x="882" y="1475"/>
                  </a:cubicBezTo>
                  <a:close/>
                  <a:moveTo>
                    <a:pt x="784" y="1466"/>
                  </a:moveTo>
                  <a:cubicBezTo>
                    <a:pt x="784" y="1466"/>
                    <a:pt x="785" y="1467"/>
                    <a:pt x="784" y="1466"/>
                  </a:cubicBezTo>
                  <a:close/>
                  <a:moveTo>
                    <a:pt x="503" y="1468"/>
                  </a:moveTo>
                  <a:cubicBezTo>
                    <a:pt x="520" y="1486"/>
                    <a:pt x="554" y="1491"/>
                    <a:pt x="582" y="1493"/>
                  </a:cubicBezTo>
                  <a:cubicBezTo>
                    <a:pt x="572" y="1490"/>
                    <a:pt x="565" y="1483"/>
                    <a:pt x="556" y="1478"/>
                  </a:cubicBezTo>
                  <a:cubicBezTo>
                    <a:pt x="537" y="1475"/>
                    <a:pt x="521" y="1471"/>
                    <a:pt x="503" y="1468"/>
                  </a:cubicBezTo>
                  <a:moveTo>
                    <a:pt x="503" y="1468"/>
                  </a:moveTo>
                  <a:cubicBezTo>
                    <a:pt x="502" y="1467"/>
                    <a:pt x="502" y="1468"/>
                    <a:pt x="503" y="1468"/>
                  </a:cubicBezTo>
                  <a:moveTo>
                    <a:pt x="611" y="1480"/>
                  </a:moveTo>
                  <a:cubicBezTo>
                    <a:pt x="653" y="1483"/>
                    <a:pt x="697" y="1480"/>
                    <a:pt x="732" y="1473"/>
                  </a:cubicBezTo>
                  <a:cubicBezTo>
                    <a:pt x="687" y="1475"/>
                    <a:pt x="642" y="1473"/>
                    <a:pt x="601" y="1467"/>
                  </a:cubicBezTo>
                  <a:cubicBezTo>
                    <a:pt x="604" y="1472"/>
                    <a:pt x="605" y="1478"/>
                    <a:pt x="611" y="1480"/>
                  </a:cubicBezTo>
                  <a:close/>
                  <a:moveTo>
                    <a:pt x="738" y="1472"/>
                  </a:moveTo>
                  <a:cubicBezTo>
                    <a:pt x="737" y="1472"/>
                    <a:pt x="736" y="1472"/>
                    <a:pt x="736" y="1473"/>
                  </a:cubicBezTo>
                  <a:cubicBezTo>
                    <a:pt x="737" y="1473"/>
                    <a:pt x="738" y="1473"/>
                    <a:pt x="738" y="1472"/>
                  </a:cubicBezTo>
                  <a:close/>
                  <a:moveTo>
                    <a:pt x="789" y="1473"/>
                  </a:moveTo>
                  <a:cubicBezTo>
                    <a:pt x="788" y="1473"/>
                    <a:pt x="786" y="1473"/>
                    <a:pt x="786" y="1474"/>
                  </a:cubicBezTo>
                  <a:cubicBezTo>
                    <a:pt x="787" y="1474"/>
                    <a:pt x="789" y="1474"/>
                    <a:pt x="789" y="1473"/>
                  </a:cubicBezTo>
                  <a:close/>
                  <a:moveTo>
                    <a:pt x="742" y="1475"/>
                  </a:moveTo>
                  <a:cubicBezTo>
                    <a:pt x="741" y="1475"/>
                    <a:pt x="742" y="1476"/>
                    <a:pt x="742" y="1475"/>
                  </a:cubicBezTo>
                  <a:close/>
                  <a:moveTo>
                    <a:pt x="745" y="1509"/>
                  </a:moveTo>
                  <a:cubicBezTo>
                    <a:pt x="748" y="1509"/>
                    <a:pt x="752" y="1509"/>
                    <a:pt x="755" y="1509"/>
                  </a:cubicBezTo>
                  <a:cubicBezTo>
                    <a:pt x="757" y="1498"/>
                    <a:pt x="761" y="1484"/>
                    <a:pt x="759" y="1474"/>
                  </a:cubicBezTo>
                  <a:cubicBezTo>
                    <a:pt x="754" y="1485"/>
                    <a:pt x="737" y="1490"/>
                    <a:pt x="745" y="1509"/>
                  </a:cubicBezTo>
                  <a:close/>
                  <a:moveTo>
                    <a:pt x="877" y="1476"/>
                  </a:moveTo>
                  <a:cubicBezTo>
                    <a:pt x="879" y="1475"/>
                    <a:pt x="877" y="1475"/>
                    <a:pt x="877" y="1476"/>
                  </a:cubicBezTo>
                  <a:moveTo>
                    <a:pt x="877" y="1476"/>
                  </a:moveTo>
                  <a:cubicBezTo>
                    <a:pt x="848" y="1477"/>
                    <a:pt x="817" y="1475"/>
                    <a:pt x="791" y="1475"/>
                  </a:cubicBezTo>
                  <a:cubicBezTo>
                    <a:pt x="817" y="1479"/>
                    <a:pt x="844" y="1483"/>
                    <a:pt x="873" y="1485"/>
                  </a:cubicBezTo>
                  <a:cubicBezTo>
                    <a:pt x="875" y="1482"/>
                    <a:pt x="877" y="1480"/>
                    <a:pt x="877" y="1476"/>
                  </a:cubicBezTo>
                  <a:moveTo>
                    <a:pt x="655" y="1493"/>
                  </a:moveTo>
                  <a:cubicBezTo>
                    <a:pt x="685" y="1490"/>
                    <a:pt x="715" y="1482"/>
                    <a:pt x="737" y="1477"/>
                  </a:cubicBezTo>
                  <a:cubicBezTo>
                    <a:pt x="737" y="1476"/>
                    <a:pt x="739" y="1475"/>
                    <a:pt x="736" y="1475"/>
                  </a:cubicBezTo>
                  <a:cubicBezTo>
                    <a:pt x="700" y="1482"/>
                    <a:pt x="655" y="1485"/>
                    <a:pt x="612" y="1483"/>
                  </a:cubicBezTo>
                  <a:cubicBezTo>
                    <a:pt x="615" y="1498"/>
                    <a:pt x="635" y="1496"/>
                    <a:pt x="655" y="1493"/>
                  </a:cubicBezTo>
                  <a:close/>
                  <a:moveTo>
                    <a:pt x="749" y="1476"/>
                  </a:moveTo>
                  <a:cubicBezTo>
                    <a:pt x="748" y="1476"/>
                    <a:pt x="749" y="1477"/>
                    <a:pt x="749" y="1476"/>
                  </a:cubicBezTo>
                  <a:close/>
                  <a:moveTo>
                    <a:pt x="754" y="1476"/>
                  </a:moveTo>
                  <a:cubicBezTo>
                    <a:pt x="749" y="1477"/>
                    <a:pt x="746" y="1481"/>
                    <a:pt x="741" y="1483"/>
                  </a:cubicBezTo>
                  <a:cubicBezTo>
                    <a:pt x="742" y="1484"/>
                    <a:pt x="741" y="1488"/>
                    <a:pt x="743" y="1489"/>
                  </a:cubicBezTo>
                  <a:cubicBezTo>
                    <a:pt x="746" y="1485"/>
                    <a:pt x="752" y="1481"/>
                    <a:pt x="754" y="1476"/>
                  </a:cubicBezTo>
                  <a:moveTo>
                    <a:pt x="754" y="1476"/>
                  </a:moveTo>
                  <a:cubicBezTo>
                    <a:pt x="756" y="1475"/>
                    <a:pt x="754" y="1475"/>
                    <a:pt x="754" y="1476"/>
                  </a:cubicBezTo>
                  <a:moveTo>
                    <a:pt x="773" y="1476"/>
                  </a:moveTo>
                  <a:cubicBezTo>
                    <a:pt x="772" y="1476"/>
                    <a:pt x="773" y="1477"/>
                    <a:pt x="773" y="1476"/>
                  </a:cubicBezTo>
                  <a:close/>
                  <a:moveTo>
                    <a:pt x="782" y="1475"/>
                  </a:moveTo>
                  <a:cubicBezTo>
                    <a:pt x="781" y="1475"/>
                    <a:pt x="780" y="1475"/>
                    <a:pt x="780" y="1476"/>
                  </a:cubicBezTo>
                  <a:cubicBezTo>
                    <a:pt x="781" y="1476"/>
                    <a:pt x="782" y="1476"/>
                    <a:pt x="782" y="1475"/>
                  </a:cubicBezTo>
                  <a:close/>
                  <a:moveTo>
                    <a:pt x="746" y="1477"/>
                  </a:moveTo>
                  <a:cubicBezTo>
                    <a:pt x="743" y="1476"/>
                    <a:pt x="739" y="1478"/>
                    <a:pt x="742" y="1480"/>
                  </a:cubicBezTo>
                  <a:cubicBezTo>
                    <a:pt x="742" y="1478"/>
                    <a:pt x="745" y="1479"/>
                    <a:pt x="746" y="1477"/>
                  </a:cubicBezTo>
                  <a:moveTo>
                    <a:pt x="746" y="1477"/>
                  </a:moveTo>
                  <a:cubicBezTo>
                    <a:pt x="750" y="1478"/>
                    <a:pt x="746" y="1474"/>
                    <a:pt x="746" y="1477"/>
                  </a:cubicBezTo>
                  <a:moveTo>
                    <a:pt x="758" y="1509"/>
                  </a:moveTo>
                  <a:cubicBezTo>
                    <a:pt x="768" y="1509"/>
                    <a:pt x="777" y="1509"/>
                    <a:pt x="787" y="1509"/>
                  </a:cubicBezTo>
                  <a:cubicBezTo>
                    <a:pt x="781" y="1500"/>
                    <a:pt x="770" y="1487"/>
                    <a:pt x="763" y="1476"/>
                  </a:cubicBezTo>
                  <a:cubicBezTo>
                    <a:pt x="761" y="1486"/>
                    <a:pt x="760" y="1498"/>
                    <a:pt x="758" y="1509"/>
                  </a:cubicBezTo>
                  <a:close/>
                  <a:moveTo>
                    <a:pt x="796" y="1509"/>
                  </a:moveTo>
                  <a:cubicBezTo>
                    <a:pt x="804" y="1511"/>
                    <a:pt x="813" y="1505"/>
                    <a:pt x="826" y="1508"/>
                  </a:cubicBezTo>
                  <a:cubicBezTo>
                    <a:pt x="807" y="1497"/>
                    <a:pt x="786" y="1489"/>
                    <a:pt x="769" y="1476"/>
                  </a:cubicBezTo>
                  <a:cubicBezTo>
                    <a:pt x="777" y="1485"/>
                    <a:pt x="782" y="1505"/>
                    <a:pt x="796" y="1509"/>
                  </a:cubicBezTo>
                  <a:close/>
                  <a:moveTo>
                    <a:pt x="837" y="1507"/>
                  </a:moveTo>
                  <a:cubicBezTo>
                    <a:pt x="844" y="1507"/>
                    <a:pt x="860" y="1507"/>
                    <a:pt x="864" y="1499"/>
                  </a:cubicBezTo>
                  <a:cubicBezTo>
                    <a:pt x="831" y="1496"/>
                    <a:pt x="800" y="1484"/>
                    <a:pt x="774" y="1477"/>
                  </a:cubicBezTo>
                  <a:cubicBezTo>
                    <a:pt x="791" y="1485"/>
                    <a:pt x="814" y="1505"/>
                    <a:pt x="837" y="1507"/>
                  </a:cubicBezTo>
                  <a:close/>
                  <a:moveTo>
                    <a:pt x="865" y="1497"/>
                  </a:moveTo>
                  <a:cubicBezTo>
                    <a:pt x="867" y="1494"/>
                    <a:pt x="870" y="1491"/>
                    <a:pt x="871" y="1487"/>
                  </a:cubicBezTo>
                  <a:cubicBezTo>
                    <a:pt x="839" y="1487"/>
                    <a:pt x="810" y="1479"/>
                    <a:pt x="783" y="1477"/>
                  </a:cubicBezTo>
                  <a:cubicBezTo>
                    <a:pt x="809" y="1485"/>
                    <a:pt x="835" y="1493"/>
                    <a:pt x="865" y="1497"/>
                  </a:cubicBezTo>
                  <a:close/>
                  <a:moveTo>
                    <a:pt x="617" y="1495"/>
                  </a:moveTo>
                  <a:cubicBezTo>
                    <a:pt x="616" y="1492"/>
                    <a:pt x="610" y="1486"/>
                    <a:pt x="606" y="1483"/>
                  </a:cubicBezTo>
                  <a:cubicBezTo>
                    <a:pt x="592" y="1483"/>
                    <a:pt x="576" y="1479"/>
                    <a:pt x="563" y="1480"/>
                  </a:cubicBezTo>
                  <a:cubicBezTo>
                    <a:pt x="577" y="1489"/>
                    <a:pt x="591" y="1498"/>
                    <a:pt x="617" y="1495"/>
                  </a:cubicBezTo>
                  <a:close/>
                  <a:moveTo>
                    <a:pt x="626" y="1499"/>
                  </a:moveTo>
                  <a:cubicBezTo>
                    <a:pt x="667" y="1513"/>
                    <a:pt x="710" y="1498"/>
                    <a:pt x="738" y="1480"/>
                  </a:cubicBezTo>
                  <a:cubicBezTo>
                    <a:pt x="706" y="1488"/>
                    <a:pt x="665" y="1495"/>
                    <a:pt x="626" y="1499"/>
                  </a:cubicBezTo>
                  <a:close/>
                  <a:moveTo>
                    <a:pt x="1025" y="1480"/>
                  </a:moveTo>
                  <a:cubicBezTo>
                    <a:pt x="1025" y="1479"/>
                    <a:pt x="1026" y="1480"/>
                    <a:pt x="1025" y="1480"/>
                  </a:cubicBezTo>
                  <a:close/>
                  <a:moveTo>
                    <a:pt x="1022" y="1481"/>
                  </a:moveTo>
                  <a:cubicBezTo>
                    <a:pt x="1023" y="1481"/>
                    <a:pt x="1022" y="1480"/>
                    <a:pt x="1022" y="1481"/>
                  </a:cubicBezTo>
                  <a:close/>
                  <a:moveTo>
                    <a:pt x="516" y="1482"/>
                  </a:moveTo>
                  <a:cubicBezTo>
                    <a:pt x="516" y="1481"/>
                    <a:pt x="517" y="1482"/>
                    <a:pt x="516" y="1482"/>
                  </a:cubicBezTo>
                  <a:close/>
                  <a:moveTo>
                    <a:pt x="1018" y="1482"/>
                  </a:moveTo>
                  <a:cubicBezTo>
                    <a:pt x="1001" y="1486"/>
                    <a:pt x="981" y="1488"/>
                    <a:pt x="966" y="1495"/>
                  </a:cubicBezTo>
                  <a:moveTo>
                    <a:pt x="966" y="1495"/>
                  </a:moveTo>
                  <a:cubicBezTo>
                    <a:pt x="962" y="1494"/>
                    <a:pt x="965" y="1498"/>
                    <a:pt x="966" y="1495"/>
                  </a:cubicBezTo>
                  <a:moveTo>
                    <a:pt x="966" y="1495"/>
                  </a:moveTo>
                  <a:cubicBezTo>
                    <a:pt x="985" y="1493"/>
                    <a:pt x="1002" y="1488"/>
                    <a:pt x="1018" y="1482"/>
                  </a:cubicBezTo>
                  <a:moveTo>
                    <a:pt x="1018" y="1482"/>
                  </a:moveTo>
                  <a:cubicBezTo>
                    <a:pt x="1022" y="1483"/>
                    <a:pt x="1019" y="1479"/>
                    <a:pt x="1018" y="1482"/>
                  </a:cubicBezTo>
                  <a:moveTo>
                    <a:pt x="940" y="1495"/>
                  </a:moveTo>
                  <a:cubicBezTo>
                    <a:pt x="955" y="1492"/>
                    <a:pt x="972" y="1491"/>
                    <a:pt x="980" y="1482"/>
                  </a:cubicBezTo>
                  <a:cubicBezTo>
                    <a:pt x="962" y="1482"/>
                    <a:pt x="950" y="1488"/>
                    <a:pt x="940" y="1495"/>
                  </a:cubicBezTo>
                  <a:close/>
                  <a:moveTo>
                    <a:pt x="681" y="1507"/>
                  </a:moveTo>
                  <a:cubicBezTo>
                    <a:pt x="694" y="1507"/>
                    <a:pt x="707" y="1507"/>
                    <a:pt x="719" y="1509"/>
                  </a:cubicBezTo>
                  <a:cubicBezTo>
                    <a:pt x="726" y="1503"/>
                    <a:pt x="734" y="1498"/>
                    <a:pt x="740" y="1491"/>
                  </a:cubicBezTo>
                  <a:cubicBezTo>
                    <a:pt x="737" y="1491"/>
                    <a:pt x="741" y="1484"/>
                    <a:pt x="738" y="1484"/>
                  </a:cubicBezTo>
                  <a:cubicBezTo>
                    <a:pt x="722" y="1494"/>
                    <a:pt x="700" y="1499"/>
                    <a:pt x="681" y="1507"/>
                  </a:cubicBezTo>
                  <a:close/>
                  <a:moveTo>
                    <a:pt x="876" y="1487"/>
                  </a:moveTo>
                  <a:cubicBezTo>
                    <a:pt x="874" y="1491"/>
                    <a:pt x="871" y="1493"/>
                    <a:pt x="870" y="1498"/>
                  </a:cubicBezTo>
                  <a:cubicBezTo>
                    <a:pt x="900" y="1502"/>
                    <a:pt x="934" y="1501"/>
                    <a:pt x="950" y="1486"/>
                  </a:cubicBezTo>
                  <a:cubicBezTo>
                    <a:pt x="927" y="1487"/>
                    <a:pt x="902" y="1488"/>
                    <a:pt x="876" y="1487"/>
                  </a:cubicBezTo>
                  <a:close/>
                  <a:moveTo>
                    <a:pt x="542" y="1492"/>
                  </a:moveTo>
                  <a:cubicBezTo>
                    <a:pt x="542" y="1492"/>
                    <a:pt x="543" y="1493"/>
                    <a:pt x="542" y="1492"/>
                  </a:cubicBezTo>
                  <a:close/>
                  <a:moveTo>
                    <a:pt x="570" y="1495"/>
                  </a:moveTo>
                  <a:cubicBezTo>
                    <a:pt x="565" y="1495"/>
                    <a:pt x="538" y="1491"/>
                    <a:pt x="548" y="1494"/>
                  </a:cubicBezTo>
                  <a:cubicBezTo>
                    <a:pt x="571" y="1502"/>
                    <a:pt x="600" y="1512"/>
                    <a:pt x="625" y="1510"/>
                  </a:cubicBezTo>
                  <a:cubicBezTo>
                    <a:pt x="606" y="1504"/>
                    <a:pt x="592" y="1498"/>
                    <a:pt x="570" y="1495"/>
                  </a:cubicBezTo>
                  <a:close/>
                  <a:moveTo>
                    <a:pt x="958" y="1495"/>
                  </a:moveTo>
                  <a:cubicBezTo>
                    <a:pt x="949" y="1496"/>
                    <a:pt x="942" y="1497"/>
                    <a:pt x="935" y="1499"/>
                  </a:cubicBezTo>
                  <a:cubicBezTo>
                    <a:pt x="943" y="1498"/>
                    <a:pt x="953" y="1499"/>
                    <a:pt x="958" y="1495"/>
                  </a:cubicBezTo>
                  <a:moveTo>
                    <a:pt x="958" y="1495"/>
                  </a:moveTo>
                  <a:cubicBezTo>
                    <a:pt x="962" y="1496"/>
                    <a:pt x="958" y="1492"/>
                    <a:pt x="958" y="1495"/>
                  </a:cubicBezTo>
                  <a:moveTo>
                    <a:pt x="724" y="1509"/>
                  </a:moveTo>
                  <a:cubicBezTo>
                    <a:pt x="730" y="1509"/>
                    <a:pt x="736" y="1509"/>
                    <a:pt x="742" y="1509"/>
                  </a:cubicBezTo>
                  <a:cubicBezTo>
                    <a:pt x="740" y="1505"/>
                    <a:pt x="741" y="1498"/>
                    <a:pt x="739" y="1495"/>
                  </a:cubicBezTo>
                  <a:cubicBezTo>
                    <a:pt x="735" y="1501"/>
                    <a:pt x="728" y="1504"/>
                    <a:pt x="724" y="1509"/>
                  </a:cubicBezTo>
                  <a:close/>
                  <a:moveTo>
                    <a:pt x="613" y="1499"/>
                  </a:moveTo>
                  <a:cubicBezTo>
                    <a:pt x="615" y="1500"/>
                    <a:pt x="623" y="1501"/>
                    <a:pt x="624" y="1500"/>
                  </a:cubicBezTo>
                  <a:cubicBezTo>
                    <a:pt x="622" y="1496"/>
                    <a:pt x="599" y="1499"/>
                    <a:pt x="613" y="1499"/>
                  </a:cubicBezTo>
                  <a:close/>
                  <a:moveTo>
                    <a:pt x="929" y="1500"/>
                  </a:moveTo>
                  <a:cubicBezTo>
                    <a:pt x="929" y="1500"/>
                    <a:pt x="930" y="1501"/>
                    <a:pt x="929" y="1500"/>
                  </a:cubicBezTo>
                  <a:close/>
                  <a:moveTo>
                    <a:pt x="865" y="1505"/>
                  </a:moveTo>
                  <a:cubicBezTo>
                    <a:pt x="871" y="1503"/>
                    <a:pt x="880" y="1504"/>
                    <a:pt x="886" y="1502"/>
                  </a:cubicBezTo>
                  <a:cubicBezTo>
                    <a:pt x="879" y="1502"/>
                    <a:pt x="867" y="1497"/>
                    <a:pt x="865" y="1505"/>
                  </a:cubicBezTo>
                  <a:close/>
                  <a:moveTo>
                    <a:pt x="608" y="1501"/>
                  </a:moveTo>
                  <a:cubicBezTo>
                    <a:pt x="608" y="1501"/>
                    <a:pt x="607" y="1501"/>
                    <a:pt x="606" y="1502"/>
                  </a:cubicBezTo>
                  <a:cubicBezTo>
                    <a:pt x="607" y="1502"/>
                    <a:pt x="608" y="1502"/>
                    <a:pt x="608" y="1501"/>
                  </a:cubicBezTo>
                  <a:close/>
                  <a:moveTo>
                    <a:pt x="885" y="1514"/>
                  </a:moveTo>
                  <a:cubicBezTo>
                    <a:pt x="909" y="1514"/>
                    <a:pt x="929" y="1509"/>
                    <a:pt x="946" y="1501"/>
                  </a:cubicBezTo>
                  <a:cubicBezTo>
                    <a:pt x="921" y="1500"/>
                    <a:pt x="904" y="1509"/>
                    <a:pt x="885" y="1514"/>
                  </a:cubicBezTo>
                  <a:close/>
                  <a:moveTo>
                    <a:pt x="633" y="1509"/>
                  </a:moveTo>
                  <a:cubicBezTo>
                    <a:pt x="629" y="1504"/>
                    <a:pt x="618" y="1501"/>
                    <a:pt x="609" y="1503"/>
                  </a:cubicBezTo>
                  <a:cubicBezTo>
                    <a:pt x="618" y="1504"/>
                    <a:pt x="626" y="1509"/>
                    <a:pt x="633" y="1509"/>
                  </a:cubicBezTo>
                  <a:close/>
                  <a:moveTo>
                    <a:pt x="858" y="1512"/>
                  </a:moveTo>
                  <a:cubicBezTo>
                    <a:pt x="879" y="1516"/>
                    <a:pt x="896" y="1508"/>
                    <a:pt x="912" y="1503"/>
                  </a:cubicBezTo>
                  <a:cubicBezTo>
                    <a:pt x="893" y="1506"/>
                    <a:pt x="869" y="1502"/>
                    <a:pt x="858" y="1512"/>
                  </a:cubicBezTo>
                  <a:close/>
                  <a:moveTo>
                    <a:pt x="659" y="1507"/>
                  </a:moveTo>
                  <a:cubicBezTo>
                    <a:pt x="650" y="1508"/>
                    <a:pt x="641" y="1503"/>
                    <a:pt x="633" y="1506"/>
                  </a:cubicBezTo>
                  <a:cubicBezTo>
                    <a:pt x="638" y="1512"/>
                    <a:pt x="652" y="1509"/>
                    <a:pt x="659" y="1507"/>
                  </a:cubicBezTo>
                  <a:close/>
                  <a:moveTo>
                    <a:pt x="645" y="1512"/>
                  </a:moveTo>
                  <a:cubicBezTo>
                    <a:pt x="667" y="1518"/>
                    <a:pt x="698" y="1526"/>
                    <a:pt x="714" y="1511"/>
                  </a:cubicBezTo>
                  <a:cubicBezTo>
                    <a:pt x="688" y="1510"/>
                    <a:pt x="666" y="1506"/>
                    <a:pt x="645" y="1512"/>
                  </a:cubicBezTo>
                  <a:close/>
                  <a:moveTo>
                    <a:pt x="845" y="1510"/>
                  </a:moveTo>
                  <a:cubicBezTo>
                    <a:pt x="849" y="1510"/>
                    <a:pt x="855" y="1512"/>
                    <a:pt x="856" y="1508"/>
                  </a:cubicBezTo>
                  <a:cubicBezTo>
                    <a:pt x="852" y="1509"/>
                    <a:pt x="847" y="1508"/>
                    <a:pt x="845" y="1510"/>
                  </a:cubicBezTo>
                  <a:close/>
                  <a:moveTo>
                    <a:pt x="798" y="1512"/>
                  </a:moveTo>
                  <a:cubicBezTo>
                    <a:pt x="808" y="1524"/>
                    <a:pt x="839" y="1525"/>
                    <a:pt x="850" y="1513"/>
                  </a:cubicBezTo>
                  <a:cubicBezTo>
                    <a:pt x="837" y="1508"/>
                    <a:pt x="813" y="1509"/>
                    <a:pt x="798" y="1512"/>
                  </a:cubicBezTo>
                  <a:close/>
                  <a:moveTo>
                    <a:pt x="699" y="1522"/>
                  </a:moveTo>
                  <a:cubicBezTo>
                    <a:pt x="714" y="1522"/>
                    <a:pt x="731" y="1526"/>
                    <a:pt x="746" y="1524"/>
                  </a:cubicBezTo>
                  <a:cubicBezTo>
                    <a:pt x="743" y="1521"/>
                    <a:pt x="744" y="1515"/>
                    <a:pt x="742" y="1511"/>
                  </a:cubicBezTo>
                  <a:cubicBezTo>
                    <a:pt x="721" y="1509"/>
                    <a:pt x="710" y="1514"/>
                    <a:pt x="699" y="1522"/>
                  </a:cubicBezTo>
                  <a:close/>
                  <a:moveTo>
                    <a:pt x="750" y="1525"/>
                  </a:moveTo>
                  <a:cubicBezTo>
                    <a:pt x="753" y="1522"/>
                    <a:pt x="754" y="1517"/>
                    <a:pt x="754" y="1511"/>
                  </a:cubicBezTo>
                  <a:cubicBezTo>
                    <a:pt x="751" y="1511"/>
                    <a:pt x="748" y="1511"/>
                    <a:pt x="745" y="1511"/>
                  </a:cubicBezTo>
                  <a:cubicBezTo>
                    <a:pt x="747" y="1516"/>
                    <a:pt x="745" y="1524"/>
                    <a:pt x="750" y="1525"/>
                  </a:cubicBezTo>
                  <a:close/>
                  <a:moveTo>
                    <a:pt x="790" y="1511"/>
                  </a:moveTo>
                  <a:cubicBezTo>
                    <a:pt x="779" y="1511"/>
                    <a:pt x="768" y="1511"/>
                    <a:pt x="757" y="1511"/>
                  </a:cubicBezTo>
                  <a:cubicBezTo>
                    <a:pt x="757" y="1517"/>
                    <a:pt x="755" y="1520"/>
                    <a:pt x="754" y="1525"/>
                  </a:cubicBezTo>
                  <a:cubicBezTo>
                    <a:pt x="773" y="1525"/>
                    <a:pt x="792" y="1526"/>
                    <a:pt x="807" y="1522"/>
                  </a:cubicBezTo>
                  <a:cubicBezTo>
                    <a:pt x="800" y="1520"/>
                    <a:pt x="797" y="1514"/>
                    <a:pt x="790" y="1511"/>
                  </a:cubicBezTo>
                  <a:close/>
                  <a:moveTo>
                    <a:pt x="852" y="1517"/>
                  </a:moveTo>
                  <a:cubicBezTo>
                    <a:pt x="851" y="1518"/>
                    <a:pt x="852" y="1518"/>
                    <a:pt x="852" y="1517"/>
                  </a:cubicBezTo>
                  <a:moveTo>
                    <a:pt x="852" y="1517"/>
                  </a:moveTo>
                  <a:cubicBezTo>
                    <a:pt x="857" y="1517"/>
                    <a:pt x="861" y="1517"/>
                    <a:pt x="864" y="1515"/>
                  </a:cubicBezTo>
                  <a:cubicBezTo>
                    <a:pt x="859" y="1515"/>
                    <a:pt x="854" y="1513"/>
                    <a:pt x="852" y="1517"/>
                  </a:cubicBezTo>
                  <a:moveTo>
                    <a:pt x="655" y="1518"/>
                  </a:moveTo>
                  <a:cubicBezTo>
                    <a:pt x="655" y="1518"/>
                    <a:pt x="656" y="1519"/>
                    <a:pt x="655" y="1518"/>
                  </a:cubicBezTo>
                  <a:close/>
                  <a:moveTo>
                    <a:pt x="674" y="1522"/>
                  </a:moveTo>
                  <a:cubicBezTo>
                    <a:pt x="679" y="1522"/>
                    <a:pt x="678" y="1522"/>
                    <a:pt x="674" y="1521"/>
                  </a:cubicBezTo>
                  <a:cubicBezTo>
                    <a:pt x="672" y="1521"/>
                    <a:pt x="662" y="1518"/>
                    <a:pt x="658" y="1519"/>
                  </a:cubicBezTo>
                  <a:cubicBezTo>
                    <a:pt x="665" y="1520"/>
                    <a:pt x="671" y="1522"/>
                    <a:pt x="674" y="1522"/>
                  </a:cubicBezTo>
                  <a:close/>
                </a:path>
              </a:pathLst>
            </a:custGeom>
            <a:solidFill>
              <a:srgbClr val="FFFFFF">
                <a:alpha val="24706"/>
              </a:srgbClr>
            </a:solidFill>
            <a:ln w="9525">
              <a:noFill/>
              <a:round/>
            </a:ln>
          </p:spPr>
          <p:txBody>
            <a:bodyPr/>
            <a:lstStyle/>
            <a:p>
              <a:endParaRPr lang="en-US"/>
            </a:p>
          </p:txBody>
        </p:sp>
        <p:sp>
          <p:nvSpPr>
            <p:cNvPr id="41" name="Freeform 10"/>
            <p:cNvSpPr>
              <a:spLocks noEditPoints="1"/>
            </p:cNvSpPr>
            <p:nvPr/>
          </p:nvSpPr>
          <p:spPr bwMode="auto">
            <a:xfrm>
              <a:off x="5053726" y="2182603"/>
              <a:ext cx="3457743" cy="3413601"/>
            </a:xfrm>
            <a:custGeom>
              <a:avLst/>
              <a:gdLst>
                <a:gd name="T0" fmla="*/ 2147483647 w 446"/>
                <a:gd name="T1" fmla="*/ 2147483647 h 440"/>
                <a:gd name="T2" fmla="*/ 2147483647 w 446"/>
                <a:gd name="T3" fmla="*/ 2147483647 h 440"/>
                <a:gd name="T4" fmla="*/ 2147483647 w 446"/>
                <a:gd name="T5" fmla="*/ 2147483647 h 440"/>
                <a:gd name="T6" fmla="*/ 2147483647 w 446"/>
                <a:gd name="T7" fmla="*/ 2147483647 h 440"/>
                <a:gd name="T8" fmla="*/ 2147483647 w 446"/>
                <a:gd name="T9" fmla="*/ 2147483647 h 440"/>
                <a:gd name="T10" fmla="*/ 2147483647 w 446"/>
                <a:gd name="T11" fmla="*/ 2147483647 h 440"/>
                <a:gd name="T12" fmla="*/ 2147483647 w 446"/>
                <a:gd name="T13" fmla="*/ 2147483647 h 440"/>
                <a:gd name="T14" fmla="*/ 2147483647 w 446"/>
                <a:gd name="T15" fmla="*/ 2147483647 h 440"/>
                <a:gd name="T16" fmla="*/ 2147483647 w 446"/>
                <a:gd name="T17" fmla="*/ 2147483647 h 440"/>
                <a:gd name="T18" fmla="*/ 2147483647 w 446"/>
                <a:gd name="T19" fmla="*/ 2147483647 h 440"/>
                <a:gd name="T20" fmla="*/ 2147483647 w 446"/>
                <a:gd name="T21" fmla="*/ 2147483647 h 440"/>
                <a:gd name="T22" fmla="*/ 2147483647 w 446"/>
                <a:gd name="T23" fmla="*/ 2147483647 h 440"/>
                <a:gd name="T24" fmla="*/ 2147483647 w 446"/>
                <a:gd name="T25" fmla="*/ 2147483647 h 440"/>
                <a:gd name="T26" fmla="*/ 2147483647 w 446"/>
                <a:gd name="T27" fmla="*/ 2147483647 h 440"/>
                <a:gd name="T28" fmla="*/ 2147483647 w 446"/>
                <a:gd name="T29" fmla="*/ 2147483647 h 440"/>
                <a:gd name="T30" fmla="*/ 2147483647 w 446"/>
                <a:gd name="T31" fmla="*/ 2147483647 h 440"/>
                <a:gd name="T32" fmla="*/ 2147483647 w 446"/>
                <a:gd name="T33" fmla="*/ 2147483647 h 440"/>
                <a:gd name="T34" fmla="*/ 2147483647 w 446"/>
                <a:gd name="T35" fmla="*/ 2147483647 h 440"/>
                <a:gd name="T36" fmla="*/ 2147483647 w 446"/>
                <a:gd name="T37" fmla="*/ 2147483647 h 440"/>
                <a:gd name="T38" fmla="*/ 2147483647 w 446"/>
                <a:gd name="T39" fmla="*/ 2147483647 h 440"/>
                <a:gd name="T40" fmla="*/ 2147483647 w 446"/>
                <a:gd name="T41" fmla="*/ 2147483647 h 440"/>
                <a:gd name="T42" fmla="*/ 2147483647 w 446"/>
                <a:gd name="T43" fmla="*/ 2147483647 h 440"/>
                <a:gd name="T44" fmla="*/ 2147483647 w 446"/>
                <a:gd name="T45" fmla="*/ 2147483647 h 440"/>
                <a:gd name="T46" fmla="*/ 2147483647 w 446"/>
                <a:gd name="T47" fmla="*/ 2147483647 h 440"/>
                <a:gd name="T48" fmla="*/ 2147483647 w 446"/>
                <a:gd name="T49" fmla="*/ 2147483647 h 440"/>
                <a:gd name="T50" fmla="*/ 2147483647 w 446"/>
                <a:gd name="T51" fmla="*/ 2147483647 h 440"/>
                <a:gd name="T52" fmla="*/ 2147483647 w 446"/>
                <a:gd name="T53" fmla="*/ 2147483647 h 440"/>
                <a:gd name="T54" fmla="*/ 2147483647 w 446"/>
                <a:gd name="T55" fmla="*/ 2147483647 h 440"/>
                <a:gd name="T56" fmla="*/ 2147483647 w 446"/>
                <a:gd name="T57" fmla="*/ 2147483647 h 440"/>
                <a:gd name="T58" fmla="*/ 2147483647 w 446"/>
                <a:gd name="T59" fmla="*/ 2147483647 h 440"/>
                <a:gd name="T60" fmla="*/ 2147483647 w 446"/>
                <a:gd name="T61" fmla="*/ 2147483647 h 440"/>
                <a:gd name="T62" fmla="*/ 2147483647 w 446"/>
                <a:gd name="T63" fmla="*/ 2147483647 h 440"/>
                <a:gd name="T64" fmla="*/ 2147483647 w 446"/>
                <a:gd name="T65" fmla="*/ 2147483647 h 440"/>
                <a:gd name="T66" fmla="*/ 2147483647 w 446"/>
                <a:gd name="T67" fmla="*/ 2147483647 h 440"/>
                <a:gd name="T68" fmla="*/ 2147483647 w 446"/>
                <a:gd name="T69" fmla="*/ 0 h 440"/>
                <a:gd name="T70" fmla="*/ 2147483647 w 446"/>
                <a:gd name="T71" fmla="*/ 2147483647 h 440"/>
                <a:gd name="T72" fmla="*/ 2147483647 w 446"/>
                <a:gd name="T73" fmla="*/ 2147483647 h 440"/>
                <a:gd name="T74" fmla="*/ 2147483647 w 446"/>
                <a:gd name="T75" fmla="*/ 2147483647 h 440"/>
                <a:gd name="T76" fmla="*/ 2147483647 w 446"/>
                <a:gd name="T77" fmla="*/ 2147483647 h 440"/>
                <a:gd name="T78" fmla="*/ 2147483647 w 446"/>
                <a:gd name="T79" fmla="*/ 2147483647 h 440"/>
                <a:gd name="T80" fmla="*/ 2147483647 w 446"/>
                <a:gd name="T81" fmla="*/ 2147483647 h 440"/>
                <a:gd name="T82" fmla="*/ 2147483647 w 446"/>
                <a:gd name="T83" fmla="*/ 2147483647 h 440"/>
                <a:gd name="T84" fmla="*/ 2147483647 w 446"/>
                <a:gd name="T85" fmla="*/ 2147483647 h 440"/>
                <a:gd name="T86" fmla="*/ 2147483647 w 446"/>
                <a:gd name="T87" fmla="*/ 2147483647 h 440"/>
                <a:gd name="T88" fmla="*/ 2147483647 w 446"/>
                <a:gd name="T89" fmla="*/ 2147483647 h 440"/>
                <a:gd name="T90" fmla="*/ 2147483647 w 446"/>
                <a:gd name="T91" fmla="*/ 2147483647 h 440"/>
                <a:gd name="T92" fmla="*/ 2147483647 w 446"/>
                <a:gd name="T93" fmla="*/ 2147483647 h 440"/>
                <a:gd name="T94" fmla="*/ 2147483647 w 446"/>
                <a:gd name="T95" fmla="*/ 2147483647 h 440"/>
                <a:gd name="T96" fmla="*/ 2147483647 w 446"/>
                <a:gd name="T97" fmla="*/ 2147483647 h 440"/>
                <a:gd name="T98" fmla="*/ 2147483647 w 446"/>
                <a:gd name="T99" fmla="*/ 2147483647 h 440"/>
                <a:gd name="T100" fmla="*/ 2147483647 w 446"/>
                <a:gd name="T101" fmla="*/ 2147483647 h 440"/>
                <a:gd name="T102" fmla="*/ 2147483647 w 446"/>
                <a:gd name="T103" fmla="*/ 2147483647 h 440"/>
                <a:gd name="T104" fmla="*/ 2147483647 w 446"/>
                <a:gd name="T105" fmla="*/ 2147483647 h 440"/>
                <a:gd name="T106" fmla="*/ 2147483647 w 446"/>
                <a:gd name="T107" fmla="*/ 2147483647 h 440"/>
                <a:gd name="T108" fmla="*/ 2147483647 w 446"/>
                <a:gd name="T109" fmla="*/ 2147483647 h 440"/>
                <a:gd name="T110" fmla="*/ 2147483647 w 446"/>
                <a:gd name="T111" fmla="*/ 2147483647 h 440"/>
                <a:gd name="T112" fmla="*/ 2147483647 w 446"/>
                <a:gd name="T113" fmla="*/ 2147483647 h 440"/>
                <a:gd name="T114" fmla="*/ 2147483647 w 446"/>
                <a:gd name="T115" fmla="*/ 2147483647 h 440"/>
                <a:gd name="T116" fmla="*/ 2147483647 w 446"/>
                <a:gd name="T117" fmla="*/ 2147483647 h 440"/>
                <a:gd name="T118" fmla="*/ 2147483647 w 446"/>
                <a:gd name="T119" fmla="*/ 2147483647 h 440"/>
                <a:gd name="T120" fmla="*/ 2147483647 w 446"/>
                <a:gd name="T121" fmla="*/ 2147483647 h 440"/>
                <a:gd name="T122" fmla="*/ 2147483647 w 446"/>
                <a:gd name="T123" fmla="*/ 2147483647 h 440"/>
                <a:gd name="T124" fmla="*/ 2147483647 w 446"/>
                <a:gd name="T125" fmla="*/ 2147483647 h 440"/>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446"/>
                <a:gd name="T190" fmla="*/ 0 h 440"/>
                <a:gd name="T191" fmla="*/ 446 w 446"/>
                <a:gd name="T192" fmla="*/ 440 h 440"/>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446" h="440">
                  <a:moveTo>
                    <a:pt x="222" y="258"/>
                  </a:moveTo>
                  <a:lnTo>
                    <a:pt x="222" y="258"/>
                  </a:lnTo>
                  <a:lnTo>
                    <a:pt x="220" y="258"/>
                  </a:lnTo>
                  <a:lnTo>
                    <a:pt x="220" y="256"/>
                  </a:lnTo>
                  <a:lnTo>
                    <a:pt x="218" y="256"/>
                  </a:lnTo>
                  <a:lnTo>
                    <a:pt x="218" y="258"/>
                  </a:lnTo>
                  <a:lnTo>
                    <a:pt x="220" y="258"/>
                  </a:lnTo>
                  <a:lnTo>
                    <a:pt x="222" y="258"/>
                  </a:lnTo>
                  <a:close/>
                  <a:moveTo>
                    <a:pt x="260" y="60"/>
                  </a:moveTo>
                  <a:lnTo>
                    <a:pt x="262" y="60"/>
                  </a:lnTo>
                  <a:lnTo>
                    <a:pt x="262" y="58"/>
                  </a:lnTo>
                  <a:lnTo>
                    <a:pt x="258" y="58"/>
                  </a:lnTo>
                  <a:lnTo>
                    <a:pt x="260" y="60"/>
                  </a:lnTo>
                  <a:close/>
                  <a:moveTo>
                    <a:pt x="218" y="252"/>
                  </a:moveTo>
                  <a:lnTo>
                    <a:pt x="218" y="250"/>
                  </a:lnTo>
                  <a:lnTo>
                    <a:pt x="216" y="250"/>
                  </a:lnTo>
                  <a:lnTo>
                    <a:pt x="216" y="252"/>
                  </a:lnTo>
                  <a:lnTo>
                    <a:pt x="214" y="250"/>
                  </a:lnTo>
                  <a:lnTo>
                    <a:pt x="212" y="250"/>
                  </a:lnTo>
                  <a:lnTo>
                    <a:pt x="212" y="252"/>
                  </a:lnTo>
                  <a:lnTo>
                    <a:pt x="214" y="252"/>
                  </a:lnTo>
                  <a:lnTo>
                    <a:pt x="216" y="252"/>
                  </a:lnTo>
                  <a:lnTo>
                    <a:pt x="218" y="252"/>
                  </a:lnTo>
                  <a:close/>
                  <a:moveTo>
                    <a:pt x="146" y="162"/>
                  </a:moveTo>
                  <a:lnTo>
                    <a:pt x="144" y="162"/>
                  </a:lnTo>
                  <a:lnTo>
                    <a:pt x="146" y="164"/>
                  </a:lnTo>
                  <a:lnTo>
                    <a:pt x="146" y="166"/>
                  </a:lnTo>
                  <a:lnTo>
                    <a:pt x="146" y="168"/>
                  </a:lnTo>
                  <a:lnTo>
                    <a:pt x="146" y="170"/>
                  </a:lnTo>
                  <a:lnTo>
                    <a:pt x="146" y="172"/>
                  </a:lnTo>
                  <a:lnTo>
                    <a:pt x="150" y="172"/>
                  </a:lnTo>
                  <a:lnTo>
                    <a:pt x="148" y="170"/>
                  </a:lnTo>
                  <a:lnTo>
                    <a:pt x="148" y="168"/>
                  </a:lnTo>
                  <a:lnTo>
                    <a:pt x="148" y="166"/>
                  </a:lnTo>
                  <a:lnTo>
                    <a:pt x="150" y="164"/>
                  </a:lnTo>
                  <a:lnTo>
                    <a:pt x="150" y="162"/>
                  </a:lnTo>
                  <a:lnTo>
                    <a:pt x="152" y="160"/>
                  </a:lnTo>
                  <a:lnTo>
                    <a:pt x="154" y="158"/>
                  </a:lnTo>
                  <a:lnTo>
                    <a:pt x="156" y="160"/>
                  </a:lnTo>
                  <a:lnTo>
                    <a:pt x="156" y="162"/>
                  </a:lnTo>
                  <a:lnTo>
                    <a:pt x="156" y="164"/>
                  </a:lnTo>
                  <a:lnTo>
                    <a:pt x="156" y="160"/>
                  </a:lnTo>
                  <a:lnTo>
                    <a:pt x="156" y="156"/>
                  </a:lnTo>
                  <a:lnTo>
                    <a:pt x="154" y="150"/>
                  </a:lnTo>
                  <a:lnTo>
                    <a:pt x="154" y="146"/>
                  </a:lnTo>
                  <a:lnTo>
                    <a:pt x="156" y="148"/>
                  </a:lnTo>
                  <a:lnTo>
                    <a:pt x="156" y="144"/>
                  </a:lnTo>
                  <a:lnTo>
                    <a:pt x="152" y="142"/>
                  </a:lnTo>
                  <a:lnTo>
                    <a:pt x="150" y="140"/>
                  </a:lnTo>
                  <a:lnTo>
                    <a:pt x="146" y="140"/>
                  </a:lnTo>
                  <a:lnTo>
                    <a:pt x="148" y="144"/>
                  </a:lnTo>
                  <a:lnTo>
                    <a:pt x="148" y="148"/>
                  </a:lnTo>
                  <a:lnTo>
                    <a:pt x="150" y="150"/>
                  </a:lnTo>
                  <a:lnTo>
                    <a:pt x="148" y="156"/>
                  </a:lnTo>
                  <a:lnTo>
                    <a:pt x="146" y="162"/>
                  </a:lnTo>
                  <a:close/>
                  <a:moveTo>
                    <a:pt x="158" y="166"/>
                  </a:moveTo>
                  <a:lnTo>
                    <a:pt x="156" y="170"/>
                  </a:lnTo>
                  <a:lnTo>
                    <a:pt x="154" y="172"/>
                  </a:lnTo>
                  <a:lnTo>
                    <a:pt x="152" y="174"/>
                  </a:lnTo>
                  <a:lnTo>
                    <a:pt x="148" y="174"/>
                  </a:lnTo>
                  <a:lnTo>
                    <a:pt x="150" y="178"/>
                  </a:lnTo>
                  <a:lnTo>
                    <a:pt x="152" y="178"/>
                  </a:lnTo>
                  <a:lnTo>
                    <a:pt x="154" y="178"/>
                  </a:lnTo>
                  <a:lnTo>
                    <a:pt x="156" y="178"/>
                  </a:lnTo>
                  <a:lnTo>
                    <a:pt x="156" y="180"/>
                  </a:lnTo>
                  <a:lnTo>
                    <a:pt x="160" y="178"/>
                  </a:lnTo>
                  <a:lnTo>
                    <a:pt x="164" y="178"/>
                  </a:lnTo>
                  <a:lnTo>
                    <a:pt x="164" y="176"/>
                  </a:lnTo>
                  <a:lnTo>
                    <a:pt x="166" y="174"/>
                  </a:lnTo>
                  <a:lnTo>
                    <a:pt x="164" y="170"/>
                  </a:lnTo>
                  <a:lnTo>
                    <a:pt x="162" y="174"/>
                  </a:lnTo>
                  <a:lnTo>
                    <a:pt x="160" y="170"/>
                  </a:lnTo>
                  <a:lnTo>
                    <a:pt x="160" y="168"/>
                  </a:lnTo>
                  <a:lnTo>
                    <a:pt x="158" y="166"/>
                  </a:lnTo>
                  <a:close/>
                  <a:moveTo>
                    <a:pt x="124" y="198"/>
                  </a:moveTo>
                  <a:lnTo>
                    <a:pt x="122" y="198"/>
                  </a:lnTo>
                  <a:lnTo>
                    <a:pt x="120" y="196"/>
                  </a:lnTo>
                  <a:lnTo>
                    <a:pt x="114" y="200"/>
                  </a:lnTo>
                  <a:lnTo>
                    <a:pt x="108" y="202"/>
                  </a:lnTo>
                  <a:lnTo>
                    <a:pt x="106" y="200"/>
                  </a:lnTo>
                  <a:lnTo>
                    <a:pt x="104" y="202"/>
                  </a:lnTo>
                  <a:lnTo>
                    <a:pt x="100" y="202"/>
                  </a:lnTo>
                  <a:lnTo>
                    <a:pt x="106" y="204"/>
                  </a:lnTo>
                  <a:lnTo>
                    <a:pt x="108" y="208"/>
                  </a:lnTo>
                  <a:lnTo>
                    <a:pt x="104" y="214"/>
                  </a:lnTo>
                  <a:lnTo>
                    <a:pt x="106" y="218"/>
                  </a:lnTo>
                  <a:lnTo>
                    <a:pt x="112" y="212"/>
                  </a:lnTo>
                  <a:lnTo>
                    <a:pt x="116" y="208"/>
                  </a:lnTo>
                  <a:lnTo>
                    <a:pt x="124" y="208"/>
                  </a:lnTo>
                  <a:lnTo>
                    <a:pt x="126" y="204"/>
                  </a:lnTo>
                  <a:lnTo>
                    <a:pt x="130" y="208"/>
                  </a:lnTo>
                  <a:lnTo>
                    <a:pt x="136" y="208"/>
                  </a:lnTo>
                  <a:lnTo>
                    <a:pt x="138" y="204"/>
                  </a:lnTo>
                  <a:lnTo>
                    <a:pt x="142" y="202"/>
                  </a:lnTo>
                  <a:lnTo>
                    <a:pt x="140" y="200"/>
                  </a:lnTo>
                  <a:lnTo>
                    <a:pt x="144" y="200"/>
                  </a:lnTo>
                  <a:lnTo>
                    <a:pt x="144" y="198"/>
                  </a:lnTo>
                  <a:lnTo>
                    <a:pt x="146" y="196"/>
                  </a:lnTo>
                  <a:lnTo>
                    <a:pt x="148" y="192"/>
                  </a:lnTo>
                  <a:lnTo>
                    <a:pt x="150" y="188"/>
                  </a:lnTo>
                  <a:lnTo>
                    <a:pt x="150" y="184"/>
                  </a:lnTo>
                  <a:lnTo>
                    <a:pt x="148" y="184"/>
                  </a:lnTo>
                  <a:lnTo>
                    <a:pt x="150" y="182"/>
                  </a:lnTo>
                  <a:lnTo>
                    <a:pt x="148" y="180"/>
                  </a:lnTo>
                  <a:lnTo>
                    <a:pt x="146" y="176"/>
                  </a:lnTo>
                  <a:lnTo>
                    <a:pt x="144" y="176"/>
                  </a:lnTo>
                  <a:lnTo>
                    <a:pt x="144" y="178"/>
                  </a:lnTo>
                  <a:lnTo>
                    <a:pt x="144" y="182"/>
                  </a:lnTo>
                  <a:lnTo>
                    <a:pt x="142" y="186"/>
                  </a:lnTo>
                  <a:lnTo>
                    <a:pt x="138" y="188"/>
                  </a:lnTo>
                  <a:lnTo>
                    <a:pt x="138" y="192"/>
                  </a:lnTo>
                  <a:lnTo>
                    <a:pt x="136" y="192"/>
                  </a:lnTo>
                  <a:lnTo>
                    <a:pt x="132" y="196"/>
                  </a:lnTo>
                  <a:lnTo>
                    <a:pt x="130" y="194"/>
                  </a:lnTo>
                  <a:lnTo>
                    <a:pt x="130" y="198"/>
                  </a:lnTo>
                  <a:lnTo>
                    <a:pt x="130" y="200"/>
                  </a:lnTo>
                  <a:lnTo>
                    <a:pt x="126" y="198"/>
                  </a:lnTo>
                  <a:lnTo>
                    <a:pt x="124" y="198"/>
                  </a:lnTo>
                  <a:close/>
                  <a:moveTo>
                    <a:pt x="262" y="10"/>
                  </a:moveTo>
                  <a:lnTo>
                    <a:pt x="264" y="10"/>
                  </a:lnTo>
                  <a:lnTo>
                    <a:pt x="264" y="8"/>
                  </a:lnTo>
                  <a:lnTo>
                    <a:pt x="262" y="8"/>
                  </a:lnTo>
                  <a:lnTo>
                    <a:pt x="260" y="8"/>
                  </a:lnTo>
                  <a:lnTo>
                    <a:pt x="260" y="10"/>
                  </a:lnTo>
                  <a:lnTo>
                    <a:pt x="262" y="10"/>
                  </a:lnTo>
                  <a:close/>
                  <a:moveTo>
                    <a:pt x="234" y="262"/>
                  </a:moveTo>
                  <a:lnTo>
                    <a:pt x="234" y="262"/>
                  </a:lnTo>
                  <a:lnTo>
                    <a:pt x="234" y="260"/>
                  </a:lnTo>
                  <a:lnTo>
                    <a:pt x="232" y="260"/>
                  </a:lnTo>
                  <a:lnTo>
                    <a:pt x="230" y="260"/>
                  </a:lnTo>
                  <a:lnTo>
                    <a:pt x="228" y="260"/>
                  </a:lnTo>
                  <a:lnTo>
                    <a:pt x="226" y="260"/>
                  </a:lnTo>
                  <a:lnTo>
                    <a:pt x="226" y="262"/>
                  </a:lnTo>
                  <a:lnTo>
                    <a:pt x="228" y="262"/>
                  </a:lnTo>
                  <a:lnTo>
                    <a:pt x="230" y="262"/>
                  </a:lnTo>
                  <a:lnTo>
                    <a:pt x="232" y="264"/>
                  </a:lnTo>
                  <a:lnTo>
                    <a:pt x="234" y="264"/>
                  </a:lnTo>
                  <a:lnTo>
                    <a:pt x="234" y="262"/>
                  </a:lnTo>
                  <a:close/>
                  <a:moveTo>
                    <a:pt x="244" y="274"/>
                  </a:moveTo>
                  <a:lnTo>
                    <a:pt x="244" y="272"/>
                  </a:lnTo>
                  <a:lnTo>
                    <a:pt x="242" y="272"/>
                  </a:lnTo>
                  <a:lnTo>
                    <a:pt x="242" y="270"/>
                  </a:lnTo>
                  <a:lnTo>
                    <a:pt x="240" y="268"/>
                  </a:lnTo>
                  <a:lnTo>
                    <a:pt x="240" y="266"/>
                  </a:lnTo>
                  <a:lnTo>
                    <a:pt x="238" y="266"/>
                  </a:lnTo>
                  <a:lnTo>
                    <a:pt x="236" y="266"/>
                  </a:lnTo>
                  <a:lnTo>
                    <a:pt x="236" y="264"/>
                  </a:lnTo>
                  <a:lnTo>
                    <a:pt x="234" y="264"/>
                  </a:lnTo>
                  <a:lnTo>
                    <a:pt x="234" y="266"/>
                  </a:lnTo>
                  <a:lnTo>
                    <a:pt x="234" y="268"/>
                  </a:lnTo>
                  <a:lnTo>
                    <a:pt x="236" y="272"/>
                  </a:lnTo>
                  <a:lnTo>
                    <a:pt x="236" y="278"/>
                  </a:lnTo>
                  <a:lnTo>
                    <a:pt x="238" y="278"/>
                  </a:lnTo>
                  <a:lnTo>
                    <a:pt x="240" y="278"/>
                  </a:lnTo>
                  <a:lnTo>
                    <a:pt x="240" y="276"/>
                  </a:lnTo>
                  <a:lnTo>
                    <a:pt x="242" y="276"/>
                  </a:lnTo>
                  <a:lnTo>
                    <a:pt x="244" y="276"/>
                  </a:lnTo>
                  <a:lnTo>
                    <a:pt x="246" y="276"/>
                  </a:lnTo>
                  <a:lnTo>
                    <a:pt x="246" y="274"/>
                  </a:lnTo>
                  <a:lnTo>
                    <a:pt x="244" y="274"/>
                  </a:lnTo>
                  <a:close/>
                  <a:moveTo>
                    <a:pt x="342" y="70"/>
                  </a:moveTo>
                  <a:lnTo>
                    <a:pt x="344" y="70"/>
                  </a:lnTo>
                  <a:lnTo>
                    <a:pt x="344" y="66"/>
                  </a:lnTo>
                  <a:lnTo>
                    <a:pt x="342" y="66"/>
                  </a:lnTo>
                  <a:lnTo>
                    <a:pt x="338" y="66"/>
                  </a:lnTo>
                  <a:lnTo>
                    <a:pt x="340" y="68"/>
                  </a:lnTo>
                  <a:lnTo>
                    <a:pt x="342" y="70"/>
                  </a:lnTo>
                  <a:close/>
                  <a:moveTo>
                    <a:pt x="222" y="262"/>
                  </a:moveTo>
                  <a:lnTo>
                    <a:pt x="222" y="262"/>
                  </a:lnTo>
                  <a:lnTo>
                    <a:pt x="222" y="264"/>
                  </a:lnTo>
                  <a:lnTo>
                    <a:pt x="224" y="264"/>
                  </a:lnTo>
                  <a:lnTo>
                    <a:pt x="224" y="262"/>
                  </a:lnTo>
                  <a:lnTo>
                    <a:pt x="222" y="262"/>
                  </a:lnTo>
                  <a:close/>
                  <a:moveTo>
                    <a:pt x="434" y="172"/>
                  </a:moveTo>
                  <a:lnTo>
                    <a:pt x="434" y="172"/>
                  </a:lnTo>
                  <a:lnTo>
                    <a:pt x="432" y="174"/>
                  </a:lnTo>
                  <a:lnTo>
                    <a:pt x="430" y="176"/>
                  </a:lnTo>
                  <a:lnTo>
                    <a:pt x="430" y="178"/>
                  </a:lnTo>
                  <a:lnTo>
                    <a:pt x="428" y="180"/>
                  </a:lnTo>
                  <a:lnTo>
                    <a:pt x="430" y="182"/>
                  </a:lnTo>
                  <a:lnTo>
                    <a:pt x="432" y="184"/>
                  </a:lnTo>
                  <a:lnTo>
                    <a:pt x="434" y="182"/>
                  </a:lnTo>
                  <a:lnTo>
                    <a:pt x="434" y="180"/>
                  </a:lnTo>
                  <a:lnTo>
                    <a:pt x="434" y="178"/>
                  </a:lnTo>
                  <a:lnTo>
                    <a:pt x="434" y="176"/>
                  </a:lnTo>
                  <a:lnTo>
                    <a:pt x="436" y="176"/>
                  </a:lnTo>
                  <a:lnTo>
                    <a:pt x="438" y="176"/>
                  </a:lnTo>
                  <a:lnTo>
                    <a:pt x="440" y="176"/>
                  </a:lnTo>
                  <a:lnTo>
                    <a:pt x="438" y="174"/>
                  </a:lnTo>
                  <a:lnTo>
                    <a:pt x="438" y="172"/>
                  </a:lnTo>
                  <a:lnTo>
                    <a:pt x="436" y="172"/>
                  </a:lnTo>
                  <a:lnTo>
                    <a:pt x="434" y="172"/>
                  </a:lnTo>
                  <a:close/>
                  <a:moveTo>
                    <a:pt x="228" y="16"/>
                  </a:moveTo>
                  <a:lnTo>
                    <a:pt x="230" y="16"/>
                  </a:lnTo>
                  <a:lnTo>
                    <a:pt x="230" y="14"/>
                  </a:lnTo>
                  <a:lnTo>
                    <a:pt x="232" y="14"/>
                  </a:lnTo>
                  <a:lnTo>
                    <a:pt x="232" y="16"/>
                  </a:lnTo>
                  <a:lnTo>
                    <a:pt x="234" y="16"/>
                  </a:lnTo>
                  <a:lnTo>
                    <a:pt x="236" y="16"/>
                  </a:lnTo>
                  <a:lnTo>
                    <a:pt x="236" y="14"/>
                  </a:lnTo>
                  <a:lnTo>
                    <a:pt x="236" y="12"/>
                  </a:lnTo>
                  <a:lnTo>
                    <a:pt x="234" y="10"/>
                  </a:lnTo>
                  <a:lnTo>
                    <a:pt x="232" y="8"/>
                  </a:lnTo>
                  <a:lnTo>
                    <a:pt x="230" y="8"/>
                  </a:lnTo>
                  <a:lnTo>
                    <a:pt x="228" y="10"/>
                  </a:lnTo>
                  <a:lnTo>
                    <a:pt x="226" y="8"/>
                  </a:lnTo>
                  <a:lnTo>
                    <a:pt x="226" y="10"/>
                  </a:lnTo>
                  <a:lnTo>
                    <a:pt x="224" y="8"/>
                  </a:lnTo>
                  <a:lnTo>
                    <a:pt x="224" y="12"/>
                  </a:lnTo>
                  <a:lnTo>
                    <a:pt x="222" y="10"/>
                  </a:lnTo>
                  <a:lnTo>
                    <a:pt x="222" y="12"/>
                  </a:lnTo>
                  <a:lnTo>
                    <a:pt x="218" y="12"/>
                  </a:lnTo>
                  <a:lnTo>
                    <a:pt x="218" y="14"/>
                  </a:lnTo>
                  <a:lnTo>
                    <a:pt x="220" y="14"/>
                  </a:lnTo>
                  <a:lnTo>
                    <a:pt x="220" y="16"/>
                  </a:lnTo>
                  <a:lnTo>
                    <a:pt x="222" y="16"/>
                  </a:lnTo>
                  <a:lnTo>
                    <a:pt x="222" y="12"/>
                  </a:lnTo>
                  <a:lnTo>
                    <a:pt x="222" y="16"/>
                  </a:lnTo>
                  <a:lnTo>
                    <a:pt x="224" y="16"/>
                  </a:lnTo>
                  <a:lnTo>
                    <a:pt x="226" y="14"/>
                  </a:lnTo>
                  <a:lnTo>
                    <a:pt x="228" y="14"/>
                  </a:lnTo>
                  <a:lnTo>
                    <a:pt x="228" y="16"/>
                  </a:lnTo>
                  <a:close/>
                  <a:moveTo>
                    <a:pt x="204" y="18"/>
                  </a:moveTo>
                  <a:lnTo>
                    <a:pt x="206" y="18"/>
                  </a:lnTo>
                  <a:lnTo>
                    <a:pt x="208" y="22"/>
                  </a:lnTo>
                  <a:lnTo>
                    <a:pt x="208" y="20"/>
                  </a:lnTo>
                  <a:lnTo>
                    <a:pt x="208" y="16"/>
                  </a:lnTo>
                  <a:lnTo>
                    <a:pt x="212" y="16"/>
                  </a:lnTo>
                  <a:lnTo>
                    <a:pt x="210" y="14"/>
                  </a:lnTo>
                  <a:lnTo>
                    <a:pt x="212" y="14"/>
                  </a:lnTo>
                  <a:lnTo>
                    <a:pt x="210" y="12"/>
                  </a:lnTo>
                  <a:lnTo>
                    <a:pt x="208" y="14"/>
                  </a:lnTo>
                  <a:lnTo>
                    <a:pt x="206" y="14"/>
                  </a:lnTo>
                  <a:lnTo>
                    <a:pt x="206" y="16"/>
                  </a:lnTo>
                  <a:lnTo>
                    <a:pt x="204" y="16"/>
                  </a:lnTo>
                  <a:lnTo>
                    <a:pt x="202" y="16"/>
                  </a:lnTo>
                  <a:lnTo>
                    <a:pt x="200" y="18"/>
                  </a:lnTo>
                  <a:lnTo>
                    <a:pt x="200" y="20"/>
                  </a:lnTo>
                  <a:lnTo>
                    <a:pt x="202" y="20"/>
                  </a:lnTo>
                  <a:lnTo>
                    <a:pt x="204" y="22"/>
                  </a:lnTo>
                  <a:lnTo>
                    <a:pt x="202" y="18"/>
                  </a:lnTo>
                  <a:lnTo>
                    <a:pt x="204" y="18"/>
                  </a:lnTo>
                  <a:close/>
                  <a:moveTo>
                    <a:pt x="444" y="230"/>
                  </a:moveTo>
                  <a:lnTo>
                    <a:pt x="444" y="230"/>
                  </a:lnTo>
                  <a:lnTo>
                    <a:pt x="442" y="230"/>
                  </a:lnTo>
                  <a:lnTo>
                    <a:pt x="442" y="232"/>
                  </a:lnTo>
                  <a:lnTo>
                    <a:pt x="440" y="232"/>
                  </a:lnTo>
                  <a:lnTo>
                    <a:pt x="446" y="220"/>
                  </a:lnTo>
                  <a:lnTo>
                    <a:pt x="444" y="206"/>
                  </a:lnTo>
                  <a:lnTo>
                    <a:pt x="442" y="202"/>
                  </a:lnTo>
                  <a:lnTo>
                    <a:pt x="442" y="206"/>
                  </a:lnTo>
                  <a:lnTo>
                    <a:pt x="440" y="212"/>
                  </a:lnTo>
                  <a:lnTo>
                    <a:pt x="440" y="210"/>
                  </a:lnTo>
                  <a:lnTo>
                    <a:pt x="438" y="210"/>
                  </a:lnTo>
                  <a:lnTo>
                    <a:pt x="438" y="208"/>
                  </a:lnTo>
                  <a:lnTo>
                    <a:pt x="436" y="200"/>
                  </a:lnTo>
                  <a:lnTo>
                    <a:pt x="438" y="196"/>
                  </a:lnTo>
                  <a:lnTo>
                    <a:pt x="436" y="194"/>
                  </a:lnTo>
                  <a:lnTo>
                    <a:pt x="434" y="188"/>
                  </a:lnTo>
                  <a:lnTo>
                    <a:pt x="432" y="188"/>
                  </a:lnTo>
                  <a:lnTo>
                    <a:pt x="430" y="192"/>
                  </a:lnTo>
                  <a:lnTo>
                    <a:pt x="430" y="194"/>
                  </a:lnTo>
                  <a:lnTo>
                    <a:pt x="430" y="196"/>
                  </a:lnTo>
                  <a:lnTo>
                    <a:pt x="430" y="198"/>
                  </a:lnTo>
                  <a:lnTo>
                    <a:pt x="430" y="200"/>
                  </a:lnTo>
                  <a:lnTo>
                    <a:pt x="432" y="204"/>
                  </a:lnTo>
                  <a:lnTo>
                    <a:pt x="432" y="206"/>
                  </a:lnTo>
                  <a:lnTo>
                    <a:pt x="432" y="208"/>
                  </a:lnTo>
                  <a:lnTo>
                    <a:pt x="430" y="210"/>
                  </a:lnTo>
                  <a:lnTo>
                    <a:pt x="430" y="212"/>
                  </a:lnTo>
                  <a:lnTo>
                    <a:pt x="428" y="214"/>
                  </a:lnTo>
                  <a:lnTo>
                    <a:pt x="426" y="214"/>
                  </a:lnTo>
                  <a:lnTo>
                    <a:pt x="426" y="212"/>
                  </a:lnTo>
                  <a:lnTo>
                    <a:pt x="424" y="212"/>
                  </a:lnTo>
                  <a:lnTo>
                    <a:pt x="422" y="212"/>
                  </a:lnTo>
                  <a:lnTo>
                    <a:pt x="422" y="210"/>
                  </a:lnTo>
                  <a:lnTo>
                    <a:pt x="420" y="210"/>
                  </a:lnTo>
                  <a:lnTo>
                    <a:pt x="420" y="208"/>
                  </a:lnTo>
                  <a:lnTo>
                    <a:pt x="418" y="206"/>
                  </a:lnTo>
                  <a:lnTo>
                    <a:pt x="418" y="204"/>
                  </a:lnTo>
                  <a:lnTo>
                    <a:pt x="416" y="204"/>
                  </a:lnTo>
                  <a:lnTo>
                    <a:pt x="416" y="202"/>
                  </a:lnTo>
                  <a:lnTo>
                    <a:pt x="416" y="200"/>
                  </a:lnTo>
                  <a:lnTo>
                    <a:pt x="416" y="198"/>
                  </a:lnTo>
                  <a:lnTo>
                    <a:pt x="416" y="196"/>
                  </a:lnTo>
                  <a:lnTo>
                    <a:pt x="416" y="194"/>
                  </a:lnTo>
                  <a:lnTo>
                    <a:pt x="414" y="194"/>
                  </a:lnTo>
                  <a:lnTo>
                    <a:pt x="414" y="192"/>
                  </a:lnTo>
                  <a:lnTo>
                    <a:pt x="414" y="190"/>
                  </a:lnTo>
                  <a:lnTo>
                    <a:pt x="416" y="190"/>
                  </a:lnTo>
                  <a:lnTo>
                    <a:pt x="414" y="190"/>
                  </a:lnTo>
                  <a:lnTo>
                    <a:pt x="412" y="188"/>
                  </a:lnTo>
                  <a:lnTo>
                    <a:pt x="410" y="188"/>
                  </a:lnTo>
                  <a:lnTo>
                    <a:pt x="412" y="184"/>
                  </a:lnTo>
                  <a:lnTo>
                    <a:pt x="410" y="180"/>
                  </a:lnTo>
                  <a:lnTo>
                    <a:pt x="410" y="178"/>
                  </a:lnTo>
                  <a:lnTo>
                    <a:pt x="412" y="178"/>
                  </a:lnTo>
                  <a:lnTo>
                    <a:pt x="412" y="176"/>
                  </a:lnTo>
                  <a:lnTo>
                    <a:pt x="412" y="174"/>
                  </a:lnTo>
                  <a:lnTo>
                    <a:pt x="414" y="172"/>
                  </a:lnTo>
                  <a:lnTo>
                    <a:pt x="414" y="170"/>
                  </a:lnTo>
                  <a:lnTo>
                    <a:pt x="416" y="170"/>
                  </a:lnTo>
                  <a:lnTo>
                    <a:pt x="416" y="168"/>
                  </a:lnTo>
                  <a:lnTo>
                    <a:pt x="418" y="168"/>
                  </a:lnTo>
                  <a:lnTo>
                    <a:pt x="420" y="168"/>
                  </a:lnTo>
                  <a:lnTo>
                    <a:pt x="420" y="166"/>
                  </a:lnTo>
                  <a:lnTo>
                    <a:pt x="416" y="164"/>
                  </a:lnTo>
                  <a:lnTo>
                    <a:pt x="414" y="162"/>
                  </a:lnTo>
                  <a:lnTo>
                    <a:pt x="414" y="160"/>
                  </a:lnTo>
                  <a:lnTo>
                    <a:pt x="416" y="158"/>
                  </a:lnTo>
                  <a:lnTo>
                    <a:pt x="418" y="158"/>
                  </a:lnTo>
                  <a:lnTo>
                    <a:pt x="420" y="158"/>
                  </a:lnTo>
                  <a:lnTo>
                    <a:pt x="422" y="158"/>
                  </a:lnTo>
                  <a:lnTo>
                    <a:pt x="424" y="158"/>
                  </a:lnTo>
                  <a:lnTo>
                    <a:pt x="426" y="158"/>
                  </a:lnTo>
                  <a:lnTo>
                    <a:pt x="426" y="160"/>
                  </a:lnTo>
                  <a:lnTo>
                    <a:pt x="428" y="160"/>
                  </a:lnTo>
                  <a:lnTo>
                    <a:pt x="430" y="164"/>
                  </a:lnTo>
                  <a:lnTo>
                    <a:pt x="434" y="166"/>
                  </a:lnTo>
                  <a:lnTo>
                    <a:pt x="434" y="162"/>
                  </a:lnTo>
                  <a:lnTo>
                    <a:pt x="436" y="162"/>
                  </a:lnTo>
                  <a:lnTo>
                    <a:pt x="436" y="160"/>
                  </a:lnTo>
                  <a:lnTo>
                    <a:pt x="432" y="158"/>
                  </a:lnTo>
                  <a:lnTo>
                    <a:pt x="430" y="156"/>
                  </a:lnTo>
                  <a:lnTo>
                    <a:pt x="428" y="156"/>
                  </a:lnTo>
                  <a:lnTo>
                    <a:pt x="426" y="156"/>
                  </a:lnTo>
                  <a:lnTo>
                    <a:pt x="424" y="156"/>
                  </a:lnTo>
                  <a:lnTo>
                    <a:pt x="424" y="154"/>
                  </a:lnTo>
                  <a:lnTo>
                    <a:pt x="424" y="152"/>
                  </a:lnTo>
                  <a:lnTo>
                    <a:pt x="422" y="150"/>
                  </a:lnTo>
                  <a:lnTo>
                    <a:pt x="422" y="148"/>
                  </a:lnTo>
                  <a:lnTo>
                    <a:pt x="422" y="144"/>
                  </a:lnTo>
                  <a:lnTo>
                    <a:pt x="420" y="142"/>
                  </a:lnTo>
                  <a:lnTo>
                    <a:pt x="420" y="140"/>
                  </a:lnTo>
                  <a:lnTo>
                    <a:pt x="418" y="138"/>
                  </a:lnTo>
                  <a:lnTo>
                    <a:pt x="416" y="136"/>
                  </a:lnTo>
                  <a:lnTo>
                    <a:pt x="416" y="134"/>
                  </a:lnTo>
                  <a:lnTo>
                    <a:pt x="418" y="134"/>
                  </a:lnTo>
                  <a:lnTo>
                    <a:pt x="418" y="132"/>
                  </a:lnTo>
                  <a:lnTo>
                    <a:pt x="418" y="130"/>
                  </a:lnTo>
                  <a:lnTo>
                    <a:pt x="416" y="130"/>
                  </a:lnTo>
                  <a:lnTo>
                    <a:pt x="416" y="128"/>
                  </a:lnTo>
                  <a:lnTo>
                    <a:pt x="414" y="126"/>
                  </a:lnTo>
                  <a:lnTo>
                    <a:pt x="412" y="124"/>
                  </a:lnTo>
                  <a:lnTo>
                    <a:pt x="410" y="122"/>
                  </a:lnTo>
                  <a:lnTo>
                    <a:pt x="410" y="120"/>
                  </a:lnTo>
                  <a:lnTo>
                    <a:pt x="410" y="118"/>
                  </a:lnTo>
                  <a:lnTo>
                    <a:pt x="408" y="116"/>
                  </a:lnTo>
                  <a:lnTo>
                    <a:pt x="406" y="110"/>
                  </a:lnTo>
                  <a:lnTo>
                    <a:pt x="402" y="108"/>
                  </a:lnTo>
                  <a:lnTo>
                    <a:pt x="402" y="104"/>
                  </a:lnTo>
                  <a:lnTo>
                    <a:pt x="400" y="102"/>
                  </a:lnTo>
                  <a:lnTo>
                    <a:pt x="402" y="100"/>
                  </a:lnTo>
                  <a:lnTo>
                    <a:pt x="396" y="98"/>
                  </a:lnTo>
                  <a:lnTo>
                    <a:pt x="394" y="94"/>
                  </a:lnTo>
                  <a:lnTo>
                    <a:pt x="392" y="90"/>
                  </a:lnTo>
                  <a:lnTo>
                    <a:pt x="390" y="88"/>
                  </a:lnTo>
                  <a:lnTo>
                    <a:pt x="392" y="84"/>
                  </a:lnTo>
                  <a:lnTo>
                    <a:pt x="390" y="80"/>
                  </a:lnTo>
                  <a:lnTo>
                    <a:pt x="388" y="78"/>
                  </a:lnTo>
                  <a:lnTo>
                    <a:pt x="388" y="76"/>
                  </a:lnTo>
                  <a:lnTo>
                    <a:pt x="386" y="76"/>
                  </a:lnTo>
                  <a:lnTo>
                    <a:pt x="386" y="74"/>
                  </a:lnTo>
                  <a:lnTo>
                    <a:pt x="384" y="74"/>
                  </a:lnTo>
                  <a:lnTo>
                    <a:pt x="382" y="72"/>
                  </a:lnTo>
                  <a:lnTo>
                    <a:pt x="380" y="72"/>
                  </a:lnTo>
                  <a:lnTo>
                    <a:pt x="378" y="72"/>
                  </a:lnTo>
                  <a:lnTo>
                    <a:pt x="376" y="74"/>
                  </a:lnTo>
                  <a:lnTo>
                    <a:pt x="374" y="72"/>
                  </a:lnTo>
                  <a:lnTo>
                    <a:pt x="376" y="70"/>
                  </a:lnTo>
                  <a:lnTo>
                    <a:pt x="378" y="70"/>
                  </a:lnTo>
                  <a:lnTo>
                    <a:pt x="382" y="70"/>
                  </a:lnTo>
                  <a:lnTo>
                    <a:pt x="380" y="68"/>
                  </a:lnTo>
                  <a:lnTo>
                    <a:pt x="380" y="66"/>
                  </a:lnTo>
                  <a:lnTo>
                    <a:pt x="374" y="60"/>
                  </a:lnTo>
                  <a:lnTo>
                    <a:pt x="372" y="60"/>
                  </a:lnTo>
                  <a:lnTo>
                    <a:pt x="372" y="58"/>
                  </a:lnTo>
                  <a:lnTo>
                    <a:pt x="370" y="58"/>
                  </a:lnTo>
                  <a:lnTo>
                    <a:pt x="368" y="58"/>
                  </a:lnTo>
                  <a:lnTo>
                    <a:pt x="366" y="58"/>
                  </a:lnTo>
                  <a:lnTo>
                    <a:pt x="366" y="56"/>
                  </a:lnTo>
                  <a:lnTo>
                    <a:pt x="364" y="56"/>
                  </a:lnTo>
                  <a:lnTo>
                    <a:pt x="362" y="54"/>
                  </a:lnTo>
                  <a:lnTo>
                    <a:pt x="360" y="54"/>
                  </a:lnTo>
                  <a:lnTo>
                    <a:pt x="358" y="54"/>
                  </a:lnTo>
                  <a:lnTo>
                    <a:pt x="356" y="54"/>
                  </a:lnTo>
                  <a:lnTo>
                    <a:pt x="354" y="54"/>
                  </a:lnTo>
                  <a:lnTo>
                    <a:pt x="352" y="54"/>
                  </a:lnTo>
                  <a:lnTo>
                    <a:pt x="350" y="54"/>
                  </a:lnTo>
                  <a:lnTo>
                    <a:pt x="348" y="52"/>
                  </a:lnTo>
                  <a:lnTo>
                    <a:pt x="344" y="50"/>
                  </a:lnTo>
                  <a:lnTo>
                    <a:pt x="342" y="50"/>
                  </a:lnTo>
                  <a:lnTo>
                    <a:pt x="342" y="54"/>
                  </a:lnTo>
                  <a:lnTo>
                    <a:pt x="340" y="52"/>
                  </a:lnTo>
                  <a:lnTo>
                    <a:pt x="338" y="56"/>
                  </a:lnTo>
                  <a:lnTo>
                    <a:pt x="336" y="56"/>
                  </a:lnTo>
                  <a:lnTo>
                    <a:pt x="330" y="56"/>
                  </a:lnTo>
                  <a:lnTo>
                    <a:pt x="336" y="58"/>
                  </a:lnTo>
                  <a:lnTo>
                    <a:pt x="336" y="60"/>
                  </a:lnTo>
                  <a:lnTo>
                    <a:pt x="338" y="64"/>
                  </a:lnTo>
                  <a:lnTo>
                    <a:pt x="340" y="62"/>
                  </a:lnTo>
                  <a:lnTo>
                    <a:pt x="344" y="64"/>
                  </a:lnTo>
                  <a:lnTo>
                    <a:pt x="346" y="66"/>
                  </a:lnTo>
                  <a:lnTo>
                    <a:pt x="352" y="66"/>
                  </a:lnTo>
                  <a:lnTo>
                    <a:pt x="352" y="70"/>
                  </a:lnTo>
                  <a:lnTo>
                    <a:pt x="356" y="68"/>
                  </a:lnTo>
                  <a:lnTo>
                    <a:pt x="360" y="72"/>
                  </a:lnTo>
                  <a:lnTo>
                    <a:pt x="356" y="72"/>
                  </a:lnTo>
                  <a:lnTo>
                    <a:pt x="356" y="74"/>
                  </a:lnTo>
                  <a:lnTo>
                    <a:pt x="354" y="76"/>
                  </a:lnTo>
                  <a:lnTo>
                    <a:pt x="360" y="76"/>
                  </a:lnTo>
                  <a:lnTo>
                    <a:pt x="360" y="78"/>
                  </a:lnTo>
                  <a:lnTo>
                    <a:pt x="364" y="78"/>
                  </a:lnTo>
                  <a:lnTo>
                    <a:pt x="366" y="80"/>
                  </a:lnTo>
                  <a:lnTo>
                    <a:pt x="370" y="82"/>
                  </a:lnTo>
                  <a:lnTo>
                    <a:pt x="370" y="84"/>
                  </a:lnTo>
                  <a:lnTo>
                    <a:pt x="372" y="86"/>
                  </a:lnTo>
                  <a:lnTo>
                    <a:pt x="370" y="88"/>
                  </a:lnTo>
                  <a:lnTo>
                    <a:pt x="368" y="86"/>
                  </a:lnTo>
                  <a:lnTo>
                    <a:pt x="364" y="82"/>
                  </a:lnTo>
                  <a:lnTo>
                    <a:pt x="356" y="80"/>
                  </a:lnTo>
                  <a:lnTo>
                    <a:pt x="356" y="82"/>
                  </a:lnTo>
                  <a:lnTo>
                    <a:pt x="354" y="82"/>
                  </a:lnTo>
                  <a:lnTo>
                    <a:pt x="352" y="80"/>
                  </a:lnTo>
                  <a:lnTo>
                    <a:pt x="350" y="80"/>
                  </a:lnTo>
                  <a:lnTo>
                    <a:pt x="350" y="82"/>
                  </a:lnTo>
                  <a:lnTo>
                    <a:pt x="346" y="82"/>
                  </a:lnTo>
                  <a:lnTo>
                    <a:pt x="346" y="84"/>
                  </a:lnTo>
                  <a:lnTo>
                    <a:pt x="344" y="86"/>
                  </a:lnTo>
                  <a:lnTo>
                    <a:pt x="344" y="84"/>
                  </a:lnTo>
                  <a:lnTo>
                    <a:pt x="342" y="82"/>
                  </a:lnTo>
                  <a:lnTo>
                    <a:pt x="340" y="82"/>
                  </a:lnTo>
                  <a:lnTo>
                    <a:pt x="338" y="82"/>
                  </a:lnTo>
                  <a:lnTo>
                    <a:pt x="338" y="84"/>
                  </a:lnTo>
                  <a:lnTo>
                    <a:pt x="336" y="84"/>
                  </a:lnTo>
                  <a:lnTo>
                    <a:pt x="336" y="82"/>
                  </a:lnTo>
                  <a:lnTo>
                    <a:pt x="334" y="80"/>
                  </a:lnTo>
                  <a:lnTo>
                    <a:pt x="332" y="78"/>
                  </a:lnTo>
                  <a:lnTo>
                    <a:pt x="328" y="76"/>
                  </a:lnTo>
                  <a:lnTo>
                    <a:pt x="328" y="72"/>
                  </a:lnTo>
                  <a:lnTo>
                    <a:pt x="326" y="72"/>
                  </a:lnTo>
                  <a:lnTo>
                    <a:pt x="324" y="68"/>
                  </a:lnTo>
                  <a:lnTo>
                    <a:pt x="322" y="68"/>
                  </a:lnTo>
                  <a:lnTo>
                    <a:pt x="324" y="68"/>
                  </a:lnTo>
                  <a:lnTo>
                    <a:pt x="324" y="66"/>
                  </a:lnTo>
                  <a:lnTo>
                    <a:pt x="322" y="66"/>
                  </a:lnTo>
                  <a:lnTo>
                    <a:pt x="322" y="64"/>
                  </a:lnTo>
                  <a:lnTo>
                    <a:pt x="322" y="62"/>
                  </a:lnTo>
                  <a:lnTo>
                    <a:pt x="320" y="62"/>
                  </a:lnTo>
                  <a:lnTo>
                    <a:pt x="318" y="64"/>
                  </a:lnTo>
                  <a:lnTo>
                    <a:pt x="318" y="60"/>
                  </a:lnTo>
                  <a:lnTo>
                    <a:pt x="318" y="58"/>
                  </a:lnTo>
                  <a:lnTo>
                    <a:pt x="312" y="56"/>
                  </a:lnTo>
                  <a:lnTo>
                    <a:pt x="308" y="56"/>
                  </a:lnTo>
                  <a:lnTo>
                    <a:pt x="308" y="60"/>
                  </a:lnTo>
                  <a:lnTo>
                    <a:pt x="304" y="60"/>
                  </a:lnTo>
                  <a:lnTo>
                    <a:pt x="302" y="62"/>
                  </a:lnTo>
                  <a:lnTo>
                    <a:pt x="304" y="62"/>
                  </a:lnTo>
                  <a:lnTo>
                    <a:pt x="304" y="66"/>
                  </a:lnTo>
                  <a:lnTo>
                    <a:pt x="300" y="66"/>
                  </a:lnTo>
                  <a:lnTo>
                    <a:pt x="296" y="64"/>
                  </a:lnTo>
                  <a:lnTo>
                    <a:pt x="296" y="68"/>
                  </a:lnTo>
                  <a:lnTo>
                    <a:pt x="300" y="72"/>
                  </a:lnTo>
                  <a:lnTo>
                    <a:pt x="296" y="70"/>
                  </a:lnTo>
                  <a:lnTo>
                    <a:pt x="294" y="70"/>
                  </a:lnTo>
                  <a:lnTo>
                    <a:pt x="292" y="74"/>
                  </a:lnTo>
                  <a:lnTo>
                    <a:pt x="288" y="74"/>
                  </a:lnTo>
                  <a:lnTo>
                    <a:pt x="284" y="74"/>
                  </a:lnTo>
                  <a:lnTo>
                    <a:pt x="280" y="72"/>
                  </a:lnTo>
                  <a:lnTo>
                    <a:pt x="278" y="74"/>
                  </a:lnTo>
                  <a:lnTo>
                    <a:pt x="276" y="72"/>
                  </a:lnTo>
                  <a:lnTo>
                    <a:pt x="268" y="72"/>
                  </a:lnTo>
                  <a:lnTo>
                    <a:pt x="266" y="72"/>
                  </a:lnTo>
                  <a:lnTo>
                    <a:pt x="264" y="74"/>
                  </a:lnTo>
                  <a:lnTo>
                    <a:pt x="264" y="76"/>
                  </a:lnTo>
                  <a:lnTo>
                    <a:pt x="264" y="74"/>
                  </a:lnTo>
                  <a:lnTo>
                    <a:pt x="262" y="74"/>
                  </a:lnTo>
                  <a:lnTo>
                    <a:pt x="260" y="74"/>
                  </a:lnTo>
                  <a:lnTo>
                    <a:pt x="258" y="74"/>
                  </a:lnTo>
                  <a:lnTo>
                    <a:pt x="256" y="74"/>
                  </a:lnTo>
                  <a:lnTo>
                    <a:pt x="254" y="74"/>
                  </a:lnTo>
                  <a:lnTo>
                    <a:pt x="252" y="74"/>
                  </a:lnTo>
                  <a:lnTo>
                    <a:pt x="252" y="76"/>
                  </a:lnTo>
                  <a:lnTo>
                    <a:pt x="246" y="76"/>
                  </a:lnTo>
                  <a:lnTo>
                    <a:pt x="244" y="74"/>
                  </a:lnTo>
                  <a:lnTo>
                    <a:pt x="242" y="74"/>
                  </a:lnTo>
                  <a:lnTo>
                    <a:pt x="240" y="74"/>
                  </a:lnTo>
                  <a:lnTo>
                    <a:pt x="240" y="72"/>
                  </a:lnTo>
                  <a:lnTo>
                    <a:pt x="238" y="72"/>
                  </a:lnTo>
                  <a:lnTo>
                    <a:pt x="238" y="74"/>
                  </a:lnTo>
                  <a:lnTo>
                    <a:pt x="238" y="76"/>
                  </a:lnTo>
                  <a:lnTo>
                    <a:pt x="238" y="78"/>
                  </a:lnTo>
                  <a:lnTo>
                    <a:pt x="236" y="80"/>
                  </a:lnTo>
                  <a:lnTo>
                    <a:pt x="234" y="80"/>
                  </a:lnTo>
                  <a:lnTo>
                    <a:pt x="232" y="80"/>
                  </a:lnTo>
                  <a:lnTo>
                    <a:pt x="230" y="80"/>
                  </a:lnTo>
                  <a:lnTo>
                    <a:pt x="228" y="82"/>
                  </a:lnTo>
                  <a:lnTo>
                    <a:pt x="230" y="84"/>
                  </a:lnTo>
                  <a:lnTo>
                    <a:pt x="234" y="88"/>
                  </a:lnTo>
                  <a:lnTo>
                    <a:pt x="236" y="88"/>
                  </a:lnTo>
                  <a:lnTo>
                    <a:pt x="232" y="88"/>
                  </a:lnTo>
                  <a:lnTo>
                    <a:pt x="230" y="92"/>
                  </a:lnTo>
                  <a:lnTo>
                    <a:pt x="226" y="92"/>
                  </a:lnTo>
                  <a:lnTo>
                    <a:pt x="222" y="90"/>
                  </a:lnTo>
                  <a:lnTo>
                    <a:pt x="220" y="94"/>
                  </a:lnTo>
                  <a:lnTo>
                    <a:pt x="220" y="96"/>
                  </a:lnTo>
                  <a:lnTo>
                    <a:pt x="224" y="96"/>
                  </a:lnTo>
                  <a:lnTo>
                    <a:pt x="228" y="94"/>
                  </a:lnTo>
                  <a:lnTo>
                    <a:pt x="230" y="96"/>
                  </a:lnTo>
                  <a:lnTo>
                    <a:pt x="234" y="96"/>
                  </a:lnTo>
                  <a:lnTo>
                    <a:pt x="236" y="96"/>
                  </a:lnTo>
                  <a:lnTo>
                    <a:pt x="234" y="98"/>
                  </a:lnTo>
                  <a:lnTo>
                    <a:pt x="232" y="98"/>
                  </a:lnTo>
                  <a:lnTo>
                    <a:pt x="230" y="98"/>
                  </a:lnTo>
                  <a:lnTo>
                    <a:pt x="228" y="98"/>
                  </a:lnTo>
                  <a:lnTo>
                    <a:pt x="228" y="100"/>
                  </a:lnTo>
                  <a:lnTo>
                    <a:pt x="228" y="102"/>
                  </a:lnTo>
                  <a:lnTo>
                    <a:pt x="228" y="104"/>
                  </a:lnTo>
                  <a:lnTo>
                    <a:pt x="228" y="106"/>
                  </a:lnTo>
                  <a:lnTo>
                    <a:pt x="230" y="108"/>
                  </a:lnTo>
                  <a:lnTo>
                    <a:pt x="230" y="110"/>
                  </a:lnTo>
                  <a:lnTo>
                    <a:pt x="232" y="110"/>
                  </a:lnTo>
                  <a:lnTo>
                    <a:pt x="236" y="112"/>
                  </a:lnTo>
                  <a:lnTo>
                    <a:pt x="238" y="114"/>
                  </a:lnTo>
                  <a:lnTo>
                    <a:pt x="242" y="116"/>
                  </a:lnTo>
                  <a:lnTo>
                    <a:pt x="242" y="118"/>
                  </a:lnTo>
                  <a:lnTo>
                    <a:pt x="242" y="120"/>
                  </a:lnTo>
                  <a:lnTo>
                    <a:pt x="240" y="120"/>
                  </a:lnTo>
                  <a:lnTo>
                    <a:pt x="238" y="122"/>
                  </a:lnTo>
                  <a:lnTo>
                    <a:pt x="236" y="122"/>
                  </a:lnTo>
                  <a:lnTo>
                    <a:pt x="236" y="124"/>
                  </a:lnTo>
                  <a:lnTo>
                    <a:pt x="234" y="124"/>
                  </a:lnTo>
                  <a:lnTo>
                    <a:pt x="232" y="124"/>
                  </a:lnTo>
                  <a:lnTo>
                    <a:pt x="230" y="126"/>
                  </a:lnTo>
                  <a:lnTo>
                    <a:pt x="228" y="126"/>
                  </a:lnTo>
                  <a:lnTo>
                    <a:pt x="228" y="128"/>
                  </a:lnTo>
                  <a:lnTo>
                    <a:pt x="228" y="130"/>
                  </a:lnTo>
                  <a:lnTo>
                    <a:pt x="226" y="130"/>
                  </a:lnTo>
                  <a:lnTo>
                    <a:pt x="226" y="132"/>
                  </a:lnTo>
                  <a:lnTo>
                    <a:pt x="224" y="132"/>
                  </a:lnTo>
                  <a:lnTo>
                    <a:pt x="226" y="132"/>
                  </a:lnTo>
                  <a:lnTo>
                    <a:pt x="228" y="132"/>
                  </a:lnTo>
                  <a:lnTo>
                    <a:pt x="228" y="130"/>
                  </a:lnTo>
                  <a:lnTo>
                    <a:pt x="230" y="130"/>
                  </a:lnTo>
                  <a:lnTo>
                    <a:pt x="232" y="128"/>
                  </a:lnTo>
                  <a:lnTo>
                    <a:pt x="234" y="128"/>
                  </a:lnTo>
                  <a:lnTo>
                    <a:pt x="236" y="128"/>
                  </a:lnTo>
                  <a:lnTo>
                    <a:pt x="236" y="130"/>
                  </a:lnTo>
                  <a:lnTo>
                    <a:pt x="238" y="130"/>
                  </a:lnTo>
                  <a:lnTo>
                    <a:pt x="238" y="128"/>
                  </a:lnTo>
                  <a:lnTo>
                    <a:pt x="238" y="126"/>
                  </a:lnTo>
                  <a:lnTo>
                    <a:pt x="240" y="124"/>
                  </a:lnTo>
                  <a:lnTo>
                    <a:pt x="242" y="124"/>
                  </a:lnTo>
                  <a:lnTo>
                    <a:pt x="242" y="122"/>
                  </a:lnTo>
                  <a:lnTo>
                    <a:pt x="244" y="120"/>
                  </a:lnTo>
                  <a:lnTo>
                    <a:pt x="246" y="120"/>
                  </a:lnTo>
                  <a:lnTo>
                    <a:pt x="248" y="120"/>
                  </a:lnTo>
                  <a:lnTo>
                    <a:pt x="250" y="120"/>
                  </a:lnTo>
                  <a:lnTo>
                    <a:pt x="250" y="118"/>
                  </a:lnTo>
                  <a:lnTo>
                    <a:pt x="250" y="116"/>
                  </a:lnTo>
                  <a:lnTo>
                    <a:pt x="250" y="112"/>
                  </a:lnTo>
                  <a:lnTo>
                    <a:pt x="250" y="110"/>
                  </a:lnTo>
                  <a:lnTo>
                    <a:pt x="252" y="110"/>
                  </a:lnTo>
                  <a:lnTo>
                    <a:pt x="254" y="110"/>
                  </a:lnTo>
                  <a:lnTo>
                    <a:pt x="256" y="108"/>
                  </a:lnTo>
                  <a:lnTo>
                    <a:pt x="262" y="108"/>
                  </a:lnTo>
                  <a:lnTo>
                    <a:pt x="264" y="110"/>
                  </a:lnTo>
                  <a:lnTo>
                    <a:pt x="266" y="110"/>
                  </a:lnTo>
                  <a:lnTo>
                    <a:pt x="268" y="112"/>
                  </a:lnTo>
                  <a:lnTo>
                    <a:pt x="270" y="112"/>
                  </a:lnTo>
                  <a:lnTo>
                    <a:pt x="272" y="112"/>
                  </a:lnTo>
                  <a:lnTo>
                    <a:pt x="274" y="112"/>
                  </a:lnTo>
                  <a:lnTo>
                    <a:pt x="276" y="114"/>
                  </a:lnTo>
                  <a:lnTo>
                    <a:pt x="278" y="114"/>
                  </a:lnTo>
                  <a:lnTo>
                    <a:pt x="280" y="114"/>
                  </a:lnTo>
                  <a:lnTo>
                    <a:pt x="282" y="116"/>
                  </a:lnTo>
                  <a:lnTo>
                    <a:pt x="284" y="116"/>
                  </a:lnTo>
                  <a:lnTo>
                    <a:pt x="282" y="118"/>
                  </a:lnTo>
                  <a:lnTo>
                    <a:pt x="284" y="120"/>
                  </a:lnTo>
                  <a:lnTo>
                    <a:pt x="286" y="122"/>
                  </a:lnTo>
                  <a:lnTo>
                    <a:pt x="288" y="128"/>
                  </a:lnTo>
                  <a:lnTo>
                    <a:pt x="288" y="124"/>
                  </a:lnTo>
                  <a:lnTo>
                    <a:pt x="292" y="124"/>
                  </a:lnTo>
                  <a:lnTo>
                    <a:pt x="292" y="126"/>
                  </a:lnTo>
                  <a:lnTo>
                    <a:pt x="292" y="130"/>
                  </a:lnTo>
                  <a:lnTo>
                    <a:pt x="294" y="132"/>
                  </a:lnTo>
                  <a:lnTo>
                    <a:pt x="296" y="132"/>
                  </a:lnTo>
                  <a:lnTo>
                    <a:pt x="296" y="130"/>
                  </a:lnTo>
                  <a:lnTo>
                    <a:pt x="296" y="128"/>
                  </a:lnTo>
                  <a:lnTo>
                    <a:pt x="300" y="130"/>
                  </a:lnTo>
                  <a:lnTo>
                    <a:pt x="302" y="132"/>
                  </a:lnTo>
                  <a:lnTo>
                    <a:pt x="306" y="134"/>
                  </a:lnTo>
                  <a:lnTo>
                    <a:pt x="308" y="132"/>
                  </a:lnTo>
                  <a:lnTo>
                    <a:pt x="310" y="132"/>
                  </a:lnTo>
                  <a:lnTo>
                    <a:pt x="310" y="134"/>
                  </a:lnTo>
                  <a:lnTo>
                    <a:pt x="308" y="134"/>
                  </a:lnTo>
                  <a:lnTo>
                    <a:pt x="308" y="138"/>
                  </a:lnTo>
                  <a:lnTo>
                    <a:pt x="310" y="140"/>
                  </a:lnTo>
                  <a:lnTo>
                    <a:pt x="312" y="138"/>
                  </a:lnTo>
                  <a:lnTo>
                    <a:pt x="314" y="138"/>
                  </a:lnTo>
                  <a:lnTo>
                    <a:pt x="318" y="140"/>
                  </a:lnTo>
                  <a:lnTo>
                    <a:pt x="322" y="140"/>
                  </a:lnTo>
                  <a:lnTo>
                    <a:pt x="324" y="142"/>
                  </a:lnTo>
                  <a:lnTo>
                    <a:pt x="322" y="142"/>
                  </a:lnTo>
                  <a:lnTo>
                    <a:pt x="320" y="142"/>
                  </a:lnTo>
                  <a:lnTo>
                    <a:pt x="318" y="142"/>
                  </a:lnTo>
                  <a:lnTo>
                    <a:pt x="316" y="142"/>
                  </a:lnTo>
                  <a:lnTo>
                    <a:pt x="314" y="142"/>
                  </a:lnTo>
                  <a:lnTo>
                    <a:pt x="314" y="144"/>
                  </a:lnTo>
                  <a:lnTo>
                    <a:pt x="316" y="144"/>
                  </a:lnTo>
                  <a:lnTo>
                    <a:pt x="316" y="146"/>
                  </a:lnTo>
                  <a:lnTo>
                    <a:pt x="318" y="146"/>
                  </a:lnTo>
                  <a:lnTo>
                    <a:pt x="320" y="148"/>
                  </a:lnTo>
                  <a:lnTo>
                    <a:pt x="322" y="148"/>
                  </a:lnTo>
                  <a:lnTo>
                    <a:pt x="322" y="150"/>
                  </a:lnTo>
                  <a:lnTo>
                    <a:pt x="326" y="156"/>
                  </a:lnTo>
                  <a:lnTo>
                    <a:pt x="324" y="162"/>
                  </a:lnTo>
                  <a:lnTo>
                    <a:pt x="328" y="162"/>
                  </a:lnTo>
                  <a:lnTo>
                    <a:pt x="328" y="168"/>
                  </a:lnTo>
                  <a:lnTo>
                    <a:pt x="328" y="166"/>
                  </a:lnTo>
                  <a:lnTo>
                    <a:pt x="330" y="166"/>
                  </a:lnTo>
                  <a:lnTo>
                    <a:pt x="332" y="168"/>
                  </a:lnTo>
                  <a:lnTo>
                    <a:pt x="332" y="170"/>
                  </a:lnTo>
                  <a:lnTo>
                    <a:pt x="332" y="172"/>
                  </a:lnTo>
                  <a:lnTo>
                    <a:pt x="332" y="174"/>
                  </a:lnTo>
                  <a:lnTo>
                    <a:pt x="334" y="176"/>
                  </a:lnTo>
                  <a:lnTo>
                    <a:pt x="336" y="178"/>
                  </a:lnTo>
                  <a:lnTo>
                    <a:pt x="338" y="180"/>
                  </a:lnTo>
                  <a:lnTo>
                    <a:pt x="340" y="180"/>
                  </a:lnTo>
                  <a:lnTo>
                    <a:pt x="342" y="182"/>
                  </a:lnTo>
                  <a:lnTo>
                    <a:pt x="342" y="184"/>
                  </a:lnTo>
                  <a:lnTo>
                    <a:pt x="342" y="186"/>
                  </a:lnTo>
                  <a:lnTo>
                    <a:pt x="344" y="186"/>
                  </a:lnTo>
                  <a:lnTo>
                    <a:pt x="346" y="188"/>
                  </a:lnTo>
                  <a:lnTo>
                    <a:pt x="348" y="188"/>
                  </a:lnTo>
                  <a:lnTo>
                    <a:pt x="348" y="190"/>
                  </a:lnTo>
                  <a:lnTo>
                    <a:pt x="350" y="190"/>
                  </a:lnTo>
                  <a:lnTo>
                    <a:pt x="350" y="192"/>
                  </a:lnTo>
                  <a:lnTo>
                    <a:pt x="352" y="192"/>
                  </a:lnTo>
                  <a:lnTo>
                    <a:pt x="354" y="192"/>
                  </a:lnTo>
                  <a:lnTo>
                    <a:pt x="354" y="194"/>
                  </a:lnTo>
                  <a:lnTo>
                    <a:pt x="356" y="194"/>
                  </a:lnTo>
                  <a:lnTo>
                    <a:pt x="358" y="194"/>
                  </a:lnTo>
                  <a:lnTo>
                    <a:pt x="360" y="196"/>
                  </a:lnTo>
                  <a:lnTo>
                    <a:pt x="364" y="196"/>
                  </a:lnTo>
                  <a:lnTo>
                    <a:pt x="366" y="200"/>
                  </a:lnTo>
                  <a:lnTo>
                    <a:pt x="368" y="202"/>
                  </a:lnTo>
                  <a:lnTo>
                    <a:pt x="370" y="206"/>
                  </a:lnTo>
                  <a:lnTo>
                    <a:pt x="374" y="206"/>
                  </a:lnTo>
                  <a:lnTo>
                    <a:pt x="374" y="210"/>
                  </a:lnTo>
                  <a:lnTo>
                    <a:pt x="376" y="210"/>
                  </a:lnTo>
                  <a:lnTo>
                    <a:pt x="376" y="214"/>
                  </a:lnTo>
                  <a:lnTo>
                    <a:pt x="378" y="214"/>
                  </a:lnTo>
                  <a:lnTo>
                    <a:pt x="380" y="214"/>
                  </a:lnTo>
                  <a:lnTo>
                    <a:pt x="382" y="214"/>
                  </a:lnTo>
                  <a:lnTo>
                    <a:pt x="384" y="216"/>
                  </a:lnTo>
                  <a:lnTo>
                    <a:pt x="384" y="218"/>
                  </a:lnTo>
                  <a:lnTo>
                    <a:pt x="386" y="218"/>
                  </a:lnTo>
                  <a:lnTo>
                    <a:pt x="386" y="220"/>
                  </a:lnTo>
                  <a:lnTo>
                    <a:pt x="392" y="222"/>
                  </a:lnTo>
                  <a:lnTo>
                    <a:pt x="394" y="222"/>
                  </a:lnTo>
                  <a:lnTo>
                    <a:pt x="392" y="218"/>
                  </a:lnTo>
                  <a:lnTo>
                    <a:pt x="390" y="218"/>
                  </a:lnTo>
                  <a:lnTo>
                    <a:pt x="388" y="218"/>
                  </a:lnTo>
                  <a:lnTo>
                    <a:pt x="386" y="216"/>
                  </a:lnTo>
                  <a:lnTo>
                    <a:pt x="386" y="214"/>
                  </a:lnTo>
                  <a:lnTo>
                    <a:pt x="386" y="212"/>
                  </a:lnTo>
                  <a:lnTo>
                    <a:pt x="384" y="210"/>
                  </a:lnTo>
                  <a:lnTo>
                    <a:pt x="382" y="210"/>
                  </a:lnTo>
                  <a:lnTo>
                    <a:pt x="382" y="208"/>
                  </a:lnTo>
                  <a:lnTo>
                    <a:pt x="380" y="208"/>
                  </a:lnTo>
                  <a:lnTo>
                    <a:pt x="380" y="206"/>
                  </a:lnTo>
                  <a:lnTo>
                    <a:pt x="378" y="206"/>
                  </a:lnTo>
                  <a:lnTo>
                    <a:pt x="376" y="204"/>
                  </a:lnTo>
                  <a:lnTo>
                    <a:pt x="374" y="202"/>
                  </a:lnTo>
                  <a:lnTo>
                    <a:pt x="370" y="198"/>
                  </a:lnTo>
                  <a:lnTo>
                    <a:pt x="368" y="196"/>
                  </a:lnTo>
                  <a:lnTo>
                    <a:pt x="370" y="196"/>
                  </a:lnTo>
                  <a:lnTo>
                    <a:pt x="370" y="194"/>
                  </a:lnTo>
                  <a:lnTo>
                    <a:pt x="372" y="194"/>
                  </a:lnTo>
                  <a:lnTo>
                    <a:pt x="372" y="196"/>
                  </a:lnTo>
                  <a:lnTo>
                    <a:pt x="374" y="196"/>
                  </a:lnTo>
                  <a:lnTo>
                    <a:pt x="376" y="198"/>
                  </a:lnTo>
                  <a:lnTo>
                    <a:pt x="376" y="200"/>
                  </a:lnTo>
                  <a:lnTo>
                    <a:pt x="376" y="202"/>
                  </a:lnTo>
                  <a:lnTo>
                    <a:pt x="378" y="202"/>
                  </a:lnTo>
                  <a:lnTo>
                    <a:pt x="380" y="202"/>
                  </a:lnTo>
                  <a:lnTo>
                    <a:pt x="382" y="202"/>
                  </a:lnTo>
                  <a:lnTo>
                    <a:pt x="384" y="204"/>
                  </a:lnTo>
                  <a:lnTo>
                    <a:pt x="384" y="206"/>
                  </a:lnTo>
                  <a:lnTo>
                    <a:pt x="386" y="208"/>
                  </a:lnTo>
                  <a:lnTo>
                    <a:pt x="388" y="208"/>
                  </a:lnTo>
                  <a:lnTo>
                    <a:pt x="388" y="210"/>
                  </a:lnTo>
                  <a:lnTo>
                    <a:pt x="390" y="210"/>
                  </a:lnTo>
                  <a:lnTo>
                    <a:pt x="392" y="212"/>
                  </a:lnTo>
                  <a:lnTo>
                    <a:pt x="396" y="212"/>
                  </a:lnTo>
                  <a:lnTo>
                    <a:pt x="398" y="214"/>
                  </a:lnTo>
                  <a:lnTo>
                    <a:pt x="404" y="216"/>
                  </a:lnTo>
                  <a:lnTo>
                    <a:pt x="408" y="222"/>
                  </a:lnTo>
                  <a:lnTo>
                    <a:pt x="406" y="222"/>
                  </a:lnTo>
                  <a:lnTo>
                    <a:pt x="404" y="222"/>
                  </a:lnTo>
                  <a:lnTo>
                    <a:pt x="404" y="224"/>
                  </a:lnTo>
                  <a:lnTo>
                    <a:pt x="402" y="224"/>
                  </a:lnTo>
                  <a:lnTo>
                    <a:pt x="404" y="224"/>
                  </a:lnTo>
                  <a:lnTo>
                    <a:pt x="404" y="226"/>
                  </a:lnTo>
                  <a:lnTo>
                    <a:pt x="406" y="226"/>
                  </a:lnTo>
                  <a:lnTo>
                    <a:pt x="406" y="228"/>
                  </a:lnTo>
                  <a:lnTo>
                    <a:pt x="408" y="228"/>
                  </a:lnTo>
                  <a:lnTo>
                    <a:pt x="408" y="230"/>
                  </a:lnTo>
                  <a:lnTo>
                    <a:pt x="410" y="230"/>
                  </a:lnTo>
                  <a:lnTo>
                    <a:pt x="412" y="230"/>
                  </a:lnTo>
                  <a:lnTo>
                    <a:pt x="414" y="230"/>
                  </a:lnTo>
                  <a:lnTo>
                    <a:pt x="416" y="228"/>
                  </a:lnTo>
                  <a:lnTo>
                    <a:pt x="422" y="228"/>
                  </a:lnTo>
                  <a:lnTo>
                    <a:pt x="426" y="228"/>
                  </a:lnTo>
                  <a:lnTo>
                    <a:pt x="428" y="224"/>
                  </a:lnTo>
                  <a:lnTo>
                    <a:pt x="430" y="220"/>
                  </a:lnTo>
                  <a:lnTo>
                    <a:pt x="432" y="220"/>
                  </a:lnTo>
                  <a:lnTo>
                    <a:pt x="432" y="222"/>
                  </a:lnTo>
                  <a:lnTo>
                    <a:pt x="434" y="222"/>
                  </a:lnTo>
                  <a:lnTo>
                    <a:pt x="434" y="224"/>
                  </a:lnTo>
                  <a:lnTo>
                    <a:pt x="442" y="220"/>
                  </a:lnTo>
                  <a:lnTo>
                    <a:pt x="442" y="222"/>
                  </a:lnTo>
                  <a:lnTo>
                    <a:pt x="442" y="224"/>
                  </a:lnTo>
                  <a:lnTo>
                    <a:pt x="440" y="226"/>
                  </a:lnTo>
                  <a:lnTo>
                    <a:pt x="438" y="234"/>
                  </a:lnTo>
                  <a:lnTo>
                    <a:pt x="442" y="242"/>
                  </a:lnTo>
                  <a:lnTo>
                    <a:pt x="442" y="240"/>
                  </a:lnTo>
                  <a:lnTo>
                    <a:pt x="442" y="238"/>
                  </a:lnTo>
                  <a:lnTo>
                    <a:pt x="442" y="234"/>
                  </a:lnTo>
                  <a:lnTo>
                    <a:pt x="444" y="232"/>
                  </a:lnTo>
                  <a:lnTo>
                    <a:pt x="444" y="230"/>
                  </a:lnTo>
                  <a:close/>
                  <a:moveTo>
                    <a:pt x="270" y="62"/>
                  </a:moveTo>
                  <a:lnTo>
                    <a:pt x="272" y="64"/>
                  </a:lnTo>
                  <a:lnTo>
                    <a:pt x="276" y="64"/>
                  </a:lnTo>
                  <a:lnTo>
                    <a:pt x="278" y="68"/>
                  </a:lnTo>
                  <a:lnTo>
                    <a:pt x="280" y="62"/>
                  </a:lnTo>
                  <a:lnTo>
                    <a:pt x="282" y="68"/>
                  </a:lnTo>
                  <a:lnTo>
                    <a:pt x="284" y="66"/>
                  </a:lnTo>
                  <a:lnTo>
                    <a:pt x="288" y="68"/>
                  </a:lnTo>
                  <a:lnTo>
                    <a:pt x="292" y="68"/>
                  </a:lnTo>
                  <a:lnTo>
                    <a:pt x="294" y="66"/>
                  </a:lnTo>
                  <a:lnTo>
                    <a:pt x="298" y="64"/>
                  </a:lnTo>
                  <a:lnTo>
                    <a:pt x="294" y="62"/>
                  </a:lnTo>
                  <a:lnTo>
                    <a:pt x="292" y="58"/>
                  </a:lnTo>
                  <a:lnTo>
                    <a:pt x="286" y="58"/>
                  </a:lnTo>
                  <a:lnTo>
                    <a:pt x="286" y="56"/>
                  </a:lnTo>
                  <a:lnTo>
                    <a:pt x="282" y="54"/>
                  </a:lnTo>
                  <a:lnTo>
                    <a:pt x="280" y="54"/>
                  </a:lnTo>
                  <a:lnTo>
                    <a:pt x="278" y="56"/>
                  </a:lnTo>
                  <a:lnTo>
                    <a:pt x="278" y="60"/>
                  </a:lnTo>
                  <a:lnTo>
                    <a:pt x="276" y="60"/>
                  </a:lnTo>
                  <a:lnTo>
                    <a:pt x="272" y="60"/>
                  </a:lnTo>
                  <a:lnTo>
                    <a:pt x="270" y="62"/>
                  </a:lnTo>
                  <a:close/>
                  <a:moveTo>
                    <a:pt x="264" y="54"/>
                  </a:moveTo>
                  <a:lnTo>
                    <a:pt x="264" y="56"/>
                  </a:lnTo>
                  <a:lnTo>
                    <a:pt x="262" y="56"/>
                  </a:lnTo>
                  <a:lnTo>
                    <a:pt x="262" y="58"/>
                  </a:lnTo>
                  <a:lnTo>
                    <a:pt x="264" y="58"/>
                  </a:lnTo>
                  <a:lnTo>
                    <a:pt x="264" y="60"/>
                  </a:lnTo>
                  <a:lnTo>
                    <a:pt x="262" y="62"/>
                  </a:lnTo>
                  <a:lnTo>
                    <a:pt x="264" y="62"/>
                  </a:lnTo>
                  <a:lnTo>
                    <a:pt x="264" y="66"/>
                  </a:lnTo>
                  <a:lnTo>
                    <a:pt x="268" y="68"/>
                  </a:lnTo>
                  <a:lnTo>
                    <a:pt x="268" y="64"/>
                  </a:lnTo>
                  <a:lnTo>
                    <a:pt x="270" y="64"/>
                  </a:lnTo>
                  <a:lnTo>
                    <a:pt x="268" y="60"/>
                  </a:lnTo>
                  <a:lnTo>
                    <a:pt x="268" y="58"/>
                  </a:lnTo>
                  <a:lnTo>
                    <a:pt x="268" y="56"/>
                  </a:lnTo>
                  <a:lnTo>
                    <a:pt x="266" y="54"/>
                  </a:lnTo>
                  <a:lnTo>
                    <a:pt x="264" y="54"/>
                  </a:lnTo>
                  <a:close/>
                  <a:moveTo>
                    <a:pt x="288" y="52"/>
                  </a:moveTo>
                  <a:lnTo>
                    <a:pt x="294" y="50"/>
                  </a:lnTo>
                  <a:lnTo>
                    <a:pt x="294" y="54"/>
                  </a:lnTo>
                  <a:lnTo>
                    <a:pt x="298" y="50"/>
                  </a:lnTo>
                  <a:lnTo>
                    <a:pt x="302" y="56"/>
                  </a:lnTo>
                  <a:lnTo>
                    <a:pt x="306" y="54"/>
                  </a:lnTo>
                  <a:lnTo>
                    <a:pt x="306" y="48"/>
                  </a:lnTo>
                  <a:lnTo>
                    <a:pt x="308" y="46"/>
                  </a:lnTo>
                  <a:lnTo>
                    <a:pt x="314" y="46"/>
                  </a:lnTo>
                  <a:lnTo>
                    <a:pt x="318" y="48"/>
                  </a:lnTo>
                  <a:lnTo>
                    <a:pt x="320" y="42"/>
                  </a:lnTo>
                  <a:lnTo>
                    <a:pt x="324" y="44"/>
                  </a:lnTo>
                  <a:lnTo>
                    <a:pt x="322" y="40"/>
                  </a:lnTo>
                  <a:lnTo>
                    <a:pt x="320" y="40"/>
                  </a:lnTo>
                  <a:lnTo>
                    <a:pt x="314" y="40"/>
                  </a:lnTo>
                  <a:lnTo>
                    <a:pt x="308" y="38"/>
                  </a:lnTo>
                  <a:lnTo>
                    <a:pt x="304" y="40"/>
                  </a:lnTo>
                  <a:lnTo>
                    <a:pt x="300" y="42"/>
                  </a:lnTo>
                  <a:lnTo>
                    <a:pt x="294" y="42"/>
                  </a:lnTo>
                  <a:lnTo>
                    <a:pt x="290" y="46"/>
                  </a:lnTo>
                  <a:lnTo>
                    <a:pt x="288" y="46"/>
                  </a:lnTo>
                  <a:lnTo>
                    <a:pt x="288" y="50"/>
                  </a:lnTo>
                  <a:lnTo>
                    <a:pt x="288" y="52"/>
                  </a:lnTo>
                  <a:close/>
                  <a:moveTo>
                    <a:pt x="324" y="48"/>
                  </a:moveTo>
                  <a:lnTo>
                    <a:pt x="322" y="48"/>
                  </a:lnTo>
                  <a:lnTo>
                    <a:pt x="322" y="50"/>
                  </a:lnTo>
                  <a:lnTo>
                    <a:pt x="324" y="52"/>
                  </a:lnTo>
                  <a:lnTo>
                    <a:pt x="326" y="52"/>
                  </a:lnTo>
                  <a:lnTo>
                    <a:pt x="328" y="52"/>
                  </a:lnTo>
                  <a:lnTo>
                    <a:pt x="332" y="54"/>
                  </a:lnTo>
                  <a:lnTo>
                    <a:pt x="332" y="50"/>
                  </a:lnTo>
                  <a:lnTo>
                    <a:pt x="334" y="50"/>
                  </a:lnTo>
                  <a:lnTo>
                    <a:pt x="336" y="50"/>
                  </a:lnTo>
                  <a:lnTo>
                    <a:pt x="338" y="50"/>
                  </a:lnTo>
                  <a:lnTo>
                    <a:pt x="338" y="48"/>
                  </a:lnTo>
                  <a:lnTo>
                    <a:pt x="336" y="48"/>
                  </a:lnTo>
                  <a:lnTo>
                    <a:pt x="334" y="48"/>
                  </a:lnTo>
                  <a:lnTo>
                    <a:pt x="332" y="48"/>
                  </a:lnTo>
                  <a:lnTo>
                    <a:pt x="332" y="46"/>
                  </a:lnTo>
                  <a:lnTo>
                    <a:pt x="328" y="44"/>
                  </a:lnTo>
                  <a:lnTo>
                    <a:pt x="324" y="48"/>
                  </a:lnTo>
                  <a:close/>
                  <a:moveTo>
                    <a:pt x="264" y="50"/>
                  </a:moveTo>
                  <a:lnTo>
                    <a:pt x="264" y="50"/>
                  </a:lnTo>
                  <a:lnTo>
                    <a:pt x="264" y="48"/>
                  </a:lnTo>
                  <a:lnTo>
                    <a:pt x="262" y="48"/>
                  </a:lnTo>
                  <a:lnTo>
                    <a:pt x="262" y="46"/>
                  </a:lnTo>
                  <a:lnTo>
                    <a:pt x="260" y="48"/>
                  </a:lnTo>
                  <a:lnTo>
                    <a:pt x="260" y="50"/>
                  </a:lnTo>
                  <a:lnTo>
                    <a:pt x="260" y="52"/>
                  </a:lnTo>
                  <a:lnTo>
                    <a:pt x="262" y="52"/>
                  </a:lnTo>
                  <a:lnTo>
                    <a:pt x="262" y="54"/>
                  </a:lnTo>
                  <a:lnTo>
                    <a:pt x="264" y="54"/>
                  </a:lnTo>
                  <a:lnTo>
                    <a:pt x="264" y="52"/>
                  </a:lnTo>
                  <a:lnTo>
                    <a:pt x="266" y="52"/>
                  </a:lnTo>
                  <a:lnTo>
                    <a:pt x="264" y="50"/>
                  </a:lnTo>
                  <a:close/>
                  <a:moveTo>
                    <a:pt x="254" y="32"/>
                  </a:moveTo>
                  <a:lnTo>
                    <a:pt x="254" y="32"/>
                  </a:lnTo>
                  <a:lnTo>
                    <a:pt x="256" y="36"/>
                  </a:lnTo>
                  <a:lnTo>
                    <a:pt x="256" y="38"/>
                  </a:lnTo>
                  <a:lnTo>
                    <a:pt x="260" y="38"/>
                  </a:lnTo>
                  <a:lnTo>
                    <a:pt x="262" y="38"/>
                  </a:lnTo>
                  <a:lnTo>
                    <a:pt x="262" y="36"/>
                  </a:lnTo>
                  <a:lnTo>
                    <a:pt x="260" y="36"/>
                  </a:lnTo>
                  <a:lnTo>
                    <a:pt x="258" y="34"/>
                  </a:lnTo>
                  <a:lnTo>
                    <a:pt x="260" y="34"/>
                  </a:lnTo>
                  <a:lnTo>
                    <a:pt x="256" y="32"/>
                  </a:lnTo>
                  <a:lnTo>
                    <a:pt x="256" y="30"/>
                  </a:lnTo>
                  <a:lnTo>
                    <a:pt x="254" y="28"/>
                  </a:lnTo>
                  <a:lnTo>
                    <a:pt x="254" y="30"/>
                  </a:lnTo>
                  <a:lnTo>
                    <a:pt x="254" y="32"/>
                  </a:lnTo>
                  <a:close/>
                  <a:moveTo>
                    <a:pt x="272" y="54"/>
                  </a:moveTo>
                  <a:lnTo>
                    <a:pt x="274" y="56"/>
                  </a:lnTo>
                  <a:lnTo>
                    <a:pt x="268" y="50"/>
                  </a:lnTo>
                  <a:lnTo>
                    <a:pt x="268" y="52"/>
                  </a:lnTo>
                  <a:lnTo>
                    <a:pt x="268" y="54"/>
                  </a:lnTo>
                  <a:lnTo>
                    <a:pt x="272" y="54"/>
                  </a:lnTo>
                  <a:close/>
                  <a:moveTo>
                    <a:pt x="284" y="38"/>
                  </a:moveTo>
                  <a:lnTo>
                    <a:pt x="284" y="38"/>
                  </a:lnTo>
                  <a:lnTo>
                    <a:pt x="284" y="36"/>
                  </a:lnTo>
                  <a:lnTo>
                    <a:pt x="280" y="36"/>
                  </a:lnTo>
                  <a:lnTo>
                    <a:pt x="280" y="38"/>
                  </a:lnTo>
                  <a:lnTo>
                    <a:pt x="282" y="38"/>
                  </a:lnTo>
                  <a:lnTo>
                    <a:pt x="284" y="38"/>
                  </a:lnTo>
                  <a:close/>
                  <a:moveTo>
                    <a:pt x="260" y="30"/>
                  </a:moveTo>
                  <a:lnTo>
                    <a:pt x="258" y="30"/>
                  </a:lnTo>
                  <a:lnTo>
                    <a:pt x="258" y="32"/>
                  </a:lnTo>
                  <a:lnTo>
                    <a:pt x="260" y="32"/>
                  </a:lnTo>
                  <a:lnTo>
                    <a:pt x="260" y="30"/>
                  </a:lnTo>
                  <a:close/>
                  <a:moveTo>
                    <a:pt x="254" y="32"/>
                  </a:moveTo>
                  <a:lnTo>
                    <a:pt x="254" y="32"/>
                  </a:lnTo>
                  <a:lnTo>
                    <a:pt x="252" y="32"/>
                  </a:lnTo>
                  <a:lnTo>
                    <a:pt x="254" y="32"/>
                  </a:lnTo>
                  <a:close/>
                  <a:moveTo>
                    <a:pt x="298" y="32"/>
                  </a:moveTo>
                  <a:lnTo>
                    <a:pt x="300" y="32"/>
                  </a:lnTo>
                  <a:lnTo>
                    <a:pt x="296" y="32"/>
                  </a:lnTo>
                  <a:lnTo>
                    <a:pt x="298" y="32"/>
                  </a:lnTo>
                  <a:close/>
                  <a:moveTo>
                    <a:pt x="104" y="178"/>
                  </a:moveTo>
                  <a:lnTo>
                    <a:pt x="104" y="178"/>
                  </a:lnTo>
                  <a:close/>
                  <a:moveTo>
                    <a:pt x="200" y="96"/>
                  </a:moveTo>
                  <a:lnTo>
                    <a:pt x="202" y="92"/>
                  </a:lnTo>
                  <a:lnTo>
                    <a:pt x="202" y="90"/>
                  </a:lnTo>
                  <a:lnTo>
                    <a:pt x="206" y="88"/>
                  </a:lnTo>
                  <a:lnTo>
                    <a:pt x="204" y="94"/>
                  </a:lnTo>
                  <a:lnTo>
                    <a:pt x="210" y="94"/>
                  </a:lnTo>
                  <a:lnTo>
                    <a:pt x="214" y="98"/>
                  </a:lnTo>
                  <a:lnTo>
                    <a:pt x="214" y="94"/>
                  </a:lnTo>
                  <a:lnTo>
                    <a:pt x="216" y="94"/>
                  </a:lnTo>
                  <a:lnTo>
                    <a:pt x="214" y="92"/>
                  </a:lnTo>
                  <a:lnTo>
                    <a:pt x="210" y="92"/>
                  </a:lnTo>
                  <a:lnTo>
                    <a:pt x="212" y="90"/>
                  </a:lnTo>
                  <a:lnTo>
                    <a:pt x="210" y="88"/>
                  </a:lnTo>
                  <a:lnTo>
                    <a:pt x="206" y="88"/>
                  </a:lnTo>
                  <a:lnTo>
                    <a:pt x="210" y="86"/>
                  </a:lnTo>
                  <a:lnTo>
                    <a:pt x="208" y="82"/>
                  </a:lnTo>
                  <a:lnTo>
                    <a:pt x="204" y="82"/>
                  </a:lnTo>
                  <a:lnTo>
                    <a:pt x="204" y="80"/>
                  </a:lnTo>
                  <a:lnTo>
                    <a:pt x="198" y="80"/>
                  </a:lnTo>
                  <a:lnTo>
                    <a:pt x="196" y="78"/>
                  </a:lnTo>
                  <a:lnTo>
                    <a:pt x="196" y="80"/>
                  </a:lnTo>
                  <a:lnTo>
                    <a:pt x="194" y="80"/>
                  </a:lnTo>
                  <a:lnTo>
                    <a:pt x="192" y="80"/>
                  </a:lnTo>
                  <a:lnTo>
                    <a:pt x="188" y="80"/>
                  </a:lnTo>
                  <a:lnTo>
                    <a:pt x="188" y="76"/>
                  </a:lnTo>
                  <a:lnTo>
                    <a:pt x="184" y="76"/>
                  </a:lnTo>
                  <a:lnTo>
                    <a:pt x="182" y="76"/>
                  </a:lnTo>
                  <a:lnTo>
                    <a:pt x="182" y="74"/>
                  </a:lnTo>
                  <a:lnTo>
                    <a:pt x="184" y="72"/>
                  </a:lnTo>
                  <a:lnTo>
                    <a:pt x="186" y="72"/>
                  </a:lnTo>
                  <a:lnTo>
                    <a:pt x="188" y="70"/>
                  </a:lnTo>
                  <a:lnTo>
                    <a:pt x="186" y="68"/>
                  </a:lnTo>
                  <a:lnTo>
                    <a:pt x="184" y="68"/>
                  </a:lnTo>
                  <a:lnTo>
                    <a:pt x="182" y="68"/>
                  </a:lnTo>
                  <a:lnTo>
                    <a:pt x="180" y="68"/>
                  </a:lnTo>
                  <a:lnTo>
                    <a:pt x="180" y="66"/>
                  </a:lnTo>
                  <a:lnTo>
                    <a:pt x="178" y="64"/>
                  </a:lnTo>
                  <a:lnTo>
                    <a:pt x="180" y="64"/>
                  </a:lnTo>
                  <a:lnTo>
                    <a:pt x="180" y="62"/>
                  </a:lnTo>
                  <a:lnTo>
                    <a:pt x="176" y="62"/>
                  </a:lnTo>
                  <a:lnTo>
                    <a:pt x="180" y="58"/>
                  </a:lnTo>
                  <a:lnTo>
                    <a:pt x="180" y="56"/>
                  </a:lnTo>
                  <a:lnTo>
                    <a:pt x="178" y="56"/>
                  </a:lnTo>
                  <a:lnTo>
                    <a:pt x="178" y="52"/>
                  </a:lnTo>
                  <a:lnTo>
                    <a:pt x="180" y="52"/>
                  </a:lnTo>
                  <a:lnTo>
                    <a:pt x="176" y="50"/>
                  </a:lnTo>
                  <a:lnTo>
                    <a:pt x="176" y="54"/>
                  </a:lnTo>
                  <a:lnTo>
                    <a:pt x="176" y="56"/>
                  </a:lnTo>
                  <a:lnTo>
                    <a:pt x="174" y="60"/>
                  </a:lnTo>
                  <a:lnTo>
                    <a:pt x="172" y="60"/>
                  </a:lnTo>
                  <a:lnTo>
                    <a:pt x="170" y="60"/>
                  </a:lnTo>
                  <a:lnTo>
                    <a:pt x="168" y="60"/>
                  </a:lnTo>
                  <a:lnTo>
                    <a:pt x="170" y="58"/>
                  </a:lnTo>
                  <a:lnTo>
                    <a:pt x="168" y="56"/>
                  </a:lnTo>
                  <a:lnTo>
                    <a:pt x="164" y="56"/>
                  </a:lnTo>
                  <a:lnTo>
                    <a:pt x="166" y="54"/>
                  </a:lnTo>
                  <a:lnTo>
                    <a:pt x="170" y="50"/>
                  </a:lnTo>
                  <a:lnTo>
                    <a:pt x="170" y="48"/>
                  </a:lnTo>
                  <a:lnTo>
                    <a:pt x="174" y="48"/>
                  </a:lnTo>
                  <a:lnTo>
                    <a:pt x="168" y="48"/>
                  </a:lnTo>
                  <a:lnTo>
                    <a:pt x="170" y="46"/>
                  </a:lnTo>
                  <a:lnTo>
                    <a:pt x="170" y="44"/>
                  </a:lnTo>
                  <a:lnTo>
                    <a:pt x="172" y="40"/>
                  </a:lnTo>
                  <a:lnTo>
                    <a:pt x="170" y="40"/>
                  </a:lnTo>
                  <a:lnTo>
                    <a:pt x="168" y="40"/>
                  </a:lnTo>
                  <a:lnTo>
                    <a:pt x="166" y="40"/>
                  </a:lnTo>
                  <a:lnTo>
                    <a:pt x="166" y="38"/>
                  </a:lnTo>
                  <a:lnTo>
                    <a:pt x="168" y="38"/>
                  </a:lnTo>
                  <a:lnTo>
                    <a:pt x="170" y="38"/>
                  </a:lnTo>
                  <a:lnTo>
                    <a:pt x="172" y="38"/>
                  </a:lnTo>
                  <a:lnTo>
                    <a:pt x="174" y="38"/>
                  </a:lnTo>
                  <a:lnTo>
                    <a:pt x="178" y="40"/>
                  </a:lnTo>
                  <a:lnTo>
                    <a:pt x="180" y="42"/>
                  </a:lnTo>
                  <a:lnTo>
                    <a:pt x="180" y="38"/>
                  </a:lnTo>
                  <a:lnTo>
                    <a:pt x="182" y="36"/>
                  </a:lnTo>
                  <a:lnTo>
                    <a:pt x="186" y="36"/>
                  </a:lnTo>
                  <a:lnTo>
                    <a:pt x="188" y="34"/>
                  </a:lnTo>
                  <a:lnTo>
                    <a:pt x="190" y="32"/>
                  </a:lnTo>
                  <a:lnTo>
                    <a:pt x="194" y="34"/>
                  </a:lnTo>
                  <a:lnTo>
                    <a:pt x="194" y="32"/>
                  </a:lnTo>
                  <a:lnTo>
                    <a:pt x="196" y="32"/>
                  </a:lnTo>
                  <a:lnTo>
                    <a:pt x="198" y="32"/>
                  </a:lnTo>
                  <a:lnTo>
                    <a:pt x="200" y="30"/>
                  </a:lnTo>
                  <a:lnTo>
                    <a:pt x="202" y="30"/>
                  </a:lnTo>
                  <a:lnTo>
                    <a:pt x="200" y="26"/>
                  </a:lnTo>
                  <a:lnTo>
                    <a:pt x="198" y="28"/>
                  </a:lnTo>
                  <a:lnTo>
                    <a:pt x="192" y="30"/>
                  </a:lnTo>
                  <a:lnTo>
                    <a:pt x="192" y="32"/>
                  </a:lnTo>
                  <a:lnTo>
                    <a:pt x="188" y="32"/>
                  </a:lnTo>
                  <a:lnTo>
                    <a:pt x="186" y="32"/>
                  </a:lnTo>
                  <a:lnTo>
                    <a:pt x="184" y="32"/>
                  </a:lnTo>
                  <a:lnTo>
                    <a:pt x="182" y="32"/>
                  </a:lnTo>
                  <a:lnTo>
                    <a:pt x="182" y="30"/>
                  </a:lnTo>
                  <a:lnTo>
                    <a:pt x="182" y="28"/>
                  </a:lnTo>
                  <a:lnTo>
                    <a:pt x="180" y="26"/>
                  </a:lnTo>
                  <a:lnTo>
                    <a:pt x="178" y="26"/>
                  </a:lnTo>
                  <a:lnTo>
                    <a:pt x="174" y="26"/>
                  </a:lnTo>
                  <a:lnTo>
                    <a:pt x="170" y="24"/>
                  </a:lnTo>
                  <a:lnTo>
                    <a:pt x="168" y="26"/>
                  </a:lnTo>
                  <a:lnTo>
                    <a:pt x="166" y="28"/>
                  </a:lnTo>
                  <a:lnTo>
                    <a:pt x="164" y="30"/>
                  </a:lnTo>
                  <a:lnTo>
                    <a:pt x="162" y="28"/>
                  </a:lnTo>
                  <a:lnTo>
                    <a:pt x="162" y="26"/>
                  </a:lnTo>
                  <a:lnTo>
                    <a:pt x="160" y="24"/>
                  </a:lnTo>
                  <a:lnTo>
                    <a:pt x="162" y="22"/>
                  </a:lnTo>
                  <a:lnTo>
                    <a:pt x="164" y="20"/>
                  </a:lnTo>
                  <a:lnTo>
                    <a:pt x="166" y="18"/>
                  </a:lnTo>
                  <a:lnTo>
                    <a:pt x="168" y="18"/>
                  </a:lnTo>
                  <a:lnTo>
                    <a:pt x="168" y="20"/>
                  </a:lnTo>
                  <a:lnTo>
                    <a:pt x="170" y="22"/>
                  </a:lnTo>
                  <a:lnTo>
                    <a:pt x="172" y="24"/>
                  </a:lnTo>
                  <a:lnTo>
                    <a:pt x="172" y="20"/>
                  </a:lnTo>
                  <a:lnTo>
                    <a:pt x="174" y="22"/>
                  </a:lnTo>
                  <a:lnTo>
                    <a:pt x="172" y="18"/>
                  </a:lnTo>
                  <a:lnTo>
                    <a:pt x="174" y="18"/>
                  </a:lnTo>
                  <a:lnTo>
                    <a:pt x="178" y="18"/>
                  </a:lnTo>
                  <a:lnTo>
                    <a:pt x="178" y="16"/>
                  </a:lnTo>
                  <a:lnTo>
                    <a:pt x="180" y="16"/>
                  </a:lnTo>
                  <a:lnTo>
                    <a:pt x="184" y="18"/>
                  </a:lnTo>
                  <a:lnTo>
                    <a:pt x="184" y="16"/>
                  </a:lnTo>
                  <a:lnTo>
                    <a:pt x="184" y="14"/>
                  </a:lnTo>
                  <a:lnTo>
                    <a:pt x="188" y="12"/>
                  </a:lnTo>
                  <a:lnTo>
                    <a:pt x="190" y="14"/>
                  </a:lnTo>
                  <a:lnTo>
                    <a:pt x="192" y="14"/>
                  </a:lnTo>
                  <a:lnTo>
                    <a:pt x="196" y="14"/>
                  </a:lnTo>
                  <a:lnTo>
                    <a:pt x="194" y="18"/>
                  </a:lnTo>
                  <a:lnTo>
                    <a:pt x="196" y="20"/>
                  </a:lnTo>
                  <a:lnTo>
                    <a:pt x="198" y="22"/>
                  </a:lnTo>
                  <a:lnTo>
                    <a:pt x="200" y="22"/>
                  </a:lnTo>
                  <a:lnTo>
                    <a:pt x="198" y="18"/>
                  </a:lnTo>
                  <a:lnTo>
                    <a:pt x="200" y="16"/>
                  </a:lnTo>
                  <a:lnTo>
                    <a:pt x="202" y="14"/>
                  </a:lnTo>
                  <a:lnTo>
                    <a:pt x="200" y="14"/>
                  </a:lnTo>
                  <a:lnTo>
                    <a:pt x="202" y="12"/>
                  </a:lnTo>
                  <a:lnTo>
                    <a:pt x="200" y="12"/>
                  </a:lnTo>
                  <a:lnTo>
                    <a:pt x="198" y="10"/>
                  </a:lnTo>
                  <a:lnTo>
                    <a:pt x="200" y="8"/>
                  </a:lnTo>
                  <a:lnTo>
                    <a:pt x="202" y="6"/>
                  </a:lnTo>
                  <a:lnTo>
                    <a:pt x="206" y="8"/>
                  </a:lnTo>
                  <a:lnTo>
                    <a:pt x="208" y="8"/>
                  </a:lnTo>
                  <a:lnTo>
                    <a:pt x="210" y="6"/>
                  </a:lnTo>
                  <a:lnTo>
                    <a:pt x="212" y="8"/>
                  </a:lnTo>
                  <a:lnTo>
                    <a:pt x="216" y="8"/>
                  </a:lnTo>
                  <a:lnTo>
                    <a:pt x="218" y="6"/>
                  </a:lnTo>
                  <a:lnTo>
                    <a:pt x="220" y="8"/>
                  </a:lnTo>
                  <a:lnTo>
                    <a:pt x="224" y="8"/>
                  </a:lnTo>
                  <a:lnTo>
                    <a:pt x="226" y="6"/>
                  </a:lnTo>
                  <a:lnTo>
                    <a:pt x="230" y="8"/>
                  </a:lnTo>
                  <a:lnTo>
                    <a:pt x="228" y="4"/>
                  </a:lnTo>
                  <a:lnTo>
                    <a:pt x="230" y="6"/>
                  </a:lnTo>
                  <a:lnTo>
                    <a:pt x="234" y="4"/>
                  </a:lnTo>
                  <a:lnTo>
                    <a:pt x="234" y="2"/>
                  </a:lnTo>
                  <a:lnTo>
                    <a:pt x="236" y="2"/>
                  </a:lnTo>
                  <a:lnTo>
                    <a:pt x="222" y="0"/>
                  </a:lnTo>
                  <a:lnTo>
                    <a:pt x="200" y="2"/>
                  </a:lnTo>
                  <a:lnTo>
                    <a:pt x="180" y="6"/>
                  </a:lnTo>
                  <a:lnTo>
                    <a:pt x="158" y="10"/>
                  </a:lnTo>
                  <a:lnTo>
                    <a:pt x="138" y="18"/>
                  </a:lnTo>
                  <a:lnTo>
                    <a:pt x="120" y="26"/>
                  </a:lnTo>
                  <a:lnTo>
                    <a:pt x="102" y="36"/>
                  </a:lnTo>
                  <a:lnTo>
                    <a:pt x="86" y="48"/>
                  </a:lnTo>
                  <a:lnTo>
                    <a:pt x="70" y="62"/>
                  </a:lnTo>
                  <a:lnTo>
                    <a:pt x="72" y="62"/>
                  </a:lnTo>
                  <a:lnTo>
                    <a:pt x="70" y="68"/>
                  </a:lnTo>
                  <a:lnTo>
                    <a:pt x="68" y="66"/>
                  </a:lnTo>
                  <a:lnTo>
                    <a:pt x="68" y="68"/>
                  </a:lnTo>
                  <a:lnTo>
                    <a:pt x="66" y="68"/>
                  </a:lnTo>
                  <a:lnTo>
                    <a:pt x="64" y="70"/>
                  </a:lnTo>
                  <a:lnTo>
                    <a:pt x="60" y="74"/>
                  </a:lnTo>
                  <a:lnTo>
                    <a:pt x="56" y="78"/>
                  </a:lnTo>
                  <a:lnTo>
                    <a:pt x="56" y="76"/>
                  </a:lnTo>
                  <a:lnTo>
                    <a:pt x="44" y="90"/>
                  </a:lnTo>
                  <a:lnTo>
                    <a:pt x="34" y="106"/>
                  </a:lnTo>
                  <a:lnTo>
                    <a:pt x="24" y="122"/>
                  </a:lnTo>
                  <a:lnTo>
                    <a:pt x="18" y="138"/>
                  </a:lnTo>
                  <a:lnTo>
                    <a:pt x="10" y="156"/>
                  </a:lnTo>
                  <a:lnTo>
                    <a:pt x="6" y="174"/>
                  </a:lnTo>
                  <a:lnTo>
                    <a:pt x="2" y="192"/>
                  </a:lnTo>
                  <a:lnTo>
                    <a:pt x="0" y="212"/>
                  </a:lnTo>
                  <a:lnTo>
                    <a:pt x="2" y="210"/>
                  </a:lnTo>
                  <a:lnTo>
                    <a:pt x="4" y="206"/>
                  </a:lnTo>
                  <a:lnTo>
                    <a:pt x="2" y="200"/>
                  </a:lnTo>
                  <a:lnTo>
                    <a:pt x="4" y="198"/>
                  </a:lnTo>
                  <a:lnTo>
                    <a:pt x="6" y="200"/>
                  </a:lnTo>
                  <a:lnTo>
                    <a:pt x="6" y="198"/>
                  </a:lnTo>
                  <a:lnTo>
                    <a:pt x="6" y="196"/>
                  </a:lnTo>
                  <a:lnTo>
                    <a:pt x="6" y="194"/>
                  </a:lnTo>
                  <a:lnTo>
                    <a:pt x="4" y="188"/>
                  </a:lnTo>
                  <a:lnTo>
                    <a:pt x="4" y="186"/>
                  </a:lnTo>
                  <a:lnTo>
                    <a:pt x="6" y="184"/>
                  </a:lnTo>
                  <a:lnTo>
                    <a:pt x="6" y="186"/>
                  </a:lnTo>
                  <a:lnTo>
                    <a:pt x="12" y="186"/>
                  </a:lnTo>
                  <a:lnTo>
                    <a:pt x="14" y="182"/>
                  </a:lnTo>
                  <a:lnTo>
                    <a:pt x="14" y="180"/>
                  </a:lnTo>
                  <a:lnTo>
                    <a:pt x="12" y="178"/>
                  </a:lnTo>
                  <a:lnTo>
                    <a:pt x="16" y="176"/>
                  </a:lnTo>
                  <a:lnTo>
                    <a:pt x="14" y="178"/>
                  </a:lnTo>
                  <a:lnTo>
                    <a:pt x="16" y="180"/>
                  </a:lnTo>
                  <a:lnTo>
                    <a:pt x="18" y="178"/>
                  </a:lnTo>
                  <a:lnTo>
                    <a:pt x="20" y="176"/>
                  </a:lnTo>
                  <a:lnTo>
                    <a:pt x="22" y="174"/>
                  </a:lnTo>
                  <a:lnTo>
                    <a:pt x="22" y="168"/>
                  </a:lnTo>
                  <a:lnTo>
                    <a:pt x="24" y="168"/>
                  </a:lnTo>
                  <a:lnTo>
                    <a:pt x="22" y="170"/>
                  </a:lnTo>
                  <a:lnTo>
                    <a:pt x="22" y="172"/>
                  </a:lnTo>
                  <a:lnTo>
                    <a:pt x="22" y="174"/>
                  </a:lnTo>
                  <a:lnTo>
                    <a:pt x="22" y="178"/>
                  </a:lnTo>
                  <a:lnTo>
                    <a:pt x="20" y="182"/>
                  </a:lnTo>
                  <a:lnTo>
                    <a:pt x="22" y="184"/>
                  </a:lnTo>
                  <a:lnTo>
                    <a:pt x="20" y="184"/>
                  </a:lnTo>
                  <a:lnTo>
                    <a:pt x="22" y="188"/>
                  </a:lnTo>
                  <a:lnTo>
                    <a:pt x="20" y="194"/>
                  </a:lnTo>
                  <a:lnTo>
                    <a:pt x="18" y="200"/>
                  </a:lnTo>
                  <a:lnTo>
                    <a:pt x="18" y="202"/>
                  </a:lnTo>
                  <a:lnTo>
                    <a:pt x="18" y="204"/>
                  </a:lnTo>
                  <a:lnTo>
                    <a:pt x="18" y="206"/>
                  </a:lnTo>
                  <a:lnTo>
                    <a:pt x="16" y="208"/>
                  </a:lnTo>
                  <a:lnTo>
                    <a:pt x="14" y="210"/>
                  </a:lnTo>
                  <a:lnTo>
                    <a:pt x="12" y="212"/>
                  </a:lnTo>
                  <a:lnTo>
                    <a:pt x="12" y="214"/>
                  </a:lnTo>
                  <a:lnTo>
                    <a:pt x="10" y="216"/>
                  </a:lnTo>
                  <a:lnTo>
                    <a:pt x="12" y="216"/>
                  </a:lnTo>
                  <a:lnTo>
                    <a:pt x="12" y="218"/>
                  </a:lnTo>
                  <a:lnTo>
                    <a:pt x="12" y="222"/>
                  </a:lnTo>
                  <a:lnTo>
                    <a:pt x="10" y="224"/>
                  </a:lnTo>
                  <a:lnTo>
                    <a:pt x="8" y="226"/>
                  </a:lnTo>
                  <a:lnTo>
                    <a:pt x="10" y="230"/>
                  </a:lnTo>
                  <a:lnTo>
                    <a:pt x="10" y="234"/>
                  </a:lnTo>
                  <a:lnTo>
                    <a:pt x="8" y="240"/>
                  </a:lnTo>
                  <a:lnTo>
                    <a:pt x="12" y="248"/>
                  </a:lnTo>
                  <a:lnTo>
                    <a:pt x="10" y="252"/>
                  </a:lnTo>
                  <a:lnTo>
                    <a:pt x="10" y="260"/>
                  </a:lnTo>
                  <a:lnTo>
                    <a:pt x="12" y="264"/>
                  </a:lnTo>
                  <a:lnTo>
                    <a:pt x="14" y="270"/>
                  </a:lnTo>
                  <a:lnTo>
                    <a:pt x="14" y="278"/>
                  </a:lnTo>
                  <a:lnTo>
                    <a:pt x="16" y="282"/>
                  </a:lnTo>
                  <a:lnTo>
                    <a:pt x="18" y="282"/>
                  </a:lnTo>
                  <a:lnTo>
                    <a:pt x="16" y="286"/>
                  </a:lnTo>
                  <a:lnTo>
                    <a:pt x="20" y="288"/>
                  </a:lnTo>
                  <a:lnTo>
                    <a:pt x="18" y="292"/>
                  </a:lnTo>
                  <a:lnTo>
                    <a:pt x="22" y="294"/>
                  </a:lnTo>
                  <a:lnTo>
                    <a:pt x="22" y="298"/>
                  </a:lnTo>
                  <a:lnTo>
                    <a:pt x="24" y="302"/>
                  </a:lnTo>
                  <a:lnTo>
                    <a:pt x="26" y="306"/>
                  </a:lnTo>
                  <a:lnTo>
                    <a:pt x="26" y="308"/>
                  </a:lnTo>
                  <a:lnTo>
                    <a:pt x="26" y="310"/>
                  </a:lnTo>
                  <a:lnTo>
                    <a:pt x="28" y="312"/>
                  </a:lnTo>
                  <a:lnTo>
                    <a:pt x="30" y="316"/>
                  </a:lnTo>
                  <a:lnTo>
                    <a:pt x="34" y="318"/>
                  </a:lnTo>
                  <a:lnTo>
                    <a:pt x="34" y="320"/>
                  </a:lnTo>
                  <a:lnTo>
                    <a:pt x="38" y="322"/>
                  </a:lnTo>
                  <a:lnTo>
                    <a:pt x="40" y="326"/>
                  </a:lnTo>
                  <a:lnTo>
                    <a:pt x="42" y="326"/>
                  </a:lnTo>
                  <a:lnTo>
                    <a:pt x="44" y="330"/>
                  </a:lnTo>
                  <a:lnTo>
                    <a:pt x="46" y="330"/>
                  </a:lnTo>
                  <a:lnTo>
                    <a:pt x="48" y="332"/>
                  </a:lnTo>
                  <a:lnTo>
                    <a:pt x="50" y="334"/>
                  </a:lnTo>
                  <a:lnTo>
                    <a:pt x="54" y="336"/>
                  </a:lnTo>
                  <a:lnTo>
                    <a:pt x="56" y="340"/>
                  </a:lnTo>
                  <a:lnTo>
                    <a:pt x="60" y="340"/>
                  </a:lnTo>
                  <a:lnTo>
                    <a:pt x="62" y="344"/>
                  </a:lnTo>
                  <a:lnTo>
                    <a:pt x="62" y="346"/>
                  </a:lnTo>
                  <a:lnTo>
                    <a:pt x="64" y="346"/>
                  </a:lnTo>
                  <a:lnTo>
                    <a:pt x="64" y="344"/>
                  </a:lnTo>
                  <a:lnTo>
                    <a:pt x="66" y="344"/>
                  </a:lnTo>
                  <a:lnTo>
                    <a:pt x="68" y="344"/>
                  </a:lnTo>
                  <a:lnTo>
                    <a:pt x="70" y="344"/>
                  </a:lnTo>
                  <a:lnTo>
                    <a:pt x="72" y="344"/>
                  </a:lnTo>
                  <a:lnTo>
                    <a:pt x="68" y="342"/>
                  </a:lnTo>
                  <a:lnTo>
                    <a:pt x="66" y="342"/>
                  </a:lnTo>
                  <a:lnTo>
                    <a:pt x="62" y="340"/>
                  </a:lnTo>
                  <a:lnTo>
                    <a:pt x="60" y="338"/>
                  </a:lnTo>
                  <a:lnTo>
                    <a:pt x="56" y="338"/>
                  </a:lnTo>
                  <a:lnTo>
                    <a:pt x="54" y="334"/>
                  </a:lnTo>
                  <a:lnTo>
                    <a:pt x="48" y="330"/>
                  </a:lnTo>
                  <a:lnTo>
                    <a:pt x="46" y="330"/>
                  </a:lnTo>
                  <a:lnTo>
                    <a:pt x="46" y="326"/>
                  </a:lnTo>
                  <a:lnTo>
                    <a:pt x="44" y="326"/>
                  </a:lnTo>
                  <a:lnTo>
                    <a:pt x="42" y="326"/>
                  </a:lnTo>
                  <a:lnTo>
                    <a:pt x="40" y="324"/>
                  </a:lnTo>
                  <a:lnTo>
                    <a:pt x="40" y="322"/>
                  </a:lnTo>
                  <a:lnTo>
                    <a:pt x="40" y="320"/>
                  </a:lnTo>
                  <a:lnTo>
                    <a:pt x="38" y="320"/>
                  </a:lnTo>
                  <a:lnTo>
                    <a:pt x="36" y="320"/>
                  </a:lnTo>
                  <a:lnTo>
                    <a:pt x="36" y="318"/>
                  </a:lnTo>
                  <a:lnTo>
                    <a:pt x="34" y="318"/>
                  </a:lnTo>
                  <a:lnTo>
                    <a:pt x="34" y="316"/>
                  </a:lnTo>
                  <a:lnTo>
                    <a:pt x="34" y="314"/>
                  </a:lnTo>
                  <a:lnTo>
                    <a:pt x="32" y="312"/>
                  </a:lnTo>
                  <a:lnTo>
                    <a:pt x="30" y="310"/>
                  </a:lnTo>
                  <a:lnTo>
                    <a:pt x="28" y="306"/>
                  </a:lnTo>
                  <a:lnTo>
                    <a:pt x="28" y="304"/>
                  </a:lnTo>
                  <a:lnTo>
                    <a:pt x="30" y="302"/>
                  </a:lnTo>
                  <a:lnTo>
                    <a:pt x="30" y="300"/>
                  </a:lnTo>
                  <a:lnTo>
                    <a:pt x="30" y="298"/>
                  </a:lnTo>
                  <a:lnTo>
                    <a:pt x="28" y="298"/>
                  </a:lnTo>
                  <a:lnTo>
                    <a:pt x="26" y="294"/>
                  </a:lnTo>
                  <a:lnTo>
                    <a:pt x="24" y="292"/>
                  </a:lnTo>
                  <a:lnTo>
                    <a:pt x="24" y="288"/>
                  </a:lnTo>
                  <a:lnTo>
                    <a:pt x="24" y="286"/>
                  </a:lnTo>
                  <a:lnTo>
                    <a:pt x="22" y="280"/>
                  </a:lnTo>
                  <a:lnTo>
                    <a:pt x="24" y="276"/>
                  </a:lnTo>
                  <a:lnTo>
                    <a:pt x="22" y="274"/>
                  </a:lnTo>
                  <a:lnTo>
                    <a:pt x="22" y="270"/>
                  </a:lnTo>
                  <a:lnTo>
                    <a:pt x="22" y="264"/>
                  </a:lnTo>
                  <a:lnTo>
                    <a:pt x="20" y="260"/>
                  </a:lnTo>
                  <a:lnTo>
                    <a:pt x="22" y="256"/>
                  </a:lnTo>
                  <a:lnTo>
                    <a:pt x="20" y="252"/>
                  </a:lnTo>
                  <a:lnTo>
                    <a:pt x="20" y="248"/>
                  </a:lnTo>
                  <a:lnTo>
                    <a:pt x="18" y="244"/>
                  </a:lnTo>
                  <a:lnTo>
                    <a:pt x="18" y="242"/>
                  </a:lnTo>
                  <a:lnTo>
                    <a:pt x="18" y="240"/>
                  </a:lnTo>
                  <a:lnTo>
                    <a:pt x="18" y="238"/>
                  </a:lnTo>
                  <a:lnTo>
                    <a:pt x="18" y="234"/>
                  </a:lnTo>
                  <a:lnTo>
                    <a:pt x="18" y="232"/>
                  </a:lnTo>
                  <a:lnTo>
                    <a:pt x="22" y="232"/>
                  </a:lnTo>
                  <a:lnTo>
                    <a:pt x="24" y="234"/>
                  </a:lnTo>
                  <a:lnTo>
                    <a:pt x="24" y="238"/>
                  </a:lnTo>
                  <a:lnTo>
                    <a:pt x="22" y="240"/>
                  </a:lnTo>
                  <a:lnTo>
                    <a:pt x="24" y="242"/>
                  </a:lnTo>
                  <a:lnTo>
                    <a:pt x="26" y="244"/>
                  </a:lnTo>
                  <a:lnTo>
                    <a:pt x="24" y="246"/>
                  </a:lnTo>
                  <a:lnTo>
                    <a:pt x="24" y="248"/>
                  </a:lnTo>
                  <a:lnTo>
                    <a:pt x="24" y="252"/>
                  </a:lnTo>
                  <a:lnTo>
                    <a:pt x="24" y="254"/>
                  </a:lnTo>
                  <a:lnTo>
                    <a:pt x="26" y="256"/>
                  </a:lnTo>
                  <a:lnTo>
                    <a:pt x="28" y="256"/>
                  </a:lnTo>
                  <a:lnTo>
                    <a:pt x="30" y="252"/>
                  </a:lnTo>
                  <a:lnTo>
                    <a:pt x="36" y="252"/>
                  </a:lnTo>
                  <a:lnTo>
                    <a:pt x="34" y="246"/>
                  </a:lnTo>
                  <a:lnTo>
                    <a:pt x="36" y="246"/>
                  </a:lnTo>
                  <a:lnTo>
                    <a:pt x="38" y="240"/>
                  </a:lnTo>
                  <a:lnTo>
                    <a:pt x="34" y="238"/>
                  </a:lnTo>
                  <a:lnTo>
                    <a:pt x="36" y="232"/>
                  </a:lnTo>
                  <a:lnTo>
                    <a:pt x="34" y="230"/>
                  </a:lnTo>
                  <a:lnTo>
                    <a:pt x="34" y="224"/>
                  </a:lnTo>
                  <a:lnTo>
                    <a:pt x="34" y="218"/>
                  </a:lnTo>
                  <a:lnTo>
                    <a:pt x="36" y="218"/>
                  </a:lnTo>
                  <a:lnTo>
                    <a:pt x="36" y="214"/>
                  </a:lnTo>
                  <a:lnTo>
                    <a:pt x="40" y="212"/>
                  </a:lnTo>
                  <a:lnTo>
                    <a:pt x="42" y="216"/>
                  </a:lnTo>
                  <a:lnTo>
                    <a:pt x="44" y="218"/>
                  </a:lnTo>
                  <a:lnTo>
                    <a:pt x="42" y="224"/>
                  </a:lnTo>
                  <a:lnTo>
                    <a:pt x="40" y="226"/>
                  </a:lnTo>
                  <a:lnTo>
                    <a:pt x="38" y="226"/>
                  </a:lnTo>
                  <a:lnTo>
                    <a:pt x="40" y="226"/>
                  </a:lnTo>
                  <a:lnTo>
                    <a:pt x="40" y="230"/>
                  </a:lnTo>
                  <a:lnTo>
                    <a:pt x="42" y="230"/>
                  </a:lnTo>
                  <a:lnTo>
                    <a:pt x="44" y="226"/>
                  </a:lnTo>
                  <a:lnTo>
                    <a:pt x="46" y="226"/>
                  </a:lnTo>
                  <a:lnTo>
                    <a:pt x="46" y="220"/>
                  </a:lnTo>
                  <a:lnTo>
                    <a:pt x="50" y="220"/>
                  </a:lnTo>
                  <a:lnTo>
                    <a:pt x="52" y="218"/>
                  </a:lnTo>
                  <a:lnTo>
                    <a:pt x="54" y="220"/>
                  </a:lnTo>
                  <a:lnTo>
                    <a:pt x="58" y="222"/>
                  </a:lnTo>
                  <a:lnTo>
                    <a:pt x="64" y="222"/>
                  </a:lnTo>
                  <a:lnTo>
                    <a:pt x="72" y="218"/>
                  </a:lnTo>
                  <a:lnTo>
                    <a:pt x="74" y="216"/>
                  </a:lnTo>
                  <a:lnTo>
                    <a:pt x="76" y="212"/>
                  </a:lnTo>
                  <a:lnTo>
                    <a:pt x="82" y="212"/>
                  </a:lnTo>
                  <a:lnTo>
                    <a:pt x="84" y="206"/>
                  </a:lnTo>
                  <a:lnTo>
                    <a:pt x="84" y="204"/>
                  </a:lnTo>
                  <a:lnTo>
                    <a:pt x="82" y="202"/>
                  </a:lnTo>
                  <a:lnTo>
                    <a:pt x="84" y="202"/>
                  </a:lnTo>
                  <a:lnTo>
                    <a:pt x="84" y="200"/>
                  </a:lnTo>
                  <a:lnTo>
                    <a:pt x="82" y="196"/>
                  </a:lnTo>
                  <a:lnTo>
                    <a:pt x="84" y="196"/>
                  </a:lnTo>
                  <a:lnTo>
                    <a:pt x="86" y="196"/>
                  </a:lnTo>
                  <a:lnTo>
                    <a:pt x="88" y="196"/>
                  </a:lnTo>
                  <a:lnTo>
                    <a:pt x="88" y="194"/>
                  </a:lnTo>
                  <a:lnTo>
                    <a:pt x="86" y="194"/>
                  </a:lnTo>
                  <a:lnTo>
                    <a:pt x="86" y="190"/>
                  </a:lnTo>
                  <a:lnTo>
                    <a:pt x="84" y="190"/>
                  </a:lnTo>
                  <a:lnTo>
                    <a:pt x="86" y="188"/>
                  </a:lnTo>
                  <a:lnTo>
                    <a:pt x="88" y="186"/>
                  </a:lnTo>
                  <a:lnTo>
                    <a:pt x="86" y="186"/>
                  </a:lnTo>
                  <a:lnTo>
                    <a:pt x="86" y="184"/>
                  </a:lnTo>
                  <a:lnTo>
                    <a:pt x="84" y="184"/>
                  </a:lnTo>
                  <a:lnTo>
                    <a:pt x="84" y="182"/>
                  </a:lnTo>
                  <a:lnTo>
                    <a:pt x="88" y="182"/>
                  </a:lnTo>
                  <a:lnTo>
                    <a:pt x="88" y="180"/>
                  </a:lnTo>
                  <a:lnTo>
                    <a:pt x="90" y="178"/>
                  </a:lnTo>
                  <a:lnTo>
                    <a:pt x="92" y="178"/>
                  </a:lnTo>
                  <a:lnTo>
                    <a:pt x="94" y="178"/>
                  </a:lnTo>
                  <a:lnTo>
                    <a:pt x="96" y="178"/>
                  </a:lnTo>
                  <a:lnTo>
                    <a:pt x="96" y="176"/>
                  </a:lnTo>
                  <a:lnTo>
                    <a:pt x="92" y="174"/>
                  </a:lnTo>
                  <a:lnTo>
                    <a:pt x="90" y="174"/>
                  </a:lnTo>
                  <a:lnTo>
                    <a:pt x="88" y="172"/>
                  </a:lnTo>
                  <a:lnTo>
                    <a:pt x="88" y="168"/>
                  </a:lnTo>
                  <a:lnTo>
                    <a:pt x="88" y="166"/>
                  </a:lnTo>
                  <a:lnTo>
                    <a:pt x="88" y="164"/>
                  </a:lnTo>
                  <a:lnTo>
                    <a:pt x="90" y="164"/>
                  </a:lnTo>
                  <a:lnTo>
                    <a:pt x="94" y="166"/>
                  </a:lnTo>
                  <a:lnTo>
                    <a:pt x="96" y="164"/>
                  </a:lnTo>
                  <a:lnTo>
                    <a:pt x="98" y="162"/>
                  </a:lnTo>
                  <a:lnTo>
                    <a:pt x="100" y="160"/>
                  </a:lnTo>
                  <a:lnTo>
                    <a:pt x="102" y="160"/>
                  </a:lnTo>
                  <a:lnTo>
                    <a:pt x="104" y="160"/>
                  </a:lnTo>
                  <a:lnTo>
                    <a:pt x="104" y="162"/>
                  </a:lnTo>
                  <a:lnTo>
                    <a:pt x="102" y="164"/>
                  </a:lnTo>
                  <a:lnTo>
                    <a:pt x="98" y="166"/>
                  </a:lnTo>
                  <a:lnTo>
                    <a:pt x="96" y="172"/>
                  </a:lnTo>
                  <a:lnTo>
                    <a:pt x="98" y="170"/>
                  </a:lnTo>
                  <a:lnTo>
                    <a:pt x="102" y="168"/>
                  </a:lnTo>
                  <a:lnTo>
                    <a:pt x="108" y="170"/>
                  </a:lnTo>
                  <a:lnTo>
                    <a:pt x="110" y="172"/>
                  </a:lnTo>
                  <a:lnTo>
                    <a:pt x="108" y="172"/>
                  </a:lnTo>
                  <a:lnTo>
                    <a:pt x="108" y="174"/>
                  </a:lnTo>
                  <a:lnTo>
                    <a:pt x="106" y="176"/>
                  </a:lnTo>
                  <a:lnTo>
                    <a:pt x="104" y="178"/>
                  </a:lnTo>
                  <a:lnTo>
                    <a:pt x="106" y="178"/>
                  </a:lnTo>
                  <a:lnTo>
                    <a:pt x="108" y="178"/>
                  </a:lnTo>
                  <a:lnTo>
                    <a:pt x="108" y="182"/>
                  </a:lnTo>
                  <a:lnTo>
                    <a:pt x="106" y="186"/>
                  </a:lnTo>
                  <a:lnTo>
                    <a:pt x="104" y="188"/>
                  </a:lnTo>
                  <a:lnTo>
                    <a:pt x="102" y="190"/>
                  </a:lnTo>
                  <a:lnTo>
                    <a:pt x="102" y="192"/>
                  </a:lnTo>
                  <a:lnTo>
                    <a:pt x="104" y="192"/>
                  </a:lnTo>
                  <a:lnTo>
                    <a:pt x="106" y="192"/>
                  </a:lnTo>
                  <a:lnTo>
                    <a:pt x="108" y="192"/>
                  </a:lnTo>
                  <a:lnTo>
                    <a:pt x="108" y="194"/>
                  </a:lnTo>
                  <a:lnTo>
                    <a:pt x="110" y="194"/>
                  </a:lnTo>
                  <a:lnTo>
                    <a:pt x="110" y="196"/>
                  </a:lnTo>
                  <a:lnTo>
                    <a:pt x="112" y="194"/>
                  </a:lnTo>
                  <a:lnTo>
                    <a:pt x="112" y="192"/>
                  </a:lnTo>
                  <a:lnTo>
                    <a:pt x="112" y="190"/>
                  </a:lnTo>
                  <a:lnTo>
                    <a:pt x="112" y="188"/>
                  </a:lnTo>
                  <a:lnTo>
                    <a:pt x="114" y="188"/>
                  </a:lnTo>
                  <a:lnTo>
                    <a:pt x="114" y="186"/>
                  </a:lnTo>
                  <a:lnTo>
                    <a:pt x="112" y="184"/>
                  </a:lnTo>
                  <a:lnTo>
                    <a:pt x="112" y="182"/>
                  </a:lnTo>
                  <a:lnTo>
                    <a:pt x="116" y="180"/>
                  </a:lnTo>
                  <a:lnTo>
                    <a:pt x="114" y="176"/>
                  </a:lnTo>
                  <a:lnTo>
                    <a:pt x="112" y="176"/>
                  </a:lnTo>
                  <a:lnTo>
                    <a:pt x="114" y="172"/>
                  </a:lnTo>
                  <a:lnTo>
                    <a:pt x="114" y="166"/>
                  </a:lnTo>
                  <a:lnTo>
                    <a:pt x="118" y="166"/>
                  </a:lnTo>
                  <a:lnTo>
                    <a:pt x="120" y="164"/>
                  </a:lnTo>
                  <a:lnTo>
                    <a:pt x="122" y="168"/>
                  </a:lnTo>
                  <a:lnTo>
                    <a:pt x="126" y="168"/>
                  </a:lnTo>
                  <a:lnTo>
                    <a:pt x="130" y="166"/>
                  </a:lnTo>
                  <a:lnTo>
                    <a:pt x="134" y="164"/>
                  </a:lnTo>
                  <a:lnTo>
                    <a:pt x="140" y="160"/>
                  </a:lnTo>
                  <a:lnTo>
                    <a:pt x="142" y="156"/>
                  </a:lnTo>
                  <a:lnTo>
                    <a:pt x="142" y="154"/>
                  </a:lnTo>
                  <a:lnTo>
                    <a:pt x="144" y="154"/>
                  </a:lnTo>
                  <a:lnTo>
                    <a:pt x="144" y="152"/>
                  </a:lnTo>
                  <a:lnTo>
                    <a:pt x="146" y="152"/>
                  </a:lnTo>
                  <a:lnTo>
                    <a:pt x="146" y="150"/>
                  </a:lnTo>
                  <a:lnTo>
                    <a:pt x="146" y="148"/>
                  </a:lnTo>
                  <a:lnTo>
                    <a:pt x="144" y="148"/>
                  </a:lnTo>
                  <a:lnTo>
                    <a:pt x="146" y="144"/>
                  </a:lnTo>
                  <a:lnTo>
                    <a:pt x="144" y="146"/>
                  </a:lnTo>
                  <a:lnTo>
                    <a:pt x="144" y="144"/>
                  </a:lnTo>
                  <a:lnTo>
                    <a:pt x="144" y="142"/>
                  </a:lnTo>
                  <a:lnTo>
                    <a:pt x="142" y="142"/>
                  </a:lnTo>
                  <a:lnTo>
                    <a:pt x="138" y="142"/>
                  </a:lnTo>
                  <a:lnTo>
                    <a:pt x="136" y="142"/>
                  </a:lnTo>
                  <a:lnTo>
                    <a:pt x="134" y="144"/>
                  </a:lnTo>
                  <a:lnTo>
                    <a:pt x="132" y="148"/>
                  </a:lnTo>
                  <a:lnTo>
                    <a:pt x="126" y="146"/>
                  </a:lnTo>
                  <a:lnTo>
                    <a:pt x="124" y="144"/>
                  </a:lnTo>
                  <a:lnTo>
                    <a:pt x="130" y="146"/>
                  </a:lnTo>
                  <a:lnTo>
                    <a:pt x="134" y="142"/>
                  </a:lnTo>
                  <a:lnTo>
                    <a:pt x="136" y="140"/>
                  </a:lnTo>
                  <a:lnTo>
                    <a:pt x="142" y="140"/>
                  </a:lnTo>
                  <a:lnTo>
                    <a:pt x="144" y="136"/>
                  </a:lnTo>
                  <a:lnTo>
                    <a:pt x="144" y="134"/>
                  </a:lnTo>
                  <a:lnTo>
                    <a:pt x="146" y="132"/>
                  </a:lnTo>
                  <a:lnTo>
                    <a:pt x="144" y="130"/>
                  </a:lnTo>
                  <a:lnTo>
                    <a:pt x="144" y="128"/>
                  </a:lnTo>
                  <a:lnTo>
                    <a:pt x="144" y="126"/>
                  </a:lnTo>
                  <a:lnTo>
                    <a:pt x="142" y="126"/>
                  </a:lnTo>
                  <a:lnTo>
                    <a:pt x="144" y="124"/>
                  </a:lnTo>
                  <a:lnTo>
                    <a:pt x="146" y="124"/>
                  </a:lnTo>
                  <a:lnTo>
                    <a:pt x="148" y="124"/>
                  </a:lnTo>
                  <a:lnTo>
                    <a:pt x="150" y="124"/>
                  </a:lnTo>
                  <a:lnTo>
                    <a:pt x="152" y="122"/>
                  </a:lnTo>
                  <a:lnTo>
                    <a:pt x="152" y="120"/>
                  </a:lnTo>
                  <a:lnTo>
                    <a:pt x="154" y="120"/>
                  </a:lnTo>
                  <a:lnTo>
                    <a:pt x="156" y="118"/>
                  </a:lnTo>
                  <a:lnTo>
                    <a:pt x="160" y="116"/>
                  </a:lnTo>
                  <a:lnTo>
                    <a:pt x="162" y="116"/>
                  </a:lnTo>
                  <a:lnTo>
                    <a:pt x="164" y="116"/>
                  </a:lnTo>
                  <a:lnTo>
                    <a:pt x="166" y="116"/>
                  </a:lnTo>
                  <a:lnTo>
                    <a:pt x="170" y="120"/>
                  </a:lnTo>
                  <a:lnTo>
                    <a:pt x="172" y="116"/>
                  </a:lnTo>
                  <a:lnTo>
                    <a:pt x="174" y="112"/>
                  </a:lnTo>
                  <a:lnTo>
                    <a:pt x="176" y="112"/>
                  </a:lnTo>
                  <a:lnTo>
                    <a:pt x="180" y="114"/>
                  </a:lnTo>
                  <a:lnTo>
                    <a:pt x="184" y="112"/>
                  </a:lnTo>
                  <a:lnTo>
                    <a:pt x="184" y="116"/>
                  </a:lnTo>
                  <a:lnTo>
                    <a:pt x="176" y="120"/>
                  </a:lnTo>
                  <a:lnTo>
                    <a:pt x="172" y="124"/>
                  </a:lnTo>
                  <a:lnTo>
                    <a:pt x="172" y="126"/>
                  </a:lnTo>
                  <a:lnTo>
                    <a:pt x="172" y="128"/>
                  </a:lnTo>
                  <a:lnTo>
                    <a:pt x="172" y="130"/>
                  </a:lnTo>
                  <a:lnTo>
                    <a:pt x="170" y="130"/>
                  </a:lnTo>
                  <a:lnTo>
                    <a:pt x="170" y="132"/>
                  </a:lnTo>
                  <a:lnTo>
                    <a:pt x="170" y="134"/>
                  </a:lnTo>
                  <a:lnTo>
                    <a:pt x="172" y="134"/>
                  </a:lnTo>
                  <a:lnTo>
                    <a:pt x="172" y="136"/>
                  </a:lnTo>
                  <a:lnTo>
                    <a:pt x="172" y="140"/>
                  </a:lnTo>
                  <a:lnTo>
                    <a:pt x="172" y="142"/>
                  </a:lnTo>
                  <a:lnTo>
                    <a:pt x="168" y="146"/>
                  </a:lnTo>
                  <a:lnTo>
                    <a:pt x="168" y="148"/>
                  </a:lnTo>
                  <a:lnTo>
                    <a:pt x="168" y="152"/>
                  </a:lnTo>
                  <a:lnTo>
                    <a:pt x="168" y="150"/>
                  </a:lnTo>
                  <a:lnTo>
                    <a:pt x="170" y="150"/>
                  </a:lnTo>
                  <a:lnTo>
                    <a:pt x="170" y="148"/>
                  </a:lnTo>
                  <a:lnTo>
                    <a:pt x="170" y="146"/>
                  </a:lnTo>
                  <a:lnTo>
                    <a:pt x="172" y="146"/>
                  </a:lnTo>
                  <a:lnTo>
                    <a:pt x="172" y="144"/>
                  </a:lnTo>
                  <a:lnTo>
                    <a:pt x="174" y="144"/>
                  </a:lnTo>
                  <a:lnTo>
                    <a:pt x="174" y="142"/>
                  </a:lnTo>
                  <a:lnTo>
                    <a:pt x="176" y="142"/>
                  </a:lnTo>
                  <a:lnTo>
                    <a:pt x="178" y="142"/>
                  </a:lnTo>
                  <a:lnTo>
                    <a:pt x="178" y="136"/>
                  </a:lnTo>
                  <a:lnTo>
                    <a:pt x="182" y="134"/>
                  </a:lnTo>
                  <a:lnTo>
                    <a:pt x="184" y="132"/>
                  </a:lnTo>
                  <a:lnTo>
                    <a:pt x="184" y="134"/>
                  </a:lnTo>
                  <a:lnTo>
                    <a:pt x="186" y="134"/>
                  </a:lnTo>
                  <a:lnTo>
                    <a:pt x="188" y="134"/>
                  </a:lnTo>
                  <a:lnTo>
                    <a:pt x="188" y="132"/>
                  </a:lnTo>
                  <a:lnTo>
                    <a:pt x="188" y="130"/>
                  </a:lnTo>
                  <a:lnTo>
                    <a:pt x="188" y="128"/>
                  </a:lnTo>
                  <a:lnTo>
                    <a:pt x="188" y="126"/>
                  </a:lnTo>
                  <a:lnTo>
                    <a:pt x="192" y="126"/>
                  </a:lnTo>
                  <a:lnTo>
                    <a:pt x="188" y="122"/>
                  </a:lnTo>
                  <a:lnTo>
                    <a:pt x="192" y="118"/>
                  </a:lnTo>
                  <a:lnTo>
                    <a:pt x="192" y="114"/>
                  </a:lnTo>
                  <a:lnTo>
                    <a:pt x="194" y="112"/>
                  </a:lnTo>
                  <a:lnTo>
                    <a:pt x="194" y="110"/>
                  </a:lnTo>
                  <a:lnTo>
                    <a:pt x="190" y="106"/>
                  </a:lnTo>
                  <a:lnTo>
                    <a:pt x="188" y="102"/>
                  </a:lnTo>
                  <a:lnTo>
                    <a:pt x="192" y="100"/>
                  </a:lnTo>
                  <a:lnTo>
                    <a:pt x="194" y="100"/>
                  </a:lnTo>
                  <a:lnTo>
                    <a:pt x="196" y="100"/>
                  </a:lnTo>
                  <a:lnTo>
                    <a:pt x="196" y="104"/>
                  </a:lnTo>
                  <a:lnTo>
                    <a:pt x="198" y="104"/>
                  </a:lnTo>
                  <a:lnTo>
                    <a:pt x="200" y="102"/>
                  </a:lnTo>
                  <a:lnTo>
                    <a:pt x="198" y="98"/>
                  </a:lnTo>
                  <a:lnTo>
                    <a:pt x="194" y="96"/>
                  </a:lnTo>
                  <a:lnTo>
                    <a:pt x="196" y="92"/>
                  </a:lnTo>
                  <a:lnTo>
                    <a:pt x="200" y="96"/>
                  </a:lnTo>
                  <a:close/>
                  <a:moveTo>
                    <a:pt x="78" y="222"/>
                  </a:moveTo>
                  <a:lnTo>
                    <a:pt x="76" y="222"/>
                  </a:lnTo>
                  <a:lnTo>
                    <a:pt x="74" y="222"/>
                  </a:lnTo>
                  <a:lnTo>
                    <a:pt x="72" y="224"/>
                  </a:lnTo>
                  <a:lnTo>
                    <a:pt x="72" y="226"/>
                  </a:lnTo>
                  <a:lnTo>
                    <a:pt x="70" y="228"/>
                  </a:lnTo>
                  <a:lnTo>
                    <a:pt x="70" y="230"/>
                  </a:lnTo>
                  <a:lnTo>
                    <a:pt x="70" y="232"/>
                  </a:lnTo>
                  <a:lnTo>
                    <a:pt x="72" y="232"/>
                  </a:lnTo>
                  <a:lnTo>
                    <a:pt x="74" y="230"/>
                  </a:lnTo>
                  <a:lnTo>
                    <a:pt x="74" y="228"/>
                  </a:lnTo>
                  <a:lnTo>
                    <a:pt x="76" y="228"/>
                  </a:lnTo>
                  <a:lnTo>
                    <a:pt x="78" y="228"/>
                  </a:lnTo>
                  <a:lnTo>
                    <a:pt x="80" y="228"/>
                  </a:lnTo>
                  <a:lnTo>
                    <a:pt x="80" y="226"/>
                  </a:lnTo>
                  <a:lnTo>
                    <a:pt x="78" y="224"/>
                  </a:lnTo>
                  <a:lnTo>
                    <a:pt x="78" y="222"/>
                  </a:lnTo>
                  <a:close/>
                  <a:moveTo>
                    <a:pt x="68" y="246"/>
                  </a:moveTo>
                  <a:lnTo>
                    <a:pt x="68" y="246"/>
                  </a:lnTo>
                  <a:lnTo>
                    <a:pt x="66" y="248"/>
                  </a:lnTo>
                  <a:lnTo>
                    <a:pt x="66" y="250"/>
                  </a:lnTo>
                  <a:lnTo>
                    <a:pt x="66" y="252"/>
                  </a:lnTo>
                  <a:lnTo>
                    <a:pt x="64" y="252"/>
                  </a:lnTo>
                  <a:lnTo>
                    <a:pt x="64" y="254"/>
                  </a:lnTo>
                  <a:lnTo>
                    <a:pt x="64" y="256"/>
                  </a:lnTo>
                  <a:lnTo>
                    <a:pt x="64" y="258"/>
                  </a:lnTo>
                  <a:lnTo>
                    <a:pt x="66" y="258"/>
                  </a:lnTo>
                  <a:lnTo>
                    <a:pt x="68" y="258"/>
                  </a:lnTo>
                  <a:lnTo>
                    <a:pt x="70" y="258"/>
                  </a:lnTo>
                  <a:lnTo>
                    <a:pt x="70" y="256"/>
                  </a:lnTo>
                  <a:lnTo>
                    <a:pt x="70" y="254"/>
                  </a:lnTo>
                  <a:lnTo>
                    <a:pt x="68" y="252"/>
                  </a:lnTo>
                  <a:lnTo>
                    <a:pt x="72" y="252"/>
                  </a:lnTo>
                  <a:lnTo>
                    <a:pt x="76" y="248"/>
                  </a:lnTo>
                  <a:lnTo>
                    <a:pt x="74" y="246"/>
                  </a:lnTo>
                  <a:lnTo>
                    <a:pt x="72" y="244"/>
                  </a:lnTo>
                  <a:lnTo>
                    <a:pt x="70" y="242"/>
                  </a:lnTo>
                  <a:lnTo>
                    <a:pt x="68" y="246"/>
                  </a:lnTo>
                  <a:close/>
                  <a:moveTo>
                    <a:pt x="52" y="280"/>
                  </a:moveTo>
                  <a:lnTo>
                    <a:pt x="54" y="278"/>
                  </a:lnTo>
                  <a:lnTo>
                    <a:pt x="56" y="278"/>
                  </a:lnTo>
                  <a:lnTo>
                    <a:pt x="58" y="274"/>
                  </a:lnTo>
                  <a:lnTo>
                    <a:pt x="62" y="274"/>
                  </a:lnTo>
                  <a:lnTo>
                    <a:pt x="60" y="268"/>
                  </a:lnTo>
                  <a:lnTo>
                    <a:pt x="58" y="270"/>
                  </a:lnTo>
                  <a:lnTo>
                    <a:pt x="54" y="272"/>
                  </a:lnTo>
                  <a:lnTo>
                    <a:pt x="52" y="274"/>
                  </a:lnTo>
                  <a:lnTo>
                    <a:pt x="52" y="276"/>
                  </a:lnTo>
                  <a:lnTo>
                    <a:pt x="52" y="278"/>
                  </a:lnTo>
                  <a:lnTo>
                    <a:pt x="52" y="280"/>
                  </a:lnTo>
                  <a:close/>
                  <a:moveTo>
                    <a:pt x="56" y="306"/>
                  </a:moveTo>
                  <a:lnTo>
                    <a:pt x="56" y="304"/>
                  </a:lnTo>
                  <a:lnTo>
                    <a:pt x="56" y="300"/>
                  </a:lnTo>
                  <a:lnTo>
                    <a:pt x="52" y="298"/>
                  </a:lnTo>
                  <a:lnTo>
                    <a:pt x="56" y="296"/>
                  </a:lnTo>
                  <a:lnTo>
                    <a:pt x="54" y="292"/>
                  </a:lnTo>
                  <a:lnTo>
                    <a:pt x="58" y="292"/>
                  </a:lnTo>
                  <a:lnTo>
                    <a:pt x="58" y="288"/>
                  </a:lnTo>
                  <a:lnTo>
                    <a:pt x="54" y="288"/>
                  </a:lnTo>
                  <a:lnTo>
                    <a:pt x="52" y="282"/>
                  </a:lnTo>
                  <a:lnTo>
                    <a:pt x="48" y="282"/>
                  </a:lnTo>
                  <a:lnTo>
                    <a:pt x="46" y="286"/>
                  </a:lnTo>
                  <a:lnTo>
                    <a:pt x="44" y="286"/>
                  </a:lnTo>
                  <a:lnTo>
                    <a:pt x="42" y="288"/>
                  </a:lnTo>
                  <a:lnTo>
                    <a:pt x="40" y="288"/>
                  </a:lnTo>
                  <a:lnTo>
                    <a:pt x="38" y="286"/>
                  </a:lnTo>
                  <a:lnTo>
                    <a:pt x="36" y="286"/>
                  </a:lnTo>
                  <a:lnTo>
                    <a:pt x="34" y="288"/>
                  </a:lnTo>
                  <a:lnTo>
                    <a:pt x="32" y="288"/>
                  </a:lnTo>
                  <a:lnTo>
                    <a:pt x="32" y="290"/>
                  </a:lnTo>
                  <a:lnTo>
                    <a:pt x="34" y="290"/>
                  </a:lnTo>
                  <a:lnTo>
                    <a:pt x="34" y="292"/>
                  </a:lnTo>
                  <a:lnTo>
                    <a:pt x="32" y="294"/>
                  </a:lnTo>
                  <a:lnTo>
                    <a:pt x="32" y="296"/>
                  </a:lnTo>
                  <a:lnTo>
                    <a:pt x="34" y="302"/>
                  </a:lnTo>
                  <a:lnTo>
                    <a:pt x="38" y="306"/>
                  </a:lnTo>
                  <a:lnTo>
                    <a:pt x="38" y="308"/>
                  </a:lnTo>
                  <a:lnTo>
                    <a:pt x="36" y="308"/>
                  </a:lnTo>
                  <a:lnTo>
                    <a:pt x="38" y="310"/>
                  </a:lnTo>
                  <a:lnTo>
                    <a:pt x="40" y="312"/>
                  </a:lnTo>
                  <a:lnTo>
                    <a:pt x="44" y="312"/>
                  </a:lnTo>
                  <a:lnTo>
                    <a:pt x="46" y="312"/>
                  </a:lnTo>
                  <a:lnTo>
                    <a:pt x="46" y="314"/>
                  </a:lnTo>
                  <a:lnTo>
                    <a:pt x="48" y="314"/>
                  </a:lnTo>
                  <a:lnTo>
                    <a:pt x="48" y="316"/>
                  </a:lnTo>
                  <a:lnTo>
                    <a:pt x="48" y="318"/>
                  </a:lnTo>
                  <a:lnTo>
                    <a:pt x="50" y="318"/>
                  </a:lnTo>
                  <a:lnTo>
                    <a:pt x="50" y="316"/>
                  </a:lnTo>
                  <a:lnTo>
                    <a:pt x="52" y="316"/>
                  </a:lnTo>
                  <a:lnTo>
                    <a:pt x="52" y="314"/>
                  </a:lnTo>
                  <a:lnTo>
                    <a:pt x="52" y="312"/>
                  </a:lnTo>
                  <a:lnTo>
                    <a:pt x="52" y="310"/>
                  </a:lnTo>
                  <a:lnTo>
                    <a:pt x="52" y="308"/>
                  </a:lnTo>
                  <a:lnTo>
                    <a:pt x="56" y="306"/>
                  </a:lnTo>
                  <a:close/>
                  <a:moveTo>
                    <a:pt x="68" y="334"/>
                  </a:moveTo>
                  <a:lnTo>
                    <a:pt x="68" y="334"/>
                  </a:lnTo>
                  <a:lnTo>
                    <a:pt x="70" y="334"/>
                  </a:lnTo>
                  <a:lnTo>
                    <a:pt x="72" y="334"/>
                  </a:lnTo>
                  <a:lnTo>
                    <a:pt x="70" y="330"/>
                  </a:lnTo>
                  <a:lnTo>
                    <a:pt x="72" y="328"/>
                  </a:lnTo>
                  <a:lnTo>
                    <a:pt x="72" y="326"/>
                  </a:lnTo>
                  <a:lnTo>
                    <a:pt x="70" y="326"/>
                  </a:lnTo>
                  <a:lnTo>
                    <a:pt x="68" y="326"/>
                  </a:lnTo>
                  <a:lnTo>
                    <a:pt x="68" y="324"/>
                  </a:lnTo>
                  <a:lnTo>
                    <a:pt x="66" y="324"/>
                  </a:lnTo>
                  <a:lnTo>
                    <a:pt x="64" y="324"/>
                  </a:lnTo>
                  <a:lnTo>
                    <a:pt x="64" y="326"/>
                  </a:lnTo>
                  <a:lnTo>
                    <a:pt x="64" y="324"/>
                  </a:lnTo>
                  <a:lnTo>
                    <a:pt x="64" y="322"/>
                  </a:lnTo>
                  <a:lnTo>
                    <a:pt x="60" y="320"/>
                  </a:lnTo>
                  <a:lnTo>
                    <a:pt x="68" y="320"/>
                  </a:lnTo>
                  <a:lnTo>
                    <a:pt x="70" y="316"/>
                  </a:lnTo>
                  <a:lnTo>
                    <a:pt x="68" y="316"/>
                  </a:lnTo>
                  <a:lnTo>
                    <a:pt x="66" y="316"/>
                  </a:lnTo>
                  <a:lnTo>
                    <a:pt x="68" y="316"/>
                  </a:lnTo>
                  <a:lnTo>
                    <a:pt x="68" y="314"/>
                  </a:lnTo>
                  <a:lnTo>
                    <a:pt x="74" y="314"/>
                  </a:lnTo>
                  <a:lnTo>
                    <a:pt x="72" y="312"/>
                  </a:lnTo>
                  <a:lnTo>
                    <a:pt x="68" y="310"/>
                  </a:lnTo>
                  <a:lnTo>
                    <a:pt x="62" y="306"/>
                  </a:lnTo>
                  <a:lnTo>
                    <a:pt x="60" y="308"/>
                  </a:lnTo>
                  <a:lnTo>
                    <a:pt x="58" y="310"/>
                  </a:lnTo>
                  <a:lnTo>
                    <a:pt x="58" y="316"/>
                  </a:lnTo>
                  <a:lnTo>
                    <a:pt x="56" y="324"/>
                  </a:lnTo>
                  <a:lnTo>
                    <a:pt x="60" y="326"/>
                  </a:lnTo>
                  <a:lnTo>
                    <a:pt x="60" y="330"/>
                  </a:lnTo>
                  <a:lnTo>
                    <a:pt x="62" y="332"/>
                  </a:lnTo>
                  <a:lnTo>
                    <a:pt x="62" y="328"/>
                  </a:lnTo>
                  <a:lnTo>
                    <a:pt x="68" y="330"/>
                  </a:lnTo>
                  <a:lnTo>
                    <a:pt x="68" y="332"/>
                  </a:lnTo>
                  <a:lnTo>
                    <a:pt x="68" y="334"/>
                  </a:lnTo>
                  <a:close/>
                  <a:moveTo>
                    <a:pt x="72" y="352"/>
                  </a:moveTo>
                  <a:lnTo>
                    <a:pt x="74" y="352"/>
                  </a:lnTo>
                  <a:lnTo>
                    <a:pt x="74" y="354"/>
                  </a:lnTo>
                  <a:lnTo>
                    <a:pt x="76" y="354"/>
                  </a:lnTo>
                  <a:lnTo>
                    <a:pt x="78" y="354"/>
                  </a:lnTo>
                  <a:lnTo>
                    <a:pt x="80" y="354"/>
                  </a:lnTo>
                  <a:lnTo>
                    <a:pt x="80" y="352"/>
                  </a:lnTo>
                  <a:lnTo>
                    <a:pt x="82" y="352"/>
                  </a:lnTo>
                  <a:lnTo>
                    <a:pt x="86" y="350"/>
                  </a:lnTo>
                  <a:lnTo>
                    <a:pt x="80" y="346"/>
                  </a:lnTo>
                  <a:lnTo>
                    <a:pt x="76" y="344"/>
                  </a:lnTo>
                  <a:lnTo>
                    <a:pt x="72" y="344"/>
                  </a:lnTo>
                  <a:lnTo>
                    <a:pt x="74" y="348"/>
                  </a:lnTo>
                  <a:lnTo>
                    <a:pt x="72" y="352"/>
                  </a:lnTo>
                  <a:close/>
                  <a:moveTo>
                    <a:pt x="82" y="320"/>
                  </a:moveTo>
                  <a:lnTo>
                    <a:pt x="82" y="316"/>
                  </a:lnTo>
                  <a:lnTo>
                    <a:pt x="80" y="320"/>
                  </a:lnTo>
                  <a:lnTo>
                    <a:pt x="80" y="326"/>
                  </a:lnTo>
                  <a:lnTo>
                    <a:pt x="78" y="324"/>
                  </a:lnTo>
                  <a:lnTo>
                    <a:pt x="76" y="324"/>
                  </a:lnTo>
                  <a:lnTo>
                    <a:pt x="74" y="324"/>
                  </a:lnTo>
                  <a:lnTo>
                    <a:pt x="72" y="324"/>
                  </a:lnTo>
                  <a:lnTo>
                    <a:pt x="72" y="326"/>
                  </a:lnTo>
                  <a:lnTo>
                    <a:pt x="74" y="326"/>
                  </a:lnTo>
                  <a:lnTo>
                    <a:pt x="74" y="328"/>
                  </a:lnTo>
                  <a:lnTo>
                    <a:pt x="78" y="328"/>
                  </a:lnTo>
                  <a:lnTo>
                    <a:pt x="82" y="328"/>
                  </a:lnTo>
                  <a:lnTo>
                    <a:pt x="86" y="330"/>
                  </a:lnTo>
                  <a:lnTo>
                    <a:pt x="86" y="326"/>
                  </a:lnTo>
                  <a:lnTo>
                    <a:pt x="86" y="322"/>
                  </a:lnTo>
                  <a:lnTo>
                    <a:pt x="82" y="320"/>
                  </a:lnTo>
                  <a:close/>
                  <a:moveTo>
                    <a:pt x="174" y="362"/>
                  </a:moveTo>
                  <a:lnTo>
                    <a:pt x="176" y="362"/>
                  </a:lnTo>
                  <a:lnTo>
                    <a:pt x="178" y="362"/>
                  </a:lnTo>
                  <a:lnTo>
                    <a:pt x="176" y="362"/>
                  </a:lnTo>
                  <a:lnTo>
                    <a:pt x="176" y="360"/>
                  </a:lnTo>
                  <a:lnTo>
                    <a:pt x="174" y="360"/>
                  </a:lnTo>
                  <a:lnTo>
                    <a:pt x="172" y="358"/>
                  </a:lnTo>
                  <a:lnTo>
                    <a:pt x="170" y="356"/>
                  </a:lnTo>
                  <a:lnTo>
                    <a:pt x="168" y="354"/>
                  </a:lnTo>
                  <a:lnTo>
                    <a:pt x="166" y="356"/>
                  </a:lnTo>
                  <a:lnTo>
                    <a:pt x="170" y="358"/>
                  </a:lnTo>
                  <a:lnTo>
                    <a:pt x="172" y="360"/>
                  </a:lnTo>
                  <a:lnTo>
                    <a:pt x="170" y="360"/>
                  </a:lnTo>
                  <a:lnTo>
                    <a:pt x="168" y="364"/>
                  </a:lnTo>
                  <a:lnTo>
                    <a:pt x="164" y="364"/>
                  </a:lnTo>
                  <a:lnTo>
                    <a:pt x="160" y="364"/>
                  </a:lnTo>
                  <a:lnTo>
                    <a:pt x="156" y="364"/>
                  </a:lnTo>
                  <a:lnTo>
                    <a:pt x="156" y="366"/>
                  </a:lnTo>
                  <a:lnTo>
                    <a:pt x="154" y="366"/>
                  </a:lnTo>
                  <a:lnTo>
                    <a:pt x="152" y="366"/>
                  </a:lnTo>
                  <a:lnTo>
                    <a:pt x="152" y="364"/>
                  </a:lnTo>
                  <a:lnTo>
                    <a:pt x="150" y="364"/>
                  </a:lnTo>
                  <a:lnTo>
                    <a:pt x="150" y="362"/>
                  </a:lnTo>
                  <a:lnTo>
                    <a:pt x="150" y="360"/>
                  </a:lnTo>
                  <a:lnTo>
                    <a:pt x="148" y="360"/>
                  </a:lnTo>
                  <a:lnTo>
                    <a:pt x="146" y="360"/>
                  </a:lnTo>
                  <a:lnTo>
                    <a:pt x="146" y="358"/>
                  </a:lnTo>
                  <a:lnTo>
                    <a:pt x="146" y="356"/>
                  </a:lnTo>
                  <a:lnTo>
                    <a:pt x="146" y="354"/>
                  </a:lnTo>
                  <a:lnTo>
                    <a:pt x="144" y="354"/>
                  </a:lnTo>
                  <a:lnTo>
                    <a:pt x="142" y="354"/>
                  </a:lnTo>
                  <a:lnTo>
                    <a:pt x="140" y="354"/>
                  </a:lnTo>
                  <a:lnTo>
                    <a:pt x="138" y="352"/>
                  </a:lnTo>
                  <a:lnTo>
                    <a:pt x="136" y="350"/>
                  </a:lnTo>
                  <a:lnTo>
                    <a:pt x="130" y="348"/>
                  </a:lnTo>
                  <a:lnTo>
                    <a:pt x="124" y="344"/>
                  </a:lnTo>
                  <a:lnTo>
                    <a:pt x="120" y="342"/>
                  </a:lnTo>
                  <a:lnTo>
                    <a:pt x="120" y="340"/>
                  </a:lnTo>
                  <a:lnTo>
                    <a:pt x="112" y="338"/>
                  </a:lnTo>
                  <a:lnTo>
                    <a:pt x="110" y="338"/>
                  </a:lnTo>
                  <a:lnTo>
                    <a:pt x="110" y="336"/>
                  </a:lnTo>
                  <a:lnTo>
                    <a:pt x="110" y="334"/>
                  </a:lnTo>
                  <a:lnTo>
                    <a:pt x="108" y="334"/>
                  </a:lnTo>
                  <a:lnTo>
                    <a:pt x="108" y="336"/>
                  </a:lnTo>
                  <a:lnTo>
                    <a:pt x="108" y="340"/>
                  </a:lnTo>
                  <a:lnTo>
                    <a:pt x="110" y="342"/>
                  </a:lnTo>
                  <a:lnTo>
                    <a:pt x="108" y="344"/>
                  </a:lnTo>
                  <a:lnTo>
                    <a:pt x="108" y="346"/>
                  </a:lnTo>
                  <a:lnTo>
                    <a:pt x="110" y="350"/>
                  </a:lnTo>
                  <a:lnTo>
                    <a:pt x="112" y="350"/>
                  </a:lnTo>
                  <a:lnTo>
                    <a:pt x="114" y="350"/>
                  </a:lnTo>
                  <a:lnTo>
                    <a:pt x="116" y="350"/>
                  </a:lnTo>
                  <a:lnTo>
                    <a:pt x="118" y="350"/>
                  </a:lnTo>
                  <a:lnTo>
                    <a:pt x="118" y="352"/>
                  </a:lnTo>
                  <a:lnTo>
                    <a:pt x="118" y="354"/>
                  </a:lnTo>
                  <a:lnTo>
                    <a:pt x="118" y="356"/>
                  </a:lnTo>
                  <a:lnTo>
                    <a:pt x="120" y="358"/>
                  </a:lnTo>
                  <a:lnTo>
                    <a:pt x="122" y="358"/>
                  </a:lnTo>
                  <a:lnTo>
                    <a:pt x="122" y="360"/>
                  </a:lnTo>
                  <a:lnTo>
                    <a:pt x="122" y="362"/>
                  </a:lnTo>
                  <a:lnTo>
                    <a:pt x="120" y="362"/>
                  </a:lnTo>
                  <a:lnTo>
                    <a:pt x="120" y="364"/>
                  </a:lnTo>
                  <a:lnTo>
                    <a:pt x="122" y="364"/>
                  </a:lnTo>
                  <a:lnTo>
                    <a:pt x="124" y="364"/>
                  </a:lnTo>
                  <a:lnTo>
                    <a:pt x="130" y="370"/>
                  </a:lnTo>
                  <a:lnTo>
                    <a:pt x="136" y="370"/>
                  </a:lnTo>
                  <a:lnTo>
                    <a:pt x="138" y="370"/>
                  </a:lnTo>
                  <a:lnTo>
                    <a:pt x="138" y="368"/>
                  </a:lnTo>
                  <a:lnTo>
                    <a:pt x="136" y="368"/>
                  </a:lnTo>
                  <a:lnTo>
                    <a:pt x="134" y="366"/>
                  </a:lnTo>
                  <a:lnTo>
                    <a:pt x="132" y="366"/>
                  </a:lnTo>
                  <a:lnTo>
                    <a:pt x="132" y="364"/>
                  </a:lnTo>
                  <a:lnTo>
                    <a:pt x="138" y="364"/>
                  </a:lnTo>
                  <a:lnTo>
                    <a:pt x="146" y="368"/>
                  </a:lnTo>
                  <a:lnTo>
                    <a:pt x="148" y="372"/>
                  </a:lnTo>
                  <a:lnTo>
                    <a:pt x="154" y="376"/>
                  </a:lnTo>
                  <a:lnTo>
                    <a:pt x="160" y="378"/>
                  </a:lnTo>
                  <a:lnTo>
                    <a:pt x="168" y="382"/>
                  </a:lnTo>
                  <a:lnTo>
                    <a:pt x="166" y="380"/>
                  </a:lnTo>
                  <a:lnTo>
                    <a:pt x="170" y="380"/>
                  </a:lnTo>
                  <a:lnTo>
                    <a:pt x="170" y="378"/>
                  </a:lnTo>
                  <a:lnTo>
                    <a:pt x="170" y="376"/>
                  </a:lnTo>
                  <a:lnTo>
                    <a:pt x="168" y="376"/>
                  </a:lnTo>
                  <a:lnTo>
                    <a:pt x="166" y="376"/>
                  </a:lnTo>
                  <a:lnTo>
                    <a:pt x="164" y="374"/>
                  </a:lnTo>
                  <a:lnTo>
                    <a:pt x="162" y="374"/>
                  </a:lnTo>
                  <a:lnTo>
                    <a:pt x="160" y="374"/>
                  </a:lnTo>
                  <a:lnTo>
                    <a:pt x="158" y="374"/>
                  </a:lnTo>
                  <a:lnTo>
                    <a:pt x="158" y="372"/>
                  </a:lnTo>
                  <a:lnTo>
                    <a:pt x="156" y="370"/>
                  </a:lnTo>
                  <a:lnTo>
                    <a:pt x="154" y="368"/>
                  </a:lnTo>
                  <a:lnTo>
                    <a:pt x="156" y="364"/>
                  </a:lnTo>
                  <a:lnTo>
                    <a:pt x="162" y="364"/>
                  </a:lnTo>
                  <a:lnTo>
                    <a:pt x="166" y="366"/>
                  </a:lnTo>
                  <a:lnTo>
                    <a:pt x="168" y="366"/>
                  </a:lnTo>
                  <a:lnTo>
                    <a:pt x="168" y="364"/>
                  </a:lnTo>
                  <a:lnTo>
                    <a:pt x="170" y="364"/>
                  </a:lnTo>
                  <a:lnTo>
                    <a:pt x="172" y="362"/>
                  </a:lnTo>
                  <a:lnTo>
                    <a:pt x="174" y="362"/>
                  </a:lnTo>
                  <a:close/>
                  <a:moveTo>
                    <a:pt x="182" y="426"/>
                  </a:moveTo>
                  <a:lnTo>
                    <a:pt x="182" y="424"/>
                  </a:lnTo>
                  <a:lnTo>
                    <a:pt x="180" y="424"/>
                  </a:lnTo>
                  <a:lnTo>
                    <a:pt x="180" y="422"/>
                  </a:lnTo>
                  <a:lnTo>
                    <a:pt x="182" y="420"/>
                  </a:lnTo>
                  <a:lnTo>
                    <a:pt x="176" y="416"/>
                  </a:lnTo>
                  <a:lnTo>
                    <a:pt x="170" y="410"/>
                  </a:lnTo>
                  <a:lnTo>
                    <a:pt x="162" y="404"/>
                  </a:lnTo>
                  <a:lnTo>
                    <a:pt x="156" y="404"/>
                  </a:lnTo>
                  <a:lnTo>
                    <a:pt x="154" y="400"/>
                  </a:lnTo>
                  <a:lnTo>
                    <a:pt x="152" y="394"/>
                  </a:lnTo>
                  <a:lnTo>
                    <a:pt x="148" y="390"/>
                  </a:lnTo>
                  <a:lnTo>
                    <a:pt x="142" y="382"/>
                  </a:lnTo>
                  <a:lnTo>
                    <a:pt x="138" y="380"/>
                  </a:lnTo>
                  <a:lnTo>
                    <a:pt x="138" y="378"/>
                  </a:lnTo>
                  <a:lnTo>
                    <a:pt x="138" y="376"/>
                  </a:lnTo>
                  <a:lnTo>
                    <a:pt x="136" y="376"/>
                  </a:lnTo>
                  <a:lnTo>
                    <a:pt x="134" y="376"/>
                  </a:lnTo>
                  <a:lnTo>
                    <a:pt x="134" y="378"/>
                  </a:lnTo>
                  <a:lnTo>
                    <a:pt x="134" y="384"/>
                  </a:lnTo>
                  <a:lnTo>
                    <a:pt x="136" y="388"/>
                  </a:lnTo>
                  <a:lnTo>
                    <a:pt x="134" y="390"/>
                  </a:lnTo>
                  <a:lnTo>
                    <a:pt x="134" y="392"/>
                  </a:lnTo>
                  <a:lnTo>
                    <a:pt x="132" y="392"/>
                  </a:lnTo>
                  <a:lnTo>
                    <a:pt x="130" y="392"/>
                  </a:lnTo>
                  <a:lnTo>
                    <a:pt x="128" y="392"/>
                  </a:lnTo>
                  <a:lnTo>
                    <a:pt x="126" y="392"/>
                  </a:lnTo>
                  <a:lnTo>
                    <a:pt x="126" y="390"/>
                  </a:lnTo>
                  <a:lnTo>
                    <a:pt x="124" y="388"/>
                  </a:lnTo>
                  <a:lnTo>
                    <a:pt x="122" y="386"/>
                  </a:lnTo>
                  <a:lnTo>
                    <a:pt x="120" y="388"/>
                  </a:lnTo>
                  <a:lnTo>
                    <a:pt x="114" y="380"/>
                  </a:lnTo>
                  <a:lnTo>
                    <a:pt x="112" y="378"/>
                  </a:lnTo>
                  <a:lnTo>
                    <a:pt x="114" y="376"/>
                  </a:lnTo>
                  <a:lnTo>
                    <a:pt x="118" y="376"/>
                  </a:lnTo>
                  <a:lnTo>
                    <a:pt x="118" y="374"/>
                  </a:lnTo>
                  <a:lnTo>
                    <a:pt x="118" y="372"/>
                  </a:lnTo>
                  <a:lnTo>
                    <a:pt x="116" y="372"/>
                  </a:lnTo>
                  <a:lnTo>
                    <a:pt x="114" y="372"/>
                  </a:lnTo>
                  <a:lnTo>
                    <a:pt x="112" y="372"/>
                  </a:lnTo>
                  <a:lnTo>
                    <a:pt x="110" y="372"/>
                  </a:lnTo>
                  <a:lnTo>
                    <a:pt x="110" y="374"/>
                  </a:lnTo>
                  <a:lnTo>
                    <a:pt x="106" y="370"/>
                  </a:lnTo>
                  <a:lnTo>
                    <a:pt x="104" y="364"/>
                  </a:lnTo>
                  <a:lnTo>
                    <a:pt x="98" y="362"/>
                  </a:lnTo>
                  <a:lnTo>
                    <a:pt x="94" y="364"/>
                  </a:lnTo>
                  <a:lnTo>
                    <a:pt x="98" y="366"/>
                  </a:lnTo>
                  <a:lnTo>
                    <a:pt x="100" y="368"/>
                  </a:lnTo>
                  <a:lnTo>
                    <a:pt x="98" y="370"/>
                  </a:lnTo>
                  <a:lnTo>
                    <a:pt x="94" y="368"/>
                  </a:lnTo>
                  <a:lnTo>
                    <a:pt x="94" y="370"/>
                  </a:lnTo>
                  <a:lnTo>
                    <a:pt x="96" y="374"/>
                  </a:lnTo>
                  <a:lnTo>
                    <a:pt x="94" y="376"/>
                  </a:lnTo>
                  <a:lnTo>
                    <a:pt x="92" y="372"/>
                  </a:lnTo>
                  <a:lnTo>
                    <a:pt x="88" y="368"/>
                  </a:lnTo>
                  <a:lnTo>
                    <a:pt x="86" y="368"/>
                  </a:lnTo>
                  <a:lnTo>
                    <a:pt x="86" y="366"/>
                  </a:lnTo>
                  <a:lnTo>
                    <a:pt x="84" y="366"/>
                  </a:lnTo>
                  <a:lnTo>
                    <a:pt x="82" y="366"/>
                  </a:lnTo>
                  <a:lnTo>
                    <a:pt x="82" y="368"/>
                  </a:lnTo>
                  <a:lnTo>
                    <a:pt x="80" y="370"/>
                  </a:lnTo>
                  <a:lnTo>
                    <a:pt x="78" y="370"/>
                  </a:lnTo>
                  <a:lnTo>
                    <a:pt x="76" y="370"/>
                  </a:lnTo>
                  <a:lnTo>
                    <a:pt x="72" y="374"/>
                  </a:lnTo>
                  <a:lnTo>
                    <a:pt x="68" y="370"/>
                  </a:lnTo>
                  <a:lnTo>
                    <a:pt x="64" y="372"/>
                  </a:lnTo>
                  <a:lnTo>
                    <a:pt x="62" y="370"/>
                  </a:lnTo>
                  <a:lnTo>
                    <a:pt x="58" y="368"/>
                  </a:lnTo>
                  <a:lnTo>
                    <a:pt x="58" y="370"/>
                  </a:lnTo>
                  <a:lnTo>
                    <a:pt x="60" y="370"/>
                  </a:lnTo>
                  <a:lnTo>
                    <a:pt x="60" y="372"/>
                  </a:lnTo>
                  <a:lnTo>
                    <a:pt x="62" y="374"/>
                  </a:lnTo>
                  <a:lnTo>
                    <a:pt x="62" y="376"/>
                  </a:lnTo>
                  <a:lnTo>
                    <a:pt x="66" y="382"/>
                  </a:lnTo>
                  <a:lnTo>
                    <a:pt x="84" y="398"/>
                  </a:lnTo>
                  <a:lnTo>
                    <a:pt x="104" y="412"/>
                  </a:lnTo>
                  <a:lnTo>
                    <a:pt x="106" y="412"/>
                  </a:lnTo>
                  <a:lnTo>
                    <a:pt x="106" y="410"/>
                  </a:lnTo>
                  <a:lnTo>
                    <a:pt x="112" y="414"/>
                  </a:lnTo>
                  <a:lnTo>
                    <a:pt x="120" y="414"/>
                  </a:lnTo>
                  <a:lnTo>
                    <a:pt x="124" y="420"/>
                  </a:lnTo>
                  <a:lnTo>
                    <a:pt x="132" y="424"/>
                  </a:lnTo>
                  <a:lnTo>
                    <a:pt x="138" y="426"/>
                  </a:lnTo>
                  <a:lnTo>
                    <a:pt x="142" y="430"/>
                  </a:lnTo>
                  <a:lnTo>
                    <a:pt x="148" y="432"/>
                  </a:lnTo>
                  <a:lnTo>
                    <a:pt x="148" y="434"/>
                  </a:lnTo>
                  <a:lnTo>
                    <a:pt x="154" y="434"/>
                  </a:lnTo>
                  <a:lnTo>
                    <a:pt x="156" y="434"/>
                  </a:lnTo>
                  <a:lnTo>
                    <a:pt x="160" y="436"/>
                  </a:lnTo>
                  <a:lnTo>
                    <a:pt x="176" y="440"/>
                  </a:lnTo>
                  <a:lnTo>
                    <a:pt x="176" y="438"/>
                  </a:lnTo>
                  <a:lnTo>
                    <a:pt x="174" y="438"/>
                  </a:lnTo>
                  <a:lnTo>
                    <a:pt x="172" y="436"/>
                  </a:lnTo>
                  <a:lnTo>
                    <a:pt x="174" y="436"/>
                  </a:lnTo>
                  <a:lnTo>
                    <a:pt x="174" y="438"/>
                  </a:lnTo>
                  <a:lnTo>
                    <a:pt x="176" y="438"/>
                  </a:lnTo>
                  <a:lnTo>
                    <a:pt x="178" y="436"/>
                  </a:lnTo>
                  <a:lnTo>
                    <a:pt x="180" y="434"/>
                  </a:lnTo>
                  <a:lnTo>
                    <a:pt x="182" y="432"/>
                  </a:lnTo>
                  <a:lnTo>
                    <a:pt x="184" y="430"/>
                  </a:lnTo>
                  <a:lnTo>
                    <a:pt x="186" y="428"/>
                  </a:lnTo>
                  <a:lnTo>
                    <a:pt x="184" y="426"/>
                  </a:lnTo>
                  <a:lnTo>
                    <a:pt x="182" y="426"/>
                  </a:lnTo>
                  <a:close/>
                  <a:moveTo>
                    <a:pt x="202" y="138"/>
                  </a:moveTo>
                  <a:lnTo>
                    <a:pt x="202" y="138"/>
                  </a:lnTo>
                  <a:lnTo>
                    <a:pt x="202" y="140"/>
                  </a:lnTo>
                  <a:lnTo>
                    <a:pt x="204" y="140"/>
                  </a:lnTo>
                  <a:lnTo>
                    <a:pt x="206" y="140"/>
                  </a:lnTo>
                  <a:lnTo>
                    <a:pt x="206" y="138"/>
                  </a:lnTo>
                  <a:lnTo>
                    <a:pt x="204" y="138"/>
                  </a:lnTo>
                  <a:lnTo>
                    <a:pt x="202" y="138"/>
                  </a:lnTo>
                  <a:close/>
                  <a:moveTo>
                    <a:pt x="208" y="140"/>
                  </a:moveTo>
                  <a:lnTo>
                    <a:pt x="208" y="140"/>
                  </a:lnTo>
                  <a:lnTo>
                    <a:pt x="210" y="140"/>
                  </a:lnTo>
                  <a:lnTo>
                    <a:pt x="208" y="140"/>
                  </a:lnTo>
                  <a:close/>
                  <a:moveTo>
                    <a:pt x="192" y="128"/>
                  </a:moveTo>
                  <a:lnTo>
                    <a:pt x="192" y="128"/>
                  </a:lnTo>
                  <a:lnTo>
                    <a:pt x="192" y="130"/>
                  </a:lnTo>
                  <a:lnTo>
                    <a:pt x="194" y="130"/>
                  </a:lnTo>
                  <a:lnTo>
                    <a:pt x="194" y="128"/>
                  </a:lnTo>
                  <a:lnTo>
                    <a:pt x="192" y="128"/>
                  </a:lnTo>
                  <a:close/>
                  <a:moveTo>
                    <a:pt x="214" y="140"/>
                  </a:moveTo>
                  <a:lnTo>
                    <a:pt x="214" y="140"/>
                  </a:lnTo>
                  <a:close/>
                  <a:moveTo>
                    <a:pt x="218" y="136"/>
                  </a:moveTo>
                  <a:lnTo>
                    <a:pt x="216" y="136"/>
                  </a:lnTo>
                  <a:lnTo>
                    <a:pt x="216" y="138"/>
                  </a:lnTo>
                  <a:lnTo>
                    <a:pt x="218" y="138"/>
                  </a:lnTo>
                  <a:lnTo>
                    <a:pt x="220" y="138"/>
                  </a:lnTo>
                  <a:lnTo>
                    <a:pt x="220" y="136"/>
                  </a:lnTo>
                  <a:lnTo>
                    <a:pt x="218" y="136"/>
                  </a:lnTo>
                  <a:close/>
                  <a:moveTo>
                    <a:pt x="98" y="326"/>
                  </a:moveTo>
                  <a:lnTo>
                    <a:pt x="96" y="324"/>
                  </a:lnTo>
                  <a:lnTo>
                    <a:pt x="94" y="326"/>
                  </a:lnTo>
                  <a:lnTo>
                    <a:pt x="96" y="328"/>
                  </a:lnTo>
                  <a:lnTo>
                    <a:pt x="94" y="330"/>
                  </a:lnTo>
                  <a:lnTo>
                    <a:pt x="96" y="332"/>
                  </a:lnTo>
                  <a:lnTo>
                    <a:pt x="98" y="334"/>
                  </a:lnTo>
                  <a:lnTo>
                    <a:pt x="96" y="338"/>
                  </a:lnTo>
                  <a:lnTo>
                    <a:pt x="98" y="338"/>
                  </a:lnTo>
                  <a:lnTo>
                    <a:pt x="98" y="336"/>
                  </a:lnTo>
                  <a:lnTo>
                    <a:pt x="98" y="334"/>
                  </a:lnTo>
                  <a:lnTo>
                    <a:pt x="100" y="334"/>
                  </a:lnTo>
                  <a:lnTo>
                    <a:pt x="100" y="336"/>
                  </a:lnTo>
                  <a:lnTo>
                    <a:pt x="100" y="338"/>
                  </a:lnTo>
                  <a:lnTo>
                    <a:pt x="102" y="336"/>
                  </a:lnTo>
                  <a:lnTo>
                    <a:pt x="102" y="338"/>
                  </a:lnTo>
                  <a:lnTo>
                    <a:pt x="104" y="338"/>
                  </a:lnTo>
                  <a:lnTo>
                    <a:pt x="106" y="338"/>
                  </a:lnTo>
                  <a:lnTo>
                    <a:pt x="104" y="336"/>
                  </a:lnTo>
                  <a:lnTo>
                    <a:pt x="104" y="334"/>
                  </a:lnTo>
                  <a:lnTo>
                    <a:pt x="104" y="332"/>
                  </a:lnTo>
                  <a:lnTo>
                    <a:pt x="104" y="330"/>
                  </a:lnTo>
                  <a:lnTo>
                    <a:pt x="102" y="328"/>
                  </a:lnTo>
                  <a:lnTo>
                    <a:pt x="98" y="330"/>
                  </a:lnTo>
                  <a:lnTo>
                    <a:pt x="98" y="328"/>
                  </a:lnTo>
                  <a:lnTo>
                    <a:pt x="98" y="326"/>
                  </a:lnTo>
                  <a:close/>
                  <a:moveTo>
                    <a:pt x="96" y="338"/>
                  </a:moveTo>
                  <a:lnTo>
                    <a:pt x="96" y="338"/>
                  </a:lnTo>
                  <a:close/>
                  <a:moveTo>
                    <a:pt x="80" y="286"/>
                  </a:moveTo>
                  <a:lnTo>
                    <a:pt x="80" y="284"/>
                  </a:lnTo>
                  <a:lnTo>
                    <a:pt x="78" y="284"/>
                  </a:lnTo>
                  <a:lnTo>
                    <a:pt x="76" y="284"/>
                  </a:lnTo>
                  <a:lnTo>
                    <a:pt x="76" y="286"/>
                  </a:lnTo>
                  <a:lnTo>
                    <a:pt x="74" y="286"/>
                  </a:lnTo>
                  <a:lnTo>
                    <a:pt x="72" y="286"/>
                  </a:lnTo>
                  <a:lnTo>
                    <a:pt x="70" y="288"/>
                  </a:lnTo>
                  <a:lnTo>
                    <a:pt x="68" y="288"/>
                  </a:lnTo>
                  <a:lnTo>
                    <a:pt x="66" y="290"/>
                  </a:lnTo>
                  <a:lnTo>
                    <a:pt x="66" y="292"/>
                  </a:lnTo>
                  <a:lnTo>
                    <a:pt x="68" y="294"/>
                  </a:lnTo>
                  <a:lnTo>
                    <a:pt x="70" y="292"/>
                  </a:lnTo>
                  <a:lnTo>
                    <a:pt x="72" y="292"/>
                  </a:lnTo>
                  <a:lnTo>
                    <a:pt x="70" y="296"/>
                  </a:lnTo>
                  <a:lnTo>
                    <a:pt x="72" y="296"/>
                  </a:lnTo>
                  <a:lnTo>
                    <a:pt x="74" y="296"/>
                  </a:lnTo>
                  <a:lnTo>
                    <a:pt x="74" y="298"/>
                  </a:lnTo>
                  <a:lnTo>
                    <a:pt x="72" y="300"/>
                  </a:lnTo>
                  <a:lnTo>
                    <a:pt x="72" y="302"/>
                  </a:lnTo>
                  <a:lnTo>
                    <a:pt x="74" y="300"/>
                  </a:lnTo>
                  <a:lnTo>
                    <a:pt x="76" y="300"/>
                  </a:lnTo>
                  <a:lnTo>
                    <a:pt x="82" y="298"/>
                  </a:lnTo>
                  <a:lnTo>
                    <a:pt x="82" y="296"/>
                  </a:lnTo>
                  <a:lnTo>
                    <a:pt x="82" y="294"/>
                  </a:lnTo>
                  <a:lnTo>
                    <a:pt x="84" y="292"/>
                  </a:lnTo>
                  <a:lnTo>
                    <a:pt x="84" y="290"/>
                  </a:lnTo>
                  <a:lnTo>
                    <a:pt x="82" y="290"/>
                  </a:lnTo>
                  <a:lnTo>
                    <a:pt x="80" y="288"/>
                  </a:lnTo>
                  <a:lnTo>
                    <a:pt x="80" y="286"/>
                  </a:lnTo>
                  <a:close/>
                  <a:moveTo>
                    <a:pt x="166" y="170"/>
                  </a:moveTo>
                  <a:lnTo>
                    <a:pt x="166" y="170"/>
                  </a:lnTo>
                  <a:lnTo>
                    <a:pt x="166" y="164"/>
                  </a:lnTo>
                  <a:lnTo>
                    <a:pt x="164" y="164"/>
                  </a:lnTo>
                  <a:lnTo>
                    <a:pt x="164" y="168"/>
                  </a:lnTo>
                  <a:lnTo>
                    <a:pt x="164" y="170"/>
                  </a:lnTo>
                  <a:lnTo>
                    <a:pt x="166" y="170"/>
                  </a:lnTo>
                  <a:close/>
                  <a:moveTo>
                    <a:pt x="222" y="98"/>
                  </a:moveTo>
                  <a:lnTo>
                    <a:pt x="222" y="98"/>
                  </a:lnTo>
                  <a:lnTo>
                    <a:pt x="220" y="98"/>
                  </a:lnTo>
                  <a:lnTo>
                    <a:pt x="222" y="98"/>
                  </a:lnTo>
                  <a:close/>
                  <a:moveTo>
                    <a:pt x="226" y="86"/>
                  </a:moveTo>
                  <a:lnTo>
                    <a:pt x="226" y="88"/>
                  </a:lnTo>
                  <a:lnTo>
                    <a:pt x="228" y="88"/>
                  </a:lnTo>
                  <a:lnTo>
                    <a:pt x="228" y="86"/>
                  </a:lnTo>
                  <a:lnTo>
                    <a:pt x="226" y="86"/>
                  </a:lnTo>
                  <a:close/>
                  <a:moveTo>
                    <a:pt x="212" y="82"/>
                  </a:moveTo>
                  <a:lnTo>
                    <a:pt x="212" y="82"/>
                  </a:lnTo>
                  <a:lnTo>
                    <a:pt x="214" y="82"/>
                  </a:lnTo>
                  <a:lnTo>
                    <a:pt x="214" y="80"/>
                  </a:lnTo>
                  <a:lnTo>
                    <a:pt x="208" y="80"/>
                  </a:lnTo>
                  <a:lnTo>
                    <a:pt x="208" y="82"/>
                  </a:lnTo>
                  <a:lnTo>
                    <a:pt x="212" y="82"/>
                  </a:lnTo>
                  <a:close/>
                  <a:moveTo>
                    <a:pt x="230" y="264"/>
                  </a:moveTo>
                  <a:lnTo>
                    <a:pt x="228" y="264"/>
                  </a:lnTo>
                  <a:lnTo>
                    <a:pt x="228" y="266"/>
                  </a:lnTo>
                  <a:lnTo>
                    <a:pt x="230" y="266"/>
                  </a:lnTo>
                  <a:lnTo>
                    <a:pt x="230" y="264"/>
                  </a:lnTo>
                  <a:close/>
                </a:path>
              </a:pathLst>
            </a:custGeom>
            <a:solidFill>
              <a:srgbClr val="FFFFFF">
                <a:alpha val="60000"/>
              </a:srgbClr>
            </a:solidFill>
            <a:ln w="9525">
              <a:noFill/>
              <a:miter lim="800000"/>
            </a:ln>
            <a:effectLst/>
          </p:spPr>
          <p:txBody>
            <a:bodyPr anchor="ctr"/>
            <a:lstStyle>
              <a:lvl1pPr defTabSz="457200" eaLnBrk="0" hangingPunct="0">
                <a:defRPr sz="2400">
                  <a:solidFill>
                    <a:schemeClr val="tx1"/>
                  </a:solidFill>
                  <a:latin typeface="Arial" panose="020B0604020202020204" pitchFamily="34" charset="0"/>
                  <a:ea typeface="MS PGothic" panose="020B0600070205080204" pitchFamily="34" charset="-128"/>
                </a:defRPr>
              </a:lvl1pPr>
              <a:lvl2pPr marL="37931725" indent="-37474525" defTabSz="457200" eaLnBrk="0" hangingPunct="0">
                <a:defRPr sz="2400">
                  <a:solidFill>
                    <a:schemeClr val="tx1"/>
                  </a:solidFill>
                  <a:latin typeface="Arial" panose="020B0604020202020204" pitchFamily="34" charset="0"/>
                  <a:ea typeface="MS PGothic" panose="020B0600070205080204" pitchFamily="34" charset="-128"/>
                </a:defRPr>
              </a:lvl2pPr>
              <a:lvl3pPr eaLnBrk="0" hangingPunct="0">
                <a:defRPr sz="2400">
                  <a:solidFill>
                    <a:schemeClr val="tx1"/>
                  </a:solidFill>
                  <a:latin typeface="Arial" panose="020B0604020202020204" pitchFamily="34" charset="0"/>
                  <a:ea typeface="MS PGothic" panose="020B0600070205080204" pitchFamily="34" charset="-128"/>
                </a:defRPr>
              </a:lvl3pPr>
              <a:lvl4pPr eaLnBrk="0" hangingPunct="0">
                <a:defRPr sz="2400">
                  <a:solidFill>
                    <a:schemeClr val="tx1"/>
                  </a:solidFill>
                  <a:latin typeface="Arial" panose="020B0604020202020204" pitchFamily="34" charset="0"/>
                  <a:ea typeface="MS PGothic" panose="020B0600070205080204" pitchFamily="34" charset="-128"/>
                </a:defRPr>
              </a:lvl4pPr>
              <a:lvl5pPr eaLnBrk="0" hangingPunct="0">
                <a:defRPr sz="2400">
                  <a:solidFill>
                    <a:schemeClr val="tx1"/>
                  </a:solidFill>
                  <a:latin typeface="Arial" panose="020B060402020202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defRPr/>
              </a:pPr>
              <a:endParaRPr lang="en-US" sz="1800" u="sng">
                <a:solidFill>
                  <a:srgbClr val="FFFFFF"/>
                </a:solidFill>
                <a:latin typeface="Calibri" panose="020F0502020204030204" pitchFamily="34" charset="0"/>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decel="100000" fill="hold" nodeType="withEffect">
                                  <p:stCondLst>
                                    <p:cond delay="0"/>
                                  </p:stCondLst>
                                  <p:childTnLst>
                                    <p:animMotion origin="layout" path="M 2.08333E-7 4.44444E-6 L -0.39987 -0.40695 " pathEditMode="relative" rAng="0" ptsTypes="AA">
                                      <p:cBhvr>
                                        <p:cTn id="6" dur="750" fill="hold"/>
                                        <p:tgtEl>
                                          <p:spTgt spid="23"/>
                                        </p:tgtEl>
                                        <p:attrNameLst>
                                          <p:attrName>ppt_x</p:attrName>
                                          <p:attrName>ppt_y</p:attrName>
                                        </p:attrNameLst>
                                      </p:cBhvr>
                                      <p:rCtr x="-20000" y="-20347"/>
                                    </p:animMotion>
                                  </p:childTnLst>
                                </p:cTn>
                              </p:par>
                              <p:par>
                                <p:cTn id="7" presetID="6" presetClass="emph" presetSubtype="0" decel="100000" fill="hold" nodeType="withEffect">
                                  <p:stCondLst>
                                    <p:cond delay="0"/>
                                  </p:stCondLst>
                                  <p:childTnLst>
                                    <p:animScale>
                                      <p:cBhvr>
                                        <p:cTn id="8" dur="750" fill="hold"/>
                                        <p:tgtEl>
                                          <p:spTgt spid="23"/>
                                        </p:tgtEl>
                                      </p:cBhvr>
                                      <p:by x="70000" y="70000"/>
                                    </p:animScale>
                                  </p:childTnLst>
                                </p:cTn>
                              </p:par>
                              <p:par>
                                <p:cTn id="9" presetID="2" presetClass="entr" presetSubtype="8" decel="100000" fill="hold" grpId="0" nodeType="withEffect">
                                  <p:stCondLst>
                                    <p:cond delay="0"/>
                                  </p:stCondLst>
                                  <p:childTnLst>
                                    <p:set>
                                      <p:cBhvr>
                                        <p:cTn id="10" dur="1" fill="hold">
                                          <p:stCondLst>
                                            <p:cond delay="0"/>
                                          </p:stCondLst>
                                        </p:cTn>
                                        <p:tgtEl>
                                          <p:spTgt spid="33"/>
                                        </p:tgtEl>
                                        <p:attrNameLst>
                                          <p:attrName>style.visibility</p:attrName>
                                        </p:attrNameLst>
                                      </p:cBhvr>
                                      <p:to>
                                        <p:strVal val="visible"/>
                                      </p:to>
                                    </p:set>
                                    <p:anim calcmode="lin" valueType="num">
                                      <p:cBhvr additive="base">
                                        <p:cTn id="11" dur="750" fill="hold"/>
                                        <p:tgtEl>
                                          <p:spTgt spid="33"/>
                                        </p:tgtEl>
                                        <p:attrNameLst>
                                          <p:attrName>ppt_x</p:attrName>
                                        </p:attrNameLst>
                                      </p:cBhvr>
                                      <p:tavLst>
                                        <p:tav tm="0">
                                          <p:val>
                                            <p:strVal val="0-#ppt_w/2"/>
                                          </p:val>
                                        </p:tav>
                                        <p:tav tm="100000">
                                          <p:val>
                                            <p:strVal val="#ppt_x"/>
                                          </p:val>
                                        </p:tav>
                                      </p:tavLst>
                                    </p:anim>
                                    <p:anim calcmode="lin" valueType="num">
                                      <p:cBhvr additive="base">
                                        <p:cTn id="12" dur="750" fill="hold"/>
                                        <p:tgtEl>
                                          <p:spTgt spid="33"/>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anim calcmode="lin" valueType="num">
                                      <p:cBhvr additive="base">
                                        <p:cTn id="15" dur="750" fill="hold"/>
                                        <p:tgtEl>
                                          <p:spTgt spid="27"/>
                                        </p:tgtEl>
                                        <p:attrNameLst>
                                          <p:attrName>ppt_x</p:attrName>
                                        </p:attrNameLst>
                                      </p:cBhvr>
                                      <p:tavLst>
                                        <p:tav tm="0">
                                          <p:val>
                                            <p:strVal val="1+#ppt_w/2"/>
                                          </p:val>
                                        </p:tav>
                                        <p:tav tm="100000">
                                          <p:val>
                                            <p:strVal val="#ppt_x"/>
                                          </p:val>
                                        </p:tav>
                                      </p:tavLst>
                                    </p:anim>
                                    <p:anim calcmode="lin" valueType="num">
                                      <p:cBhvr additive="base">
                                        <p:cTn id="16" dur="750" fill="hold"/>
                                        <p:tgtEl>
                                          <p:spTgt spid="27"/>
                                        </p:tgtEl>
                                        <p:attrNameLst>
                                          <p:attrName>ppt_y</p:attrName>
                                        </p:attrNameLst>
                                      </p:cBhvr>
                                      <p:tavLst>
                                        <p:tav tm="0">
                                          <p:val>
                                            <p:strVal val="#ppt_y"/>
                                          </p:val>
                                        </p:tav>
                                        <p:tav tm="100000">
                                          <p:val>
                                            <p:strVal val="#ppt_y"/>
                                          </p:val>
                                        </p:tav>
                                      </p:tavLst>
                                    </p:anim>
                                  </p:childTnLst>
                                </p:cTn>
                              </p:par>
                            </p:childTnLst>
                          </p:cTn>
                        </p:par>
                        <p:par>
                          <p:cTn id="17" fill="hold">
                            <p:stCondLst>
                              <p:cond delay="1000"/>
                            </p:stCondLst>
                            <p:childTnLst>
                              <p:par>
                                <p:cTn id="18" presetID="22" presetClass="entr" presetSubtype="2" fill="hold" grpId="0" nodeType="afterEffect">
                                  <p:stCondLst>
                                    <p:cond delay="0"/>
                                  </p:stCondLst>
                                  <p:childTnLst>
                                    <p:set>
                                      <p:cBhvr>
                                        <p:cTn id="19" dur="1" fill="hold">
                                          <p:stCondLst>
                                            <p:cond delay="0"/>
                                          </p:stCondLst>
                                        </p:cTn>
                                        <p:tgtEl>
                                          <p:spTgt spid="31"/>
                                        </p:tgtEl>
                                        <p:attrNameLst>
                                          <p:attrName>style.visibility</p:attrName>
                                        </p:attrNameLst>
                                      </p:cBhvr>
                                      <p:to>
                                        <p:strVal val="visible"/>
                                      </p:to>
                                    </p:set>
                                    <p:animEffect transition="in" filter="wipe(right)">
                                      <p:cBhvr>
                                        <p:cTn id="20" dur="750"/>
                                        <p:tgtEl>
                                          <p:spTgt spid="31"/>
                                        </p:tgtEl>
                                      </p:cBhvr>
                                    </p:animEffect>
                                  </p:childTnLst>
                                </p:cTn>
                              </p:par>
                              <p:par>
                                <p:cTn id="21" presetID="22" presetClass="entr" presetSubtype="8" fill="hold" grpId="0" nodeType="withEffect">
                                  <p:stCondLst>
                                    <p:cond delay="0"/>
                                  </p:stCondLst>
                                  <p:childTnLst>
                                    <p:set>
                                      <p:cBhvr>
                                        <p:cTn id="22" dur="1" fill="hold">
                                          <p:stCondLst>
                                            <p:cond delay="0"/>
                                          </p:stCondLst>
                                        </p:cTn>
                                        <p:tgtEl>
                                          <p:spTgt spid="32"/>
                                        </p:tgtEl>
                                        <p:attrNameLst>
                                          <p:attrName>style.visibility</p:attrName>
                                        </p:attrNameLst>
                                      </p:cBhvr>
                                      <p:to>
                                        <p:strVal val="visible"/>
                                      </p:to>
                                    </p:set>
                                    <p:animEffect transition="in" filter="wipe(left)">
                                      <p:cBhvr>
                                        <p:cTn id="23" dur="750"/>
                                        <p:tgtEl>
                                          <p:spTgt spid="32"/>
                                        </p:tgtEl>
                                      </p:cBhvr>
                                    </p:animEffect>
                                  </p:childTnLst>
                                </p:cTn>
                              </p:par>
                              <p:par>
                                <p:cTn id="24" presetID="22" presetClass="entr" presetSubtype="1" fill="hold" grpId="0" nodeType="withEffect">
                                  <p:stCondLst>
                                    <p:cond delay="0"/>
                                  </p:stCondLst>
                                  <p:childTnLst>
                                    <p:set>
                                      <p:cBhvr>
                                        <p:cTn id="25" dur="1" fill="hold">
                                          <p:stCondLst>
                                            <p:cond delay="0"/>
                                          </p:stCondLst>
                                        </p:cTn>
                                        <p:tgtEl>
                                          <p:spTgt spid="36"/>
                                        </p:tgtEl>
                                        <p:attrNameLst>
                                          <p:attrName>style.visibility</p:attrName>
                                        </p:attrNameLst>
                                      </p:cBhvr>
                                      <p:to>
                                        <p:strVal val="visible"/>
                                      </p:to>
                                    </p:set>
                                    <p:animEffect transition="in" filter="wipe(up)">
                                      <p:cBhvr>
                                        <p:cTn id="26" dur="750"/>
                                        <p:tgtEl>
                                          <p:spTgt spid="36"/>
                                        </p:tgtEl>
                                      </p:cBhvr>
                                    </p:animEffect>
                                  </p:childTnLst>
                                </p:cTn>
                              </p:par>
                              <p:par>
                                <p:cTn id="27" presetID="22" presetClass="entr" presetSubtype="4" fill="hold" grpId="0" nodeType="withEffect">
                                  <p:stCondLst>
                                    <p:cond delay="0"/>
                                  </p:stCondLst>
                                  <p:childTnLst>
                                    <p:set>
                                      <p:cBhvr>
                                        <p:cTn id="28" dur="1" fill="hold">
                                          <p:stCondLst>
                                            <p:cond delay="0"/>
                                          </p:stCondLst>
                                        </p:cTn>
                                        <p:tgtEl>
                                          <p:spTgt spid="28"/>
                                        </p:tgtEl>
                                        <p:attrNameLst>
                                          <p:attrName>style.visibility</p:attrName>
                                        </p:attrNameLst>
                                      </p:cBhvr>
                                      <p:to>
                                        <p:strVal val="visible"/>
                                      </p:to>
                                    </p:set>
                                    <p:animEffect transition="in" filter="wipe(down)">
                                      <p:cBhvr>
                                        <p:cTn id="29" dur="750"/>
                                        <p:tgtEl>
                                          <p:spTgt spid="28"/>
                                        </p:tgtEl>
                                      </p:cBhvr>
                                    </p:animEffect>
                                  </p:childTnLst>
                                </p:cTn>
                              </p:par>
                              <p:par>
                                <p:cTn id="30" presetID="22" presetClass="entr" presetSubtype="1" fill="hold" grpId="0" nodeType="withEffect">
                                  <p:stCondLst>
                                    <p:cond delay="0"/>
                                  </p:stCondLst>
                                  <p:childTnLst>
                                    <p:set>
                                      <p:cBhvr>
                                        <p:cTn id="31" dur="1" fill="hold">
                                          <p:stCondLst>
                                            <p:cond delay="0"/>
                                          </p:stCondLst>
                                        </p:cTn>
                                        <p:tgtEl>
                                          <p:spTgt spid="29"/>
                                        </p:tgtEl>
                                        <p:attrNameLst>
                                          <p:attrName>style.visibility</p:attrName>
                                        </p:attrNameLst>
                                      </p:cBhvr>
                                      <p:to>
                                        <p:strVal val="visible"/>
                                      </p:to>
                                    </p:set>
                                    <p:animEffect transition="in" filter="wipe(up)">
                                      <p:cBhvr>
                                        <p:cTn id="32" dur="750"/>
                                        <p:tgtEl>
                                          <p:spTgt spid="29"/>
                                        </p:tgtEl>
                                      </p:cBhvr>
                                    </p:animEffect>
                                  </p:childTnLst>
                                </p:cTn>
                              </p:par>
                              <p:par>
                                <p:cTn id="33" presetID="22" presetClass="entr" presetSubtype="4" fill="hold" grpId="0" nodeType="withEffect">
                                  <p:stCondLst>
                                    <p:cond delay="0"/>
                                  </p:stCondLst>
                                  <p:childTnLst>
                                    <p:set>
                                      <p:cBhvr>
                                        <p:cTn id="34" dur="1" fill="hold">
                                          <p:stCondLst>
                                            <p:cond delay="0"/>
                                          </p:stCondLst>
                                        </p:cTn>
                                        <p:tgtEl>
                                          <p:spTgt spid="30"/>
                                        </p:tgtEl>
                                        <p:attrNameLst>
                                          <p:attrName>style.visibility</p:attrName>
                                        </p:attrNameLst>
                                      </p:cBhvr>
                                      <p:to>
                                        <p:strVal val="visible"/>
                                      </p:to>
                                    </p:set>
                                    <p:animEffect transition="in" filter="wipe(down)">
                                      <p:cBhvr>
                                        <p:cTn id="35" dur="750"/>
                                        <p:tgtEl>
                                          <p:spTgt spid="30"/>
                                        </p:tgtEl>
                                      </p:cBhvr>
                                    </p:animEffect>
                                  </p:childTnLst>
                                </p:cTn>
                              </p:par>
                              <p:par>
                                <p:cTn id="36" presetID="22" presetClass="entr" presetSubtype="8" fill="hold" grpId="0" nodeType="withEffect">
                                  <p:stCondLst>
                                    <p:cond delay="0"/>
                                  </p:stCondLst>
                                  <p:childTnLst>
                                    <p:set>
                                      <p:cBhvr>
                                        <p:cTn id="37" dur="1" fill="hold">
                                          <p:stCondLst>
                                            <p:cond delay="0"/>
                                          </p:stCondLst>
                                        </p:cTn>
                                        <p:tgtEl>
                                          <p:spTgt spid="34"/>
                                        </p:tgtEl>
                                        <p:attrNameLst>
                                          <p:attrName>style.visibility</p:attrName>
                                        </p:attrNameLst>
                                      </p:cBhvr>
                                      <p:to>
                                        <p:strVal val="visible"/>
                                      </p:to>
                                    </p:set>
                                    <p:animEffect transition="in" filter="wipe(left)">
                                      <p:cBhvr>
                                        <p:cTn id="38" dur="700"/>
                                        <p:tgtEl>
                                          <p:spTgt spid="34"/>
                                        </p:tgtEl>
                                      </p:cBhvr>
                                    </p:animEffect>
                                  </p:childTnLst>
                                </p:cTn>
                              </p:par>
                              <p:par>
                                <p:cTn id="39" presetID="35" presetClass="emph" presetSubtype="0" repeatCount="10000" fill="hold" grpId="1" nodeType="withEffect">
                                  <p:stCondLst>
                                    <p:cond delay="0"/>
                                  </p:stCondLst>
                                  <p:childTnLst>
                                    <p:anim calcmode="discrete" valueType="str">
                                      <p:cBhvr>
                                        <p:cTn id="40" dur="70" fill="hold"/>
                                        <p:tgtEl>
                                          <p:spTgt spid="34"/>
                                        </p:tgtEl>
                                        <p:attrNameLst>
                                          <p:attrName>style.visibility</p:attrName>
                                        </p:attrNameLst>
                                      </p:cBhvr>
                                      <p:tavLst>
                                        <p:tav tm="0">
                                          <p:val>
                                            <p:strVal val="hidden"/>
                                          </p:val>
                                        </p:tav>
                                        <p:tav tm="50000">
                                          <p:val>
                                            <p:strVal val="visible"/>
                                          </p:val>
                                        </p:tav>
                                      </p:tavLst>
                                    </p:anim>
                                  </p:childTnLst>
                                </p:cTn>
                              </p:par>
                              <p:par>
                                <p:cTn id="41" presetID="10" presetClass="entr" presetSubtype="0" fill="hold" nodeType="withEffect">
                                  <p:stCondLst>
                                    <p:cond delay="0"/>
                                  </p:stCondLst>
                                  <p:childTnLst>
                                    <p:set>
                                      <p:cBhvr>
                                        <p:cTn id="42" dur="1" fill="hold">
                                          <p:stCondLst>
                                            <p:cond delay="0"/>
                                          </p:stCondLst>
                                        </p:cTn>
                                        <p:tgtEl>
                                          <p:spTgt spid="38"/>
                                        </p:tgtEl>
                                        <p:attrNameLst>
                                          <p:attrName>style.visibility</p:attrName>
                                        </p:attrNameLst>
                                      </p:cBhvr>
                                      <p:to>
                                        <p:strVal val="visible"/>
                                      </p:to>
                                    </p:set>
                                    <p:animEffect transition="in" filter="fade">
                                      <p:cBhvr>
                                        <p:cTn id="43" dur="1000"/>
                                        <p:tgtEl>
                                          <p:spTgt spid="38"/>
                                        </p:tgtEl>
                                      </p:cBhvr>
                                    </p:animEffect>
                                  </p:childTnLst>
                                </p:cTn>
                              </p:par>
                              <p:par>
                                <p:cTn id="44" presetID="35" presetClass="path" presetSubtype="0" fill="hold" nodeType="withEffect">
                                  <p:stCondLst>
                                    <p:cond delay="0"/>
                                  </p:stCondLst>
                                  <p:childTnLst>
                                    <p:animMotion origin="layout" path="M -3.95833E-6 -2.22222E-6 L -0.04843 -2.22222E-6 " pathEditMode="relative" rAng="0" ptsTypes="AA">
                                      <p:cBhvr>
                                        <p:cTn id="45" dur="6000" fill="hold"/>
                                        <p:tgtEl>
                                          <p:spTgt spid="38"/>
                                        </p:tgtEl>
                                        <p:attrNameLst>
                                          <p:attrName>ppt_x</p:attrName>
                                          <p:attrName>ppt_y</p:attrName>
                                        </p:attrNameLst>
                                      </p:cBhvr>
                                      <p:rCtr x="-2422" y="0"/>
                                    </p:animMotion>
                                  </p:childTnLst>
                                </p:cTn>
                              </p:par>
                              <p:par>
                                <p:cTn id="46" presetID="10" presetClass="entr" presetSubtype="0" fill="hold" nodeType="withEffect">
                                  <p:stCondLst>
                                    <p:cond delay="0"/>
                                  </p:stCondLst>
                                  <p:childTnLst>
                                    <p:set>
                                      <p:cBhvr>
                                        <p:cTn id="47" dur="1" fill="hold">
                                          <p:stCondLst>
                                            <p:cond delay="0"/>
                                          </p:stCondLst>
                                        </p:cTn>
                                        <p:tgtEl>
                                          <p:spTgt spid="56"/>
                                        </p:tgtEl>
                                        <p:attrNameLst>
                                          <p:attrName>style.visibility</p:attrName>
                                        </p:attrNameLst>
                                      </p:cBhvr>
                                      <p:to>
                                        <p:strVal val="visible"/>
                                      </p:to>
                                    </p:set>
                                    <p:animEffect transition="in" filter="fade">
                                      <p:cBhvr>
                                        <p:cTn id="48" dur="500"/>
                                        <p:tgtEl>
                                          <p:spTgt spid="56"/>
                                        </p:tgtEl>
                                      </p:cBhvr>
                                    </p:animEffect>
                                  </p:childTnLst>
                                </p:cTn>
                              </p:par>
                              <p:par>
                                <p:cTn id="49" presetID="10" presetClass="entr" presetSubtype="0" fill="hold" nodeType="withEffect">
                                  <p:stCondLst>
                                    <p:cond delay="0"/>
                                  </p:stCondLst>
                                  <p:childTnLst>
                                    <p:set>
                                      <p:cBhvr>
                                        <p:cTn id="50" dur="1" fill="hold">
                                          <p:stCondLst>
                                            <p:cond delay="0"/>
                                          </p:stCondLst>
                                        </p:cTn>
                                        <p:tgtEl>
                                          <p:spTgt spid="37"/>
                                        </p:tgtEl>
                                        <p:attrNameLst>
                                          <p:attrName>style.visibility</p:attrName>
                                        </p:attrNameLst>
                                      </p:cBhvr>
                                      <p:to>
                                        <p:strVal val="visible"/>
                                      </p:to>
                                    </p:set>
                                    <p:animEffect transition="in" filter="fade">
                                      <p:cBhvr>
                                        <p:cTn id="51" dur="1000"/>
                                        <p:tgtEl>
                                          <p:spTgt spid="37"/>
                                        </p:tgtEl>
                                      </p:cBhvr>
                                    </p:animEffect>
                                  </p:childTnLst>
                                </p:cTn>
                              </p:par>
                              <p:par>
                                <p:cTn id="52" presetID="42" presetClass="path" presetSubtype="0" fill="hold" nodeType="withEffect">
                                  <p:stCondLst>
                                    <p:cond delay="0"/>
                                  </p:stCondLst>
                                  <p:childTnLst>
                                    <p:animMotion origin="layout" path="M -2.29167E-6 4.07407E-6 L -2.29167E-6 0.01944 " pathEditMode="relative" rAng="0" ptsTypes="AA">
                                      <p:cBhvr>
                                        <p:cTn id="53" dur="2000" spd="-100000" fill="hold"/>
                                        <p:tgtEl>
                                          <p:spTgt spid="37"/>
                                        </p:tgtEl>
                                        <p:attrNameLst>
                                          <p:attrName>ppt_x</p:attrName>
                                          <p:attrName>ppt_y</p:attrName>
                                        </p:attrNameLst>
                                      </p:cBhvr>
                                      <p:rCtr x="0" y="972"/>
                                    </p:animMotion>
                                  </p:childTnLst>
                                </p:cTn>
                              </p:par>
                              <p:par>
                                <p:cTn id="54" presetID="10" presetClass="entr" presetSubtype="0" fill="hold" nodeType="withEffect">
                                  <p:stCondLst>
                                    <p:cond delay="0"/>
                                  </p:stCondLst>
                                  <p:childTnLst>
                                    <p:set>
                                      <p:cBhvr>
                                        <p:cTn id="55" dur="1" fill="hold">
                                          <p:stCondLst>
                                            <p:cond delay="0"/>
                                          </p:stCondLst>
                                        </p:cTn>
                                        <p:tgtEl>
                                          <p:spTgt spid="39"/>
                                        </p:tgtEl>
                                        <p:attrNameLst>
                                          <p:attrName>style.visibility</p:attrName>
                                        </p:attrNameLst>
                                      </p:cBhvr>
                                      <p:to>
                                        <p:strVal val="visible"/>
                                      </p:to>
                                    </p:set>
                                    <p:animEffect transition="in" filter="fade">
                                      <p:cBhvr>
                                        <p:cTn id="56"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29" grpId="0" animBg="1"/>
      <p:bldP spid="30" grpId="0" animBg="1"/>
      <p:bldP spid="31" grpId="0" animBg="1"/>
      <p:bldP spid="32" grpId="0" animBg="1"/>
      <p:bldP spid="33" grpId="0" animBg="1"/>
      <p:bldP spid="34" grpId="0"/>
      <p:bldP spid="34" grpId="1"/>
      <p:bldP spid="3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210"/>
            <a:ext cx="12192000" cy="6855581"/>
          </a:xfrm>
          <a:prstGeom prst="rect">
            <a:avLst/>
          </a:prstGeom>
        </p:spPr>
      </p:pic>
      <p:pic>
        <p:nvPicPr>
          <p:cNvPr id="10" name="图片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 y="1854388"/>
            <a:ext cx="1840996" cy="3686056"/>
          </a:xfrm>
          <a:prstGeom prst="rect">
            <a:avLst/>
          </a:prstGeom>
        </p:spPr>
      </p:pic>
      <p:pic>
        <p:nvPicPr>
          <p:cNvPr id="35" name="图片 3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04139" y="305320"/>
            <a:ext cx="1528148" cy="371821"/>
          </a:xfrm>
          <a:prstGeom prst="rect">
            <a:avLst/>
          </a:prstGeom>
        </p:spPr>
      </p:pic>
      <p:grpSp>
        <p:nvGrpSpPr>
          <p:cNvPr id="15" name="Group 11"/>
          <p:cNvGrpSpPr/>
          <p:nvPr/>
        </p:nvGrpSpPr>
        <p:grpSpPr>
          <a:xfrm>
            <a:off x="5767739" y="2776487"/>
            <a:ext cx="3371427" cy="651933"/>
            <a:chOff x="0" y="0"/>
            <a:chExt cx="4710113" cy="627063"/>
          </a:xfrm>
        </p:grpSpPr>
        <p:sp>
          <p:nvSpPr>
            <p:cNvPr id="16" name="矩形 7"/>
            <p:cNvSpPr/>
            <p:nvPr/>
          </p:nvSpPr>
          <p:spPr>
            <a:xfrm>
              <a:off x="0" y="0"/>
              <a:ext cx="4702167" cy="183233"/>
            </a:xfrm>
            <a:prstGeom prst="rect">
              <a:avLst/>
            </a:prstGeom>
            <a:gradFill rotWithShape="1">
              <a:gsLst>
                <a:gs pos="0">
                  <a:srgbClr val="FDFDFD"/>
                </a:gs>
                <a:gs pos="100000">
                  <a:srgbClr val="D8D8D8"/>
                </a:gs>
              </a:gsLst>
              <a:lin ang="5400000" scaled="1"/>
              <a:tileRect/>
            </a:gradFill>
            <a:ln w="9525">
              <a:noFill/>
            </a:ln>
          </p:spPr>
          <p:txBody>
            <a:bodyPr lIns="336000" rIns="336000" anchor="ctr"/>
            <a:lstStyle/>
            <a:p>
              <a:pPr algn="ctr">
                <a:lnSpc>
                  <a:spcPct val="120000"/>
                </a:lnSpc>
              </a:pPr>
              <a:endParaRPr lang="zh-CN" altLang="en-US" sz="2400" b="1" dirty="0">
                <a:solidFill>
                  <a:srgbClr val="7F7F7F"/>
                </a:solidFill>
                <a:latin typeface="微软雅黑" panose="020B0503020204020204" pitchFamily="34" charset="-122"/>
                <a:ea typeface="微软雅黑" panose="020B0503020204020204" pitchFamily="34" charset="-122"/>
                <a:sym typeface="Calibri" panose="020F0502020204030204" pitchFamily="34" charset="0"/>
              </a:endParaRPr>
            </a:p>
          </p:txBody>
        </p:sp>
        <p:sp>
          <p:nvSpPr>
            <p:cNvPr id="17" name="矩形 8"/>
            <p:cNvSpPr/>
            <p:nvPr/>
          </p:nvSpPr>
          <p:spPr>
            <a:xfrm>
              <a:off x="0" y="183233"/>
              <a:ext cx="4702167" cy="443830"/>
            </a:xfrm>
            <a:prstGeom prst="rect">
              <a:avLst/>
            </a:prstGeom>
            <a:gradFill rotWithShape="1">
              <a:gsLst>
                <a:gs pos="0">
                  <a:srgbClr val="FDFDFD"/>
                </a:gs>
                <a:gs pos="100000">
                  <a:srgbClr val="D8D8D8"/>
                </a:gs>
              </a:gsLst>
              <a:lin ang="5400000" scaled="1"/>
              <a:tileRect/>
            </a:gradFill>
            <a:ln w="9525">
              <a:noFill/>
            </a:ln>
          </p:spPr>
          <p:txBody>
            <a:bodyPr lIns="336000" rIns="336000" anchor="ctr"/>
            <a:lstStyle/>
            <a:p>
              <a:pPr algn="ctr">
                <a:lnSpc>
                  <a:spcPct val="120000"/>
                </a:lnSpc>
              </a:pPr>
              <a:endParaRPr lang="zh-CN" altLang="en-US" sz="2400" b="1" dirty="0">
                <a:solidFill>
                  <a:srgbClr val="7F7F7F"/>
                </a:solidFill>
                <a:latin typeface="微软雅黑" panose="020B0503020204020204" pitchFamily="34" charset="-122"/>
                <a:ea typeface="微软雅黑" panose="020B0503020204020204" pitchFamily="34" charset="-122"/>
                <a:sym typeface="Calibri" panose="020F0502020204030204" pitchFamily="34" charset="0"/>
              </a:endParaRPr>
            </a:p>
          </p:txBody>
        </p:sp>
        <p:sp>
          <p:nvSpPr>
            <p:cNvPr id="18" name="矩形 20"/>
            <p:cNvSpPr/>
            <p:nvPr/>
          </p:nvSpPr>
          <p:spPr>
            <a:xfrm>
              <a:off x="7946" y="4072"/>
              <a:ext cx="4702167" cy="185268"/>
            </a:xfrm>
            <a:prstGeom prst="rect">
              <a:avLst/>
            </a:prstGeom>
            <a:solidFill>
              <a:srgbClr val="0070C0"/>
            </a:solidFill>
            <a:ln w="9525">
              <a:noFill/>
            </a:ln>
          </p:spPr>
          <p:txBody>
            <a:bodyPr lIns="335817" tIns="60928" rIns="335817" bIns="60928" anchor="ctr"/>
            <a:lstStyle/>
            <a:p>
              <a:pPr algn="ctr"/>
              <a:endParaRPr lang="zh-CN" altLang="en-US" sz="2400" b="1" dirty="0">
                <a:solidFill>
                  <a:srgbClr val="7F7F7F"/>
                </a:solidFill>
                <a:latin typeface="微软雅黑" panose="020B0503020204020204" pitchFamily="34" charset="-122"/>
                <a:ea typeface="微软雅黑" panose="020B0503020204020204" pitchFamily="34" charset="-122"/>
                <a:sym typeface="Calibri" panose="020F0502020204030204" pitchFamily="34" charset="0"/>
              </a:endParaRPr>
            </a:p>
          </p:txBody>
        </p:sp>
      </p:grpSp>
      <p:sp>
        <p:nvSpPr>
          <p:cNvPr id="23" name="文本框 22"/>
          <p:cNvSpPr txBox="1"/>
          <p:nvPr/>
        </p:nvSpPr>
        <p:spPr>
          <a:xfrm>
            <a:off x="5782478" y="2990004"/>
            <a:ext cx="3262432" cy="461665"/>
          </a:xfrm>
          <a:prstGeom prst="rect">
            <a:avLst/>
          </a:prstGeom>
          <a:noFill/>
        </p:spPr>
        <p:txBody>
          <a:bodyPr wrap="none" rtlCol="0" anchor="t">
            <a:spAutoFit/>
          </a:bodyPr>
          <a:lstStyle/>
          <a:p>
            <a:pPr lvl="0" algn="ctr"/>
            <a:r>
              <a:rPr lang="zh-CN" altLang="en-US" sz="2400" dirty="0">
                <a:latin typeface="微软雅黑" panose="020B0503020204020204" pitchFamily="34" charset="-122"/>
                <a:ea typeface="微软雅黑" panose="020B0503020204020204" pitchFamily="34" charset="-122"/>
                <a:cs typeface="+mn-ea"/>
                <a:sym typeface="+mn-ea"/>
              </a:rPr>
              <a:t>二、岗位职责履行情况</a:t>
            </a:r>
          </a:p>
        </p:txBody>
      </p:sp>
      <p:grpSp>
        <p:nvGrpSpPr>
          <p:cNvPr id="2" name="Group 11"/>
          <p:cNvGrpSpPr/>
          <p:nvPr/>
        </p:nvGrpSpPr>
        <p:grpSpPr>
          <a:xfrm>
            <a:off x="4286956" y="2777067"/>
            <a:ext cx="5018617" cy="651933"/>
            <a:chOff x="0" y="0"/>
            <a:chExt cx="4710113" cy="627063"/>
          </a:xfrm>
        </p:grpSpPr>
        <p:sp>
          <p:nvSpPr>
            <p:cNvPr id="3" name="矩形 7"/>
            <p:cNvSpPr/>
            <p:nvPr/>
          </p:nvSpPr>
          <p:spPr>
            <a:xfrm>
              <a:off x="0" y="0"/>
              <a:ext cx="4702167" cy="183233"/>
            </a:xfrm>
            <a:prstGeom prst="rect">
              <a:avLst/>
            </a:prstGeom>
            <a:gradFill rotWithShape="1">
              <a:gsLst>
                <a:gs pos="0">
                  <a:srgbClr val="FDFDFD"/>
                </a:gs>
                <a:gs pos="100000">
                  <a:srgbClr val="D8D8D8"/>
                </a:gs>
              </a:gsLst>
              <a:lin ang="5400000" scaled="1"/>
              <a:tileRect/>
            </a:gradFill>
            <a:ln w="9525">
              <a:noFill/>
            </a:ln>
          </p:spPr>
          <p:txBody>
            <a:bodyPr lIns="336000" rIns="336000" anchor="ctr"/>
            <a:lstStyle/>
            <a:p>
              <a:pPr algn="ctr">
                <a:lnSpc>
                  <a:spcPct val="120000"/>
                </a:lnSpc>
              </a:pPr>
              <a:endParaRPr lang="zh-CN" altLang="en-US" sz="2400" b="1" dirty="0">
                <a:solidFill>
                  <a:srgbClr val="7F7F7F"/>
                </a:solidFill>
                <a:latin typeface="微软雅黑" panose="020B0503020204020204" pitchFamily="34" charset="-122"/>
                <a:ea typeface="微软雅黑" panose="020B0503020204020204" pitchFamily="34" charset="-122"/>
                <a:sym typeface="Calibri" panose="020F0502020204030204" pitchFamily="34" charset="0"/>
              </a:endParaRPr>
            </a:p>
          </p:txBody>
        </p:sp>
        <p:sp>
          <p:nvSpPr>
            <p:cNvPr id="4" name="矩形 8"/>
            <p:cNvSpPr/>
            <p:nvPr/>
          </p:nvSpPr>
          <p:spPr>
            <a:xfrm>
              <a:off x="0" y="183233"/>
              <a:ext cx="4702167" cy="443830"/>
            </a:xfrm>
            <a:prstGeom prst="rect">
              <a:avLst/>
            </a:prstGeom>
            <a:gradFill rotWithShape="1">
              <a:gsLst>
                <a:gs pos="0">
                  <a:srgbClr val="FDFDFD"/>
                </a:gs>
                <a:gs pos="100000">
                  <a:srgbClr val="D8D8D8"/>
                </a:gs>
              </a:gsLst>
              <a:lin ang="5400000" scaled="1"/>
              <a:tileRect/>
            </a:gradFill>
            <a:ln w="9525">
              <a:noFill/>
            </a:ln>
          </p:spPr>
          <p:txBody>
            <a:bodyPr lIns="336000" rIns="336000" anchor="ctr"/>
            <a:lstStyle/>
            <a:p>
              <a:pPr algn="ctr">
                <a:lnSpc>
                  <a:spcPct val="120000"/>
                </a:lnSpc>
              </a:pPr>
              <a:endParaRPr lang="zh-CN" altLang="en-US" sz="2400" b="1" dirty="0">
                <a:solidFill>
                  <a:srgbClr val="7F7F7F"/>
                </a:solidFill>
                <a:latin typeface="微软雅黑" panose="020B0503020204020204" pitchFamily="34" charset="-122"/>
                <a:ea typeface="微软雅黑" panose="020B0503020204020204" pitchFamily="34" charset="-122"/>
                <a:sym typeface="Calibri" panose="020F0502020204030204" pitchFamily="34" charset="0"/>
              </a:endParaRPr>
            </a:p>
          </p:txBody>
        </p:sp>
        <p:sp>
          <p:nvSpPr>
            <p:cNvPr id="6" name="矩形 20"/>
            <p:cNvSpPr/>
            <p:nvPr/>
          </p:nvSpPr>
          <p:spPr>
            <a:xfrm>
              <a:off x="7946" y="4072"/>
              <a:ext cx="4702167" cy="185268"/>
            </a:xfrm>
            <a:prstGeom prst="rect">
              <a:avLst/>
            </a:prstGeom>
            <a:solidFill>
              <a:srgbClr val="0070C0"/>
            </a:solidFill>
            <a:ln w="9525">
              <a:noFill/>
            </a:ln>
          </p:spPr>
          <p:txBody>
            <a:bodyPr lIns="335817" tIns="60928" rIns="335817" bIns="60928" anchor="ctr"/>
            <a:lstStyle/>
            <a:p>
              <a:pPr algn="ctr"/>
              <a:endParaRPr lang="zh-CN" altLang="en-US" sz="2400" b="1" dirty="0">
                <a:solidFill>
                  <a:srgbClr val="7F7F7F"/>
                </a:solidFill>
                <a:latin typeface="微软雅黑" panose="020B0503020204020204" pitchFamily="34" charset="-122"/>
                <a:ea typeface="微软雅黑" panose="020B0503020204020204" pitchFamily="34" charset="-122"/>
                <a:sym typeface="Calibri" panose="020F0502020204030204" pitchFamily="34" charset="0"/>
              </a:endParaRPr>
            </a:p>
          </p:txBody>
        </p:sp>
      </p:grpSp>
      <p:sp>
        <p:nvSpPr>
          <p:cNvPr id="12" name="文本框 11"/>
          <p:cNvSpPr txBox="1"/>
          <p:nvPr/>
        </p:nvSpPr>
        <p:spPr>
          <a:xfrm>
            <a:off x="4304633" y="2990851"/>
            <a:ext cx="5252353" cy="461665"/>
          </a:xfrm>
          <a:prstGeom prst="rect">
            <a:avLst/>
          </a:prstGeom>
          <a:noFill/>
        </p:spPr>
        <p:txBody>
          <a:bodyPr wrap="square" rtlCol="0" anchor="t">
            <a:spAutoFit/>
          </a:bodyPr>
          <a:lstStyle/>
          <a:p>
            <a:pPr lvl="0"/>
            <a:r>
              <a:rPr lang="zh-CN" altLang="en-US" sz="2400" dirty="0">
                <a:latin typeface="微软雅黑" panose="020B0503020204020204" pitchFamily="34" charset="-122"/>
                <a:ea typeface="微软雅黑" panose="020B0503020204020204" pitchFamily="34" charset="-122"/>
                <a:cs typeface="+mn-ea"/>
                <a:sym typeface="+mn-ea"/>
              </a:rPr>
              <a:t>二、跟踪池产品的综合打分评价</a:t>
            </a:r>
          </a:p>
        </p:txBody>
      </p:sp>
    </p:spTree>
    <p:extLst>
      <p:ext uri="{BB962C8B-B14F-4D97-AF65-F5344CB8AC3E}">
        <p14:creationId xmlns:p14="http://schemas.microsoft.com/office/powerpoint/2010/main" val="13059174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nSpc>
                <a:spcPct val="100000"/>
              </a:lnSpc>
              <a:defRPr/>
            </a:pPr>
            <a:r>
              <a:rPr lang="zh-CN" altLang="en-US" sz="3200" spc="300" dirty="0">
                <a:solidFill>
                  <a:schemeClr val="bg1"/>
                </a:solidFill>
                <a:latin typeface="Arial" panose="020B0604020202020204" pitchFamily="34" charset="0"/>
                <a:cs typeface="+mj-cs"/>
              </a:rPr>
              <a:t>二、跟踪池产品的综合打分评价</a:t>
            </a:r>
          </a:p>
        </p:txBody>
      </p:sp>
      <p:pic>
        <p:nvPicPr>
          <p:cNvPr id="5" name="图片 4">
            <a:extLst>
              <a:ext uri="{FF2B5EF4-FFF2-40B4-BE49-F238E27FC236}">
                <a16:creationId xmlns:a16="http://schemas.microsoft.com/office/drawing/2014/main" id="{5E4BA840-BB53-4A71-83D1-C9EDA4986A8D}"/>
              </a:ext>
            </a:extLst>
          </p:cNvPr>
          <p:cNvPicPr>
            <a:picLocks noChangeAspect="1"/>
          </p:cNvPicPr>
          <p:nvPr/>
        </p:nvPicPr>
        <p:blipFill>
          <a:blip r:embed="rId2"/>
          <a:stretch>
            <a:fillRect/>
          </a:stretch>
        </p:blipFill>
        <p:spPr>
          <a:xfrm>
            <a:off x="6404783" y="867747"/>
            <a:ext cx="5419683" cy="5772938"/>
          </a:xfrm>
          <a:prstGeom prst="rect">
            <a:avLst/>
          </a:prstGeom>
        </p:spPr>
      </p:pic>
      <p:pic>
        <p:nvPicPr>
          <p:cNvPr id="7" name="图片 6">
            <a:extLst>
              <a:ext uri="{FF2B5EF4-FFF2-40B4-BE49-F238E27FC236}">
                <a16:creationId xmlns:a16="http://schemas.microsoft.com/office/drawing/2014/main" id="{419B4C4B-DDD0-41EF-A966-4887B8F7EBD6}"/>
              </a:ext>
            </a:extLst>
          </p:cNvPr>
          <p:cNvPicPr>
            <a:picLocks noChangeAspect="1"/>
          </p:cNvPicPr>
          <p:nvPr/>
        </p:nvPicPr>
        <p:blipFill>
          <a:blip r:embed="rId3"/>
          <a:stretch>
            <a:fillRect/>
          </a:stretch>
        </p:blipFill>
        <p:spPr>
          <a:xfrm>
            <a:off x="125280" y="3114049"/>
            <a:ext cx="6678043" cy="1924482"/>
          </a:xfrm>
          <a:prstGeom prst="rect">
            <a:avLst/>
          </a:prstGeom>
        </p:spPr>
      </p:pic>
      <p:sp>
        <p:nvSpPr>
          <p:cNvPr id="8" name="文本框 7">
            <a:extLst>
              <a:ext uri="{FF2B5EF4-FFF2-40B4-BE49-F238E27FC236}">
                <a16:creationId xmlns:a16="http://schemas.microsoft.com/office/drawing/2014/main" id="{7AF222F6-ED38-429A-B118-50EFA33A7A10}"/>
              </a:ext>
            </a:extLst>
          </p:cNvPr>
          <p:cNvSpPr txBox="1"/>
          <p:nvPr/>
        </p:nvSpPr>
        <p:spPr>
          <a:xfrm>
            <a:off x="421041" y="1110342"/>
            <a:ext cx="11349918" cy="1061381"/>
          </a:xfrm>
          <a:prstGeom prst="rect">
            <a:avLst/>
          </a:prstGeom>
          <a:noFill/>
        </p:spPr>
        <p:txBody>
          <a:bodyPr wrap="square" rtlCol="0">
            <a:spAutoFit/>
          </a:bodyPr>
          <a:lstStyle/>
          <a:p>
            <a:pPr>
              <a:lnSpc>
                <a:spcPct val="120000"/>
              </a:lnSpc>
            </a:pPr>
            <a:r>
              <a:rPr lang="zh-CN" altLang="en-US" b="1" dirty="0">
                <a:latin typeface="微软雅黑" panose="020B0503020204020204" pitchFamily="34" charset="-122"/>
                <a:ea typeface="微软雅黑" panose="020B0503020204020204" pitchFamily="34" charset="-122"/>
              </a:rPr>
              <a:t>（一）获取数据：朝阳永续，导出子基金的数据、市场统计信息</a:t>
            </a:r>
            <a:endParaRPr lang="en-US" altLang="zh-CN" b="1" dirty="0">
              <a:latin typeface="微软雅黑" panose="020B0503020204020204" pitchFamily="34" charset="-122"/>
              <a:ea typeface="微软雅黑" panose="020B0503020204020204" pitchFamily="34" charset="-122"/>
            </a:endParaRPr>
          </a:p>
          <a:p>
            <a:pPr>
              <a:lnSpc>
                <a:spcPct val="120000"/>
              </a:lnSpc>
            </a:pPr>
            <a:r>
              <a:rPr lang="zh-CN" altLang="en-US" b="1" dirty="0">
                <a:latin typeface="微软雅黑" panose="020B0503020204020204" pitchFamily="34" charset="-122"/>
                <a:ea typeface="微软雅黑" panose="020B0503020204020204" pitchFamily="34" charset="-122"/>
              </a:rPr>
              <a:t>（二）以及子基金的数据，根据成立日期和净值日期，对数据进行预处理</a:t>
            </a:r>
            <a:endParaRPr lang="en-US" altLang="zh-CN" b="1" dirty="0">
              <a:latin typeface="微软雅黑" panose="020B0503020204020204" pitchFamily="34" charset="-122"/>
              <a:ea typeface="微软雅黑" panose="020B0503020204020204" pitchFamily="34" charset="-122"/>
            </a:endParaRPr>
          </a:p>
          <a:p>
            <a:pPr>
              <a:lnSpc>
                <a:spcPct val="120000"/>
              </a:lnSpc>
            </a:pP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1762807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nSpc>
                <a:spcPct val="100000"/>
              </a:lnSpc>
              <a:defRPr/>
            </a:pPr>
            <a:r>
              <a:rPr lang="zh-CN" altLang="en-US" sz="3200" spc="300" dirty="0">
                <a:solidFill>
                  <a:schemeClr val="bg1"/>
                </a:solidFill>
                <a:latin typeface="Arial" panose="020B0604020202020204" pitchFamily="34" charset="0"/>
                <a:cs typeface="+mj-cs"/>
              </a:rPr>
              <a:t>二、跟踪池产品的综合打分评价</a:t>
            </a:r>
          </a:p>
        </p:txBody>
      </p:sp>
      <p:sp>
        <p:nvSpPr>
          <p:cNvPr id="8" name="文本框 7">
            <a:extLst>
              <a:ext uri="{FF2B5EF4-FFF2-40B4-BE49-F238E27FC236}">
                <a16:creationId xmlns:a16="http://schemas.microsoft.com/office/drawing/2014/main" id="{7AF222F6-ED38-429A-B118-50EFA33A7A10}"/>
              </a:ext>
            </a:extLst>
          </p:cNvPr>
          <p:cNvSpPr txBox="1"/>
          <p:nvPr/>
        </p:nvSpPr>
        <p:spPr>
          <a:xfrm>
            <a:off x="360000" y="1119673"/>
            <a:ext cx="11349918" cy="1061381"/>
          </a:xfrm>
          <a:prstGeom prst="rect">
            <a:avLst/>
          </a:prstGeom>
          <a:noFill/>
        </p:spPr>
        <p:txBody>
          <a:bodyPr wrap="square" rtlCol="0">
            <a:spAutoFit/>
          </a:bodyPr>
          <a:lstStyle/>
          <a:p>
            <a:pPr>
              <a:lnSpc>
                <a:spcPct val="120000"/>
              </a:lnSpc>
            </a:pPr>
            <a:r>
              <a:rPr lang="zh-CN" altLang="en-US" b="1" dirty="0">
                <a:latin typeface="微软雅黑" panose="020B0503020204020204" pitchFamily="34" charset="-122"/>
                <a:ea typeface="微软雅黑" panose="020B0503020204020204" pitchFamily="34" charset="-122"/>
              </a:rPr>
              <a:t>（三）根据市场统计信息中的分位数进行正态分布映射，统一将历史数据映射到一个假定的正态分布中。</a:t>
            </a:r>
            <a:endParaRPr lang="en-US" altLang="zh-CN" b="1" dirty="0">
              <a:latin typeface="微软雅黑" panose="020B0503020204020204" pitchFamily="34" charset="-122"/>
              <a:ea typeface="微软雅黑" panose="020B0503020204020204" pitchFamily="34" charset="-122"/>
            </a:endParaRPr>
          </a:p>
          <a:p>
            <a:pPr>
              <a:lnSpc>
                <a:spcPct val="120000"/>
              </a:lnSpc>
            </a:pPr>
            <a:endParaRPr lang="en-US" altLang="zh-CN" b="1" dirty="0">
              <a:latin typeface="微软雅黑" panose="020B0503020204020204" pitchFamily="34" charset="-122"/>
              <a:ea typeface="微软雅黑" panose="020B0503020204020204" pitchFamily="34" charset="-122"/>
            </a:endParaRPr>
          </a:p>
          <a:p>
            <a:pPr>
              <a:lnSpc>
                <a:spcPct val="120000"/>
              </a:lnSpc>
            </a:pPr>
            <a:endParaRPr lang="zh-CN" altLang="en-US" dirty="0">
              <a:latin typeface="微软雅黑" panose="020B0503020204020204" pitchFamily="34" charset="-122"/>
              <a:ea typeface="微软雅黑" panose="020B0503020204020204" pitchFamily="34" charset="-122"/>
            </a:endParaRPr>
          </a:p>
        </p:txBody>
      </p:sp>
      <p:pic>
        <p:nvPicPr>
          <p:cNvPr id="4" name="图片 3">
            <a:extLst>
              <a:ext uri="{FF2B5EF4-FFF2-40B4-BE49-F238E27FC236}">
                <a16:creationId xmlns:a16="http://schemas.microsoft.com/office/drawing/2014/main" id="{842CB529-C2B5-4E3A-B991-0B5279D0C717}"/>
              </a:ext>
            </a:extLst>
          </p:cNvPr>
          <p:cNvPicPr>
            <a:picLocks noChangeAspect="1"/>
          </p:cNvPicPr>
          <p:nvPr/>
        </p:nvPicPr>
        <p:blipFill>
          <a:blip r:embed="rId2"/>
          <a:stretch>
            <a:fillRect/>
          </a:stretch>
        </p:blipFill>
        <p:spPr>
          <a:xfrm>
            <a:off x="360000" y="1975780"/>
            <a:ext cx="6306587" cy="4061126"/>
          </a:xfrm>
          <a:prstGeom prst="rect">
            <a:avLst/>
          </a:prstGeom>
        </p:spPr>
      </p:pic>
      <p:pic>
        <p:nvPicPr>
          <p:cNvPr id="9" name="图片 8">
            <a:extLst>
              <a:ext uri="{FF2B5EF4-FFF2-40B4-BE49-F238E27FC236}">
                <a16:creationId xmlns:a16="http://schemas.microsoft.com/office/drawing/2014/main" id="{4A34065E-06F4-4700-95BB-E88FBB18A940}"/>
              </a:ext>
            </a:extLst>
          </p:cNvPr>
          <p:cNvPicPr>
            <a:picLocks noChangeAspect="1"/>
          </p:cNvPicPr>
          <p:nvPr/>
        </p:nvPicPr>
        <p:blipFill>
          <a:blip r:embed="rId3"/>
          <a:stretch>
            <a:fillRect/>
          </a:stretch>
        </p:blipFill>
        <p:spPr>
          <a:xfrm>
            <a:off x="6916900" y="1637814"/>
            <a:ext cx="5150228" cy="1506602"/>
          </a:xfrm>
          <a:prstGeom prst="rect">
            <a:avLst/>
          </a:prstGeom>
        </p:spPr>
      </p:pic>
      <mc:AlternateContent xmlns:mc="http://schemas.openxmlformats.org/markup-compatibility/2006">
        <mc:Choice xmlns:a14="http://schemas.microsoft.com/office/drawing/2010/main" Requires="a14">
          <p:sp>
            <p:nvSpPr>
              <p:cNvPr id="10" name="文本框 9">
                <a:extLst>
                  <a:ext uri="{FF2B5EF4-FFF2-40B4-BE49-F238E27FC236}">
                    <a16:creationId xmlns:a16="http://schemas.microsoft.com/office/drawing/2014/main" id="{790C77C7-665C-46A4-92BA-BBF43F4A06AC}"/>
                  </a:ext>
                </a:extLst>
              </p:cNvPr>
              <p:cNvSpPr txBox="1"/>
              <p:nvPr/>
            </p:nvSpPr>
            <p:spPr>
              <a:xfrm>
                <a:off x="6814886" y="3263327"/>
                <a:ext cx="5377114" cy="3388172"/>
              </a:xfrm>
              <a:prstGeom prst="rect">
                <a:avLst/>
              </a:prstGeom>
              <a:noFill/>
            </p:spPr>
            <p:txBody>
              <a:bodyPr wrap="square" rtlCol="0">
                <a:spAutoFit/>
              </a:bodyPr>
              <a:lstStyle/>
              <a:p>
                <a:pPr>
                  <a:lnSpc>
                    <a:spcPct val="120000"/>
                  </a:lnSpc>
                </a:pPr>
                <a:r>
                  <a:rPr lang="zh-CN" altLang="en-US" dirty="0">
                    <a:latin typeface="微软雅黑" panose="020B0503020204020204" pitchFamily="34" charset="-122"/>
                    <a:ea typeface="微软雅黑" panose="020B0503020204020204" pitchFamily="34" charset="-122"/>
                  </a:rPr>
                  <a:t>同理，</a:t>
                </a:r>
                <a:r>
                  <a:rPr lang="en-US" altLang="zh-CN" dirty="0">
                    <a:latin typeface="微软雅黑" panose="020B0503020204020204" pitchFamily="34" charset="-122"/>
                    <a:ea typeface="微软雅黑" panose="020B0503020204020204" pitchFamily="34" charset="-122"/>
                  </a:rPr>
                  <a:t>X</a:t>
                </a:r>
                <a:r>
                  <a:rPr lang="zh-CN" altLang="en-US" dirty="0">
                    <a:latin typeface="微软雅黑" panose="020B0503020204020204" pitchFamily="34" charset="-122"/>
                    <a:ea typeface="微软雅黑" panose="020B0503020204020204" pitchFamily="34" charset="-122"/>
                  </a:rPr>
                  <a:t>作为真实的市场分布可以近似当做正态分布，使用中位数代替均值作为</a:t>
                </a:r>
                <a:r>
                  <a:rPr lang="en-US" altLang="zh-CN" dirty="0">
                    <a:latin typeface="微软雅黑" panose="020B0503020204020204" pitchFamily="34" charset="-122"/>
                    <a:ea typeface="微软雅黑" panose="020B0503020204020204" pitchFamily="34" charset="-122"/>
                  </a:rPr>
                  <a:t>μ</a:t>
                </a:r>
                <a:r>
                  <a:rPr lang="zh-CN" altLang="en-US" dirty="0">
                    <a:latin typeface="微软雅黑" panose="020B0503020204020204" pitchFamily="34" charset="-122"/>
                    <a:ea typeface="微软雅黑" panose="020B0503020204020204" pitchFamily="34" charset="-122"/>
                  </a:rPr>
                  <a:t>，求解</a:t>
                </a:r>
                <a:r>
                  <a:rPr lang="en-US" altLang="zh-CN" dirty="0">
                    <a:latin typeface="微软雅黑" panose="020B0503020204020204" pitchFamily="34" charset="-122"/>
                    <a:ea typeface="微软雅黑" panose="020B0503020204020204" pitchFamily="34" charset="-122"/>
                  </a:rPr>
                  <a:t>X</a:t>
                </a:r>
                <a:r>
                  <a:rPr lang="zh-CN" altLang="en-US" dirty="0">
                    <a:latin typeface="微软雅黑" panose="020B0503020204020204" pitchFamily="34" charset="-122"/>
                    <a:ea typeface="微软雅黑" panose="020B0503020204020204" pitchFamily="34" charset="-122"/>
                  </a:rPr>
                  <a:t>的标准差，已知任意正态分布都可标准化，故对于</a:t>
                </a:r>
                <a:r>
                  <a:rPr lang="en-US" altLang="zh-CN" dirty="0">
                    <a:latin typeface="微软雅黑" panose="020B0503020204020204" pitchFamily="34" charset="-122"/>
                    <a:ea typeface="微软雅黑" panose="020B0503020204020204" pitchFamily="34" charset="-122"/>
                  </a:rPr>
                  <a:t>X</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75%</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-X</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50%</a:t>
                </a:r>
                <a:r>
                  <a:rPr lang="zh-CN" altLang="en-US" dirty="0">
                    <a:latin typeface="微软雅黑" panose="020B0503020204020204" pitchFamily="34" charset="-122"/>
                    <a:ea typeface="微软雅黑" panose="020B0503020204020204" pitchFamily="34" charset="-122"/>
                  </a:rPr>
                  <a:t>） 、标准</a:t>
                </a:r>
                <a:r>
                  <a:rPr lang="en-US" altLang="zh-CN" dirty="0">
                    <a:latin typeface="微软雅黑" panose="020B0503020204020204" pitchFamily="34" charset="-122"/>
                    <a:ea typeface="微软雅黑" panose="020B0503020204020204" pitchFamily="34" charset="-122"/>
                  </a:rPr>
                  <a:t>N</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75%</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-N</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50%</a:t>
                </a:r>
                <a:r>
                  <a:rPr lang="zh-CN" altLang="en-US" dirty="0">
                    <a:latin typeface="微软雅黑" panose="020B0503020204020204" pitchFamily="34" charset="-122"/>
                    <a:ea typeface="微软雅黑" panose="020B0503020204020204" pitchFamily="34" charset="-122"/>
                  </a:rPr>
                  <a:t>），前者与后者的比值为</a:t>
                </a:r>
                <a14:m>
                  <m:oMath xmlns:m="http://schemas.openxmlformats.org/officeDocument/2006/math">
                    <m:sSub>
                      <m:sSubPr>
                        <m:ctrlPr>
                          <a:rPr lang="en-US" altLang="zh-CN" b="0" i="1" smtClean="0">
                            <a:latin typeface="Cambria Math" panose="02040503050406030204" pitchFamily="18" charset="0"/>
                            <a:ea typeface="微软雅黑" panose="020B0503020204020204" pitchFamily="34" charset="-122"/>
                          </a:rPr>
                        </m:ctrlPr>
                      </m:sSubPr>
                      <m:e>
                        <m:sSub>
                          <m:sSubPr>
                            <m:ctrlPr>
                              <a:rPr lang="en-US" altLang="zh-CN" i="1">
                                <a:latin typeface="Cambria Math" panose="02040503050406030204" pitchFamily="18" charset="0"/>
                                <a:ea typeface="微软雅黑" panose="020B0503020204020204" pitchFamily="34" charset="-122"/>
                              </a:rPr>
                            </m:ctrlPr>
                          </m:sSubPr>
                          <m:e>
                            <m:r>
                              <a:rPr lang="zh-CN" altLang="en-US" i="1">
                                <a:latin typeface="Cambria Math" panose="02040503050406030204" pitchFamily="18" charset="0"/>
                                <a:ea typeface="微软雅黑" panose="020B0503020204020204" pitchFamily="34" charset="-122"/>
                              </a:rPr>
                              <m:t>𝜎</m:t>
                            </m:r>
                          </m:e>
                          <m:sub>
                            <m:r>
                              <a:rPr lang="en-US" altLang="zh-CN" i="1">
                                <a:latin typeface="Cambria Math" panose="02040503050406030204" pitchFamily="18" charset="0"/>
                                <a:ea typeface="微软雅黑" panose="020B0503020204020204" pitchFamily="34" charset="-122"/>
                              </a:rPr>
                              <m:t>𝑋</m:t>
                            </m:r>
                          </m:sub>
                        </m:sSub>
                        <m:r>
                          <a:rPr lang="en-US" altLang="zh-CN" i="1">
                            <a:latin typeface="Cambria Math" panose="02040503050406030204" pitchFamily="18" charset="0"/>
                            <a:ea typeface="微软雅黑" panose="020B0503020204020204" pitchFamily="34" charset="-122"/>
                          </a:rPr>
                          <m:t>/</m:t>
                        </m:r>
                        <m:r>
                          <a:rPr lang="zh-CN" altLang="en-US" i="1" smtClean="0">
                            <a:latin typeface="Cambria Math" panose="02040503050406030204" pitchFamily="18" charset="0"/>
                            <a:ea typeface="微软雅黑" panose="020B0503020204020204" pitchFamily="34" charset="-122"/>
                          </a:rPr>
                          <m:t>𝜎</m:t>
                        </m:r>
                      </m:e>
                      <m:sub>
                        <m:r>
                          <a:rPr lang="en-US" altLang="zh-CN" b="0" i="1" smtClean="0">
                            <a:latin typeface="Cambria Math" panose="02040503050406030204" pitchFamily="18" charset="0"/>
                            <a:ea typeface="微软雅黑" panose="020B0503020204020204" pitchFamily="34" charset="-122"/>
                          </a:rPr>
                          <m:t>𝑁</m:t>
                        </m:r>
                      </m:sub>
                    </m:sSub>
                  </m:oMath>
                </a14:m>
                <a:r>
                  <a:rPr lang="zh-CN" altLang="en-US" dirty="0">
                    <a:latin typeface="微软雅黑" panose="020B0503020204020204" pitchFamily="34" charset="-122"/>
                    <a:ea typeface="微软雅黑" panose="020B0503020204020204" pitchFamily="34" charset="-122"/>
                  </a:rPr>
                  <a:t>，只有</a:t>
                </a:r>
                <a:r>
                  <a:rPr lang="en-US" altLang="zh-CN" dirty="0">
                    <a:latin typeface="微软雅黑" panose="020B0503020204020204" pitchFamily="34" charset="-122"/>
                    <a:ea typeface="微软雅黑" panose="020B0503020204020204" pitchFamily="34" charset="-122"/>
                  </a:rPr>
                  <a:t>X</a:t>
                </a:r>
                <a:r>
                  <a:rPr lang="zh-CN" altLang="en-US" dirty="0">
                    <a:latin typeface="微软雅黑" panose="020B0503020204020204" pitchFamily="34" charset="-122"/>
                    <a:ea typeface="微软雅黑" panose="020B0503020204020204" pitchFamily="34" charset="-122"/>
                  </a:rPr>
                  <a:t>的标准差未知，由于排名是升序的，所以把</a:t>
                </a:r>
                <a:r>
                  <a:rPr lang="en-US" altLang="zh-CN" dirty="0">
                    <a:latin typeface="微软雅黑" panose="020B0503020204020204" pitchFamily="34" charset="-122"/>
                    <a:ea typeface="微软雅黑" panose="020B0503020204020204" pitchFamily="34" charset="-122"/>
                  </a:rPr>
                  <a:t>25</a:t>
                </a:r>
                <a:r>
                  <a:rPr lang="zh-CN" altLang="en-US" dirty="0">
                    <a:latin typeface="微软雅黑" panose="020B0503020204020204" pitchFamily="34" charset="-122"/>
                    <a:ea typeface="微软雅黑" panose="020B0503020204020204" pitchFamily="34" charset="-122"/>
                  </a:rPr>
                  <a:t>分位值代入</a:t>
                </a:r>
                <a:r>
                  <a:rPr lang="en-US" altLang="zh-CN" dirty="0">
                    <a:latin typeface="微软雅黑" panose="020B0503020204020204" pitchFamily="34" charset="-122"/>
                    <a:ea typeface="微软雅黑" panose="020B0503020204020204" pitchFamily="34" charset="-122"/>
                  </a:rPr>
                  <a:t>X</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75%</a:t>
                </a:r>
                <a:r>
                  <a:rPr lang="zh-CN" altLang="en-US" dirty="0">
                    <a:latin typeface="微软雅黑" panose="020B0503020204020204" pitchFamily="34" charset="-122"/>
                    <a:ea typeface="微软雅黑" panose="020B0503020204020204" pitchFamily="34" charset="-122"/>
                  </a:rPr>
                  <a:t>）。求得标准差后可以代入具体</a:t>
                </a:r>
                <a:r>
                  <a:rPr lang="en-US" altLang="zh-CN" dirty="0">
                    <a:latin typeface="微软雅黑" panose="020B0503020204020204" pitchFamily="34" charset="-122"/>
                    <a:ea typeface="微软雅黑" panose="020B0503020204020204" pitchFamily="34" charset="-122"/>
                  </a:rPr>
                  <a:t>x</a:t>
                </a:r>
                <a:r>
                  <a:rPr lang="zh-CN" altLang="en-US" dirty="0">
                    <a:latin typeface="微软雅黑" panose="020B0503020204020204" pitchFamily="34" charset="-122"/>
                    <a:ea typeface="微软雅黑" panose="020B0503020204020204" pitchFamily="34" charset="-122"/>
                  </a:rPr>
                  <a:t>值，得到</a:t>
                </a:r>
                <a:r>
                  <a:rPr lang="en-US" altLang="zh-CN" dirty="0">
                    <a:latin typeface="微软雅黑" panose="020B0503020204020204" pitchFamily="34" charset="-122"/>
                    <a:ea typeface="微软雅黑" panose="020B0503020204020204" pitchFamily="34" charset="-122"/>
                  </a:rPr>
                  <a:t>x</a:t>
                </a:r>
                <a:r>
                  <a:rPr lang="zh-CN" altLang="en-US" dirty="0">
                    <a:latin typeface="微软雅黑" panose="020B0503020204020204" pitchFamily="34" charset="-122"/>
                    <a:ea typeface="微软雅黑" panose="020B0503020204020204" pitchFamily="34" charset="-122"/>
                  </a:rPr>
                  <a:t>在分布</a:t>
                </a:r>
                <a:r>
                  <a:rPr lang="en-US" altLang="zh-CN" dirty="0">
                    <a:latin typeface="微软雅黑" panose="020B0503020204020204" pitchFamily="34" charset="-122"/>
                    <a:ea typeface="微软雅黑" panose="020B0503020204020204" pitchFamily="34" charset="-122"/>
                  </a:rPr>
                  <a:t>X</a:t>
                </a:r>
                <a:r>
                  <a:rPr lang="zh-CN" altLang="en-US" dirty="0">
                    <a:latin typeface="微软雅黑" panose="020B0503020204020204" pitchFamily="34" charset="-122"/>
                    <a:ea typeface="微软雅黑" panose="020B0503020204020204" pitchFamily="34" charset="-122"/>
                  </a:rPr>
                  <a:t>中的分位数。计算结果的偏差来自于市场的分布与正态分布之间的差异，最终取</a:t>
                </a:r>
                <a:r>
                  <a:rPr lang="en-US" altLang="zh-CN" dirty="0">
                    <a:latin typeface="微软雅黑" panose="020B0503020204020204" pitchFamily="34" charset="-122"/>
                    <a:ea typeface="微软雅黑" panose="020B0503020204020204" pitchFamily="34" charset="-122"/>
                  </a:rPr>
                  <a:t>75</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90</a:t>
                </a:r>
                <a:r>
                  <a:rPr lang="zh-CN" altLang="en-US" dirty="0">
                    <a:latin typeface="微软雅黑" panose="020B0503020204020204" pitchFamily="34" charset="-122"/>
                    <a:ea typeface="微软雅黑" panose="020B0503020204020204" pitchFamily="34" charset="-122"/>
                  </a:rPr>
                  <a:t>分位值两次估算值的平均作为市场分布标准差的预估值。</a:t>
                </a:r>
              </a:p>
            </p:txBody>
          </p:sp>
        </mc:Choice>
        <mc:Fallback>
          <p:sp>
            <p:nvSpPr>
              <p:cNvPr id="10" name="文本框 9">
                <a:extLst>
                  <a:ext uri="{FF2B5EF4-FFF2-40B4-BE49-F238E27FC236}">
                    <a16:creationId xmlns:a16="http://schemas.microsoft.com/office/drawing/2014/main" id="{790C77C7-665C-46A4-92BA-BBF43F4A06AC}"/>
                  </a:ext>
                </a:extLst>
              </p:cNvPr>
              <p:cNvSpPr txBox="1">
                <a:spLocks noRot="1" noChangeAspect="1" noMove="1" noResize="1" noEditPoints="1" noAdjustHandles="1" noChangeArrowheads="1" noChangeShapeType="1" noTextEdit="1"/>
              </p:cNvSpPr>
              <p:nvPr/>
            </p:nvSpPr>
            <p:spPr>
              <a:xfrm>
                <a:off x="6814886" y="3263327"/>
                <a:ext cx="5377114" cy="3388172"/>
              </a:xfrm>
              <a:prstGeom prst="rect">
                <a:avLst/>
              </a:prstGeom>
              <a:blipFill>
                <a:blip r:embed="rId4"/>
                <a:stretch>
                  <a:fillRect l="-1020" r="-4875" b="-197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0737291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nSpc>
                <a:spcPct val="100000"/>
              </a:lnSpc>
              <a:defRPr/>
            </a:pPr>
            <a:r>
              <a:rPr lang="zh-CN" altLang="en-US" sz="3200" spc="300" dirty="0">
                <a:solidFill>
                  <a:schemeClr val="bg1"/>
                </a:solidFill>
                <a:latin typeface="Arial" panose="020B0604020202020204" pitchFamily="34" charset="0"/>
                <a:cs typeface="+mj-cs"/>
              </a:rPr>
              <a:t>二、跟踪池产品的综合打分评价</a:t>
            </a:r>
          </a:p>
        </p:txBody>
      </p:sp>
      <p:sp>
        <p:nvSpPr>
          <p:cNvPr id="8" name="文本框 7">
            <a:extLst>
              <a:ext uri="{FF2B5EF4-FFF2-40B4-BE49-F238E27FC236}">
                <a16:creationId xmlns:a16="http://schemas.microsoft.com/office/drawing/2014/main" id="{7AF222F6-ED38-429A-B118-50EFA33A7A10}"/>
              </a:ext>
            </a:extLst>
          </p:cNvPr>
          <p:cNvSpPr txBox="1"/>
          <p:nvPr/>
        </p:nvSpPr>
        <p:spPr>
          <a:xfrm>
            <a:off x="421041" y="1110342"/>
            <a:ext cx="11349918" cy="396583"/>
          </a:xfrm>
          <a:prstGeom prst="rect">
            <a:avLst/>
          </a:prstGeom>
          <a:noFill/>
        </p:spPr>
        <p:txBody>
          <a:bodyPr wrap="square" rtlCol="0">
            <a:spAutoFit/>
          </a:bodyPr>
          <a:lstStyle/>
          <a:p>
            <a:pPr>
              <a:lnSpc>
                <a:spcPct val="120000"/>
              </a:lnSpc>
            </a:pPr>
            <a:r>
              <a:rPr lang="zh-CN" altLang="en-US" b="1" dirty="0">
                <a:latin typeface="微软雅黑" panose="020B0503020204020204" pitchFamily="34" charset="-122"/>
                <a:ea typeface="微软雅黑" panose="020B0503020204020204" pitchFamily="34" charset="-122"/>
              </a:rPr>
              <a:t>（四）按天数加权，对过去一段时间的基金绩效进行打分</a:t>
            </a:r>
            <a:endParaRPr lang="zh-CN" altLang="en-US" dirty="0">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F0E92CB6-B360-4197-B4AA-4DFAE01B3CD4}"/>
              </a:ext>
            </a:extLst>
          </p:cNvPr>
          <p:cNvSpPr txBox="1"/>
          <p:nvPr/>
        </p:nvSpPr>
        <p:spPr>
          <a:xfrm>
            <a:off x="638173" y="1628091"/>
            <a:ext cx="10915653" cy="3970318"/>
          </a:xfrm>
          <a:prstGeom prst="rect">
            <a:avLst/>
          </a:prstGeom>
          <a:noFill/>
        </p:spPr>
        <p:txBody>
          <a:bodyPr wrap="square">
            <a:spAutoFit/>
          </a:bodyPr>
          <a:lstStyle/>
          <a:p>
            <a:r>
              <a:rPr lang="en-US" altLang="zh-CN" sz="1800" dirty="0">
                <a:effectLst/>
                <a:latin typeface="微软雅黑" panose="020B0503020204020204" pitchFamily="34" charset="-122"/>
                <a:ea typeface="微软雅黑" panose="020B0503020204020204" pitchFamily="34" charset="-122"/>
                <a:cs typeface="Times New Roman" panose="02020603050405020304" pitchFamily="18" charset="0"/>
              </a:rPr>
              <a:t>YTD</a:t>
            </a:r>
            <a:r>
              <a:rPr lang="zh-CN" altLang="en-US" sz="1800" dirty="0">
                <a:effectLst/>
                <a:latin typeface="微软雅黑" panose="020B0503020204020204" pitchFamily="34" charset="-122"/>
                <a:ea typeface="微软雅黑" panose="020B0503020204020204" pitchFamily="34" charset="-122"/>
                <a:cs typeface="Times New Roman" panose="02020603050405020304" pitchFamily="18" charset="0"/>
              </a:rPr>
              <a:t>的权重</a:t>
            </a:r>
            <a:r>
              <a:rPr lang="en-US" altLang="zh-CN" sz="1800" dirty="0" err="1">
                <a:effectLst/>
                <a:latin typeface="微软雅黑" panose="020B0503020204020204" pitchFamily="34" charset="-122"/>
                <a:ea typeface="微软雅黑" panose="020B0503020204020204" pitchFamily="34" charset="-122"/>
                <a:cs typeface="Times New Roman" panose="02020603050405020304" pitchFamily="18" charset="0"/>
              </a:rPr>
              <a:t>分别对应如下数学公式</a:t>
            </a:r>
            <a:r>
              <a:rPr lang="en-US" altLang="zh-CN" sz="1800" dirty="0">
                <a:effectLst/>
                <a:latin typeface="微软雅黑" panose="020B0503020204020204" pitchFamily="34" charset="-122"/>
                <a:ea typeface="微软雅黑" panose="020B0503020204020204" pitchFamily="34" charset="-122"/>
                <a:cs typeface="Times New Roman" panose="02020603050405020304" pitchFamily="18" charset="0"/>
              </a:rPr>
              <a:t>：</a:t>
            </a:r>
            <a:br>
              <a:rPr lang="en-US" altLang="zh-CN" sz="1800" dirty="0">
                <a:effectLst/>
                <a:latin typeface="微软雅黑" panose="020B0503020204020204" pitchFamily="34" charset="-122"/>
                <a:ea typeface="微软雅黑" panose="020B0503020204020204" pitchFamily="34" charset="-122"/>
                <a:cs typeface="Times New Roman" panose="02020603050405020304" pitchFamily="18" charset="0"/>
              </a:rPr>
            </a:br>
            <a:br>
              <a:rPr lang="en-US" altLang="zh-CN" sz="1800" dirty="0">
                <a:effectLst/>
                <a:latin typeface="微软雅黑" panose="020B0503020204020204" pitchFamily="34" charset="-122"/>
                <a:ea typeface="微软雅黑" panose="020B0503020204020204" pitchFamily="34" charset="-122"/>
                <a:cs typeface="Times New Roman" panose="02020603050405020304" pitchFamily="18" charset="0"/>
              </a:rPr>
            </a:br>
            <a:r>
              <a:rPr lang="zh-CN" altLang="en-US" sz="1800" dirty="0">
                <a:effectLst/>
                <a:latin typeface="微软雅黑" panose="020B0503020204020204" pitchFamily="34" charset="-122"/>
                <a:ea typeface="微软雅黑" panose="020B0503020204020204" pitchFamily="34" charset="-122"/>
                <a:cs typeface="Times New Roman" panose="02020603050405020304" pitchFamily="18" charset="0"/>
              </a:rPr>
              <a:t>一般产品</a:t>
            </a:r>
            <a:r>
              <a:rPr lang="en-US" altLang="zh-CN" sz="1800" dirty="0">
                <a:effectLst/>
                <a:latin typeface="微软雅黑" panose="020B0503020204020204" pitchFamily="34" charset="-122"/>
                <a:ea typeface="微软雅黑" panose="020B0503020204020204" pitchFamily="34" charset="-122"/>
                <a:cs typeface="Times New Roman" panose="02020603050405020304" pitchFamily="18" charset="0"/>
              </a:rPr>
              <a:t>YTD</a:t>
            </a:r>
            <a:r>
              <a:rPr lang="zh-CN" altLang="en-US" sz="1800" dirty="0">
                <a:effectLst/>
                <a:latin typeface="微软雅黑" panose="020B0503020204020204" pitchFamily="34" charset="-122"/>
                <a:ea typeface="微软雅黑" panose="020B0503020204020204" pitchFamily="34" charset="-122"/>
                <a:cs typeface="Times New Roman" panose="02020603050405020304" pitchFamily="18" charset="0"/>
              </a:rPr>
              <a:t>的权重</a:t>
            </a:r>
            <a:r>
              <a:rPr lang="en-US" altLang="zh-CN" sz="1800" dirty="0">
                <a:effectLst/>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1800" dirty="0" err="1">
                <a:effectLst/>
                <a:latin typeface="微软雅黑" panose="020B0503020204020204" pitchFamily="34" charset="-122"/>
                <a:ea typeface="微软雅黑" panose="020B0503020204020204" pitchFamily="34" charset="-122"/>
                <a:cs typeface="Times New Roman" panose="02020603050405020304" pitchFamily="18" charset="0"/>
              </a:rPr>
              <a:t>YTD距离年初天数</a:t>
            </a:r>
            <a:r>
              <a:rPr lang="en-US" altLang="zh-CN" sz="1800" dirty="0">
                <a:effectLst/>
                <a:latin typeface="微软雅黑" panose="020B0503020204020204" pitchFamily="34" charset="-122"/>
                <a:ea typeface="微软雅黑" panose="020B0503020204020204" pitchFamily="34" charset="-122"/>
                <a:cs typeface="Times New Roman" panose="02020603050405020304" pitchFamily="18" charset="0"/>
              </a:rPr>
              <a:t>/（YTD距离年初天数+365*3）</a:t>
            </a:r>
            <a:br>
              <a:rPr lang="en-US" altLang="zh-CN" sz="1800" dirty="0">
                <a:effectLst/>
                <a:latin typeface="微软雅黑" panose="020B0503020204020204" pitchFamily="34" charset="-122"/>
                <a:ea typeface="微软雅黑" panose="020B0503020204020204" pitchFamily="34" charset="-122"/>
                <a:cs typeface="Times New Roman" panose="02020603050405020304" pitchFamily="18" charset="0"/>
              </a:rPr>
            </a:br>
            <a:r>
              <a:rPr lang="en-US" altLang="zh-CN" sz="1800" dirty="0">
                <a:effectLst/>
                <a:latin typeface="微软雅黑" panose="020B0503020204020204" pitchFamily="34" charset="-122"/>
                <a:ea typeface="微软雅黑" panose="020B0503020204020204" pitchFamily="34" charset="-122"/>
                <a:cs typeface="Times New Roman" panose="02020603050405020304" pitchFamily="18" charset="0"/>
              </a:rPr>
              <a:t>365/（YTD距离年初天数+365*3）</a:t>
            </a:r>
            <a:br>
              <a:rPr lang="en-US" altLang="zh-CN" sz="1800" dirty="0">
                <a:effectLst/>
                <a:latin typeface="微软雅黑" panose="020B0503020204020204" pitchFamily="34" charset="-122"/>
                <a:ea typeface="微软雅黑" panose="020B0503020204020204" pitchFamily="34" charset="-122"/>
                <a:cs typeface="Times New Roman" panose="02020603050405020304" pitchFamily="18" charset="0"/>
              </a:rPr>
            </a:br>
            <a:br>
              <a:rPr lang="en-US" altLang="zh-CN" sz="1800" dirty="0">
                <a:effectLst/>
                <a:latin typeface="微软雅黑" panose="020B0503020204020204" pitchFamily="34" charset="-122"/>
                <a:ea typeface="微软雅黑" panose="020B0503020204020204" pitchFamily="34" charset="-122"/>
                <a:cs typeface="Times New Roman" panose="02020603050405020304" pitchFamily="18" charset="0"/>
              </a:rPr>
            </a:br>
            <a:r>
              <a:rPr lang="zh-CN" altLang="en-US" sz="1800" dirty="0">
                <a:effectLst/>
                <a:latin typeface="微软雅黑" panose="020B0503020204020204" pitchFamily="34" charset="-122"/>
                <a:ea typeface="微软雅黑" panose="020B0503020204020204" pitchFamily="34" charset="-122"/>
                <a:cs typeface="Times New Roman" panose="02020603050405020304" pitchFamily="18" charset="0"/>
              </a:rPr>
              <a:t>量化类产品</a:t>
            </a:r>
            <a:r>
              <a:rPr lang="en-US" altLang="zh-CN" sz="1800" dirty="0">
                <a:effectLst/>
                <a:latin typeface="微软雅黑" panose="020B0503020204020204" pitchFamily="34" charset="-122"/>
                <a:ea typeface="微软雅黑" panose="020B0503020204020204" pitchFamily="34" charset="-122"/>
                <a:cs typeface="Times New Roman" panose="02020603050405020304" pitchFamily="18" charset="0"/>
              </a:rPr>
              <a:t>YTD</a:t>
            </a:r>
            <a:r>
              <a:rPr lang="zh-CN" altLang="en-US" sz="1800" dirty="0">
                <a:effectLst/>
                <a:latin typeface="微软雅黑" panose="020B0503020204020204" pitchFamily="34" charset="-122"/>
                <a:ea typeface="微软雅黑" panose="020B0503020204020204" pitchFamily="34" charset="-122"/>
                <a:cs typeface="Times New Roman" panose="02020603050405020304" pitchFamily="18" charset="0"/>
              </a:rPr>
              <a:t>的权重</a:t>
            </a:r>
            <a:r>
              <a:rPr lang="en-US" altLang="zh-CN" sz="1800" dirty="0">
                <a:effectLst/>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1800" dirty="0" err="1">
                <a:effectLst/>
                <a:latin typeface="微软雅黑" panose="020B0503020204020204" pitchFamily="34" charset="-122"/>
                <a:ea typeface="微软雅黑" panose="020B0503020204020204" pitchFamily="34" charset="-122"/>
                <a:cs typeface="Times New Roman" panose="02020603050405020304" pitchFamily="18" charset="0"/>
              </a:rPr>
              <a:t>YTD距离年初天数</a:t>
            </a:r>
            <a:r>
              <a:rPr lang="en-US" altLang="zh-CN" sz="1800" dirty="0">
                <a:effectLst/>
                <a:latin typeface="微软雅黑" panose="020B0503020204020204" pitchFamily="34" charset="-122"/>
                <a:ea typeface="微软雅黑" panose="020B0503020204020204" pitchFamily="34" charset="-122"/>
                <a:cs typeface="Times New Roman" panose="02020603050405020304" pitchFamily="18" charset="0"/>
              </a:rPr>
              <a:t>/（YTD距离年初天数+365）</a:t>
            </a:r>
            <a:br>
              <a:rPr lang="en-US" altLang="zh-CN" sz="1800" dirty="0">
                <a:effectLst/>
                <a:latin typeface="微软雅黑" panose="020B0503020204020204" pitchFamily="34" charset="-122"/>
                <a:ea typeface="微软雅黑" panose="020B0503020204020204" pitchFamily="34" charset="-122"/>
                <a:cs typeface="Times New Roman" panose="02020603050405020304" pitchFamily="18" charset="0"/>
              </a:rPr>
            </a:br>
            <a:r>
              <a:rPr lang="en-US" altLang="zh-CN" sz="1800" dirty="0">
                <a:effectLst/>
                <a:latin typeface="微软雅黑" panose="020B0503020204020204" pitchFamily="34" charset="-122"/>
                <a:ea typeface="微软雅黑" panose="020B0503020204020204" pitchFamily="34" charset="-122"/>
                <a:cs typeface="Times New Roman" panose="02020603050405020304" pitchFamily="18" charset="0"/>
              </a:rPr>
              <a:t>365/（YTD距离年初天数+365）</a:t>
            </a:r>
          </a:p>
          <a:p>
            <a:endParaRPr lang="en-US" altLang="zh-CN" dirty="0">
              <a:latin typeface="微软雅黑" panose="020B0503020204020204" pitchFamily="34" charset="-122"/>
              <a:ea typeface="微软雅黑" panose="020B0503020204020204" pitchFamily="34" charset="-122"/>
              <a:cs typeface="Times New Roman" panose="02020603050405020304" pitchFamily="18" charset="0"/>
            </a:endParaRPr>
          </a:p>
          <a:p>
            <a:r>
              <a:rPr lang="zh-CN" altLang="en-US" sz="1800" dirty="0">
                <a:effectLst/>
                <a:latin typeface="微软雅黑" panose="020B0503020204020204" pitchFamily="34" charset="-122"/>
                <a:ea typeface="微软雅黑" panose="020B0503020204020204" pitchFamily="34" charset="-122"/>
                <a:cs typeface="Times New Roman" panose="02020603050405020304" pitchFamily="18" charset="0"/>
              </a:rPr>
              <a:t>收益率得分 </a:t>
            </a:r>
            <a:r>
              <a:rPr lang="en-US" altLang="zh-CN" sz="1800" dirty="0">
                <a:effectLst/>
                <a:latin typeface="微软雅黑" panose="020B0503020204020204" pitchFamily="34" charset="-122"/>
                <a:ea typeface="微软雅黑" panose="020B0503020204020204" pitchFamily="34" charset="-122"/>
                <a:cs typeface="Times New Roman" panose="02020603050405020304" pitchFamily="18" charset="0"/>
              </a:rPr>
              <a:t>=</a:t>
            </a: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800" dirty="0">
                <a:effectLst/>
                <a:latin typeface="微软雅黑" panose="020B0503020204020204" pitchFamily="34" charset="-122"/>
                <a:ea typeface="微软雅黑" panose="020B0503020204020204" pitchFamily="34" charset="-122"/>
                <a:cs typeface="Times New Roman" panose="02020603050405020304" pitchFamily="18" charset="0"/>
              </a:rPr>
              <a:t>YTD</a:t>
            </a:r>
            <a:r>
              <a:rPr lang="zh-CN" altLang="en-US" sz="1800" dirty="0">
                <a:effectLst/>
                <a:latin typeface="微软雅黑" panose="020B0503020204020204" pitchFamily="34" charset="-122"/>
                <a:ea typeface="微软雅黑" panose="020B0503020204020204" pitchFamily="34" charset="-122"/>
                <a:cs typeface="Times New Roman" panose="02020603050405020304" pitchFamily="18" charset="0"/>
              </a:rPr>
              <a:t>的权重*</a:t>
            </a:r>
            <a:r>
              <a:rPr lang="zh-CN" altLang="en-US" dirty="0">
                <a:latin typeface="微软雅黑" panose="020B0503020204020204" pitchFamily="34" charset="-122"/>
                <a:ea typeface="微软雅黑" panose="020B0503020204020204" pitchFamily="34" charset="-122"/>
              </a:rPr>
              <a:t>今年以来收益率排名</a:t>
            </a:r>
            <a:r>
              <a:rPr lang="en-US" altLang="zh-CN" dirty="0">
                <a:latin typeface="微软雅黑" panose="020B0503020204020204" pitchFamily="34" charset="-122"/>
                <a:ea typeface="微软雅黑" panose="020B0503020204020204" pitchFamily="34" charset="-122"/>
              </a:rPr>
              <a:t>+</a:t>
            </a:r>
          </a:p>
          <a:p>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1-YTD</a:t>
            </a:r>
            <a:r>
              <a:rPr lang="zh-CN" altLang="en-US" dirty="0">
                <a:latin typeface="微软雅黑" panose="020B0503020204020204" pitchFamily="34" charset="-122"/>
                <a:ea typeface="微软雅黑" panose="020B0503020204020204" pitchFamily="34" charset="-122"/>
              </a:rPr>
              <a:t>的权重）</a:t>
            </a:r>
            <a:r>
              <a:rPr lang="en-US" altLang="zh-CN" dirty="0">
                <a:latin typeface="微软雅黑" panose="020B0503020204020204" pitchFamily="34" charset="-122"/>
                <a:ea typeface="微软雅黑" panose="020B0503020204020204" pitchFamily="34" charset="-122"/>
              </a:rPr>
              <a:t>/3</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 ['2021 </a:t>
            </a:r>
            <a:r>
              <a:rPr lang="zh-CN" altLang="en-US" dirty="0">
                <a:latin typeface="微软雅黑" panose="020B0503020204020204" pitchFamily="34" charset="-122"/>
                <a:ea typeface="微软雅黑" panose="020B0503020204020204" pitchFamily="34" charset="-122"/>
              </a:rPr>
              <a:t>年收益率排名</a:t>
            </a:r>
            <a:r>
              <a:rPr lang="en-US" altLang="zh-CN" dirty="0">
                <a:latin typeface="微软雅黑" panose="020B0503020204020204" pitchFamily="34" charset="-122"/>
                <a:ea typeface="微软雅黑" panose="020B0503020204020204" pitchFamily="34" charset="-122"/>
              </a:rPr>
              <a:t>']+['2020 </a:t>
            </a:r>
            <a:r>
              <a:rPr lang="zh-CN" altLang="en-US" dirty="0">
                <a:latin typeface="微软雅黑" panose="020B0503020204020204" pitchFamily="34" charset="-122"/>
                <a:ea typeface="微软雅黑" panose="020B0503020204020204" pitchFamily="34" charset="-122"/>
              </a:rPr>
              <a:t>年收益率排名</a:t>
            </a:r>
            <a:r>
              <a:rPr lang="en-US" altLang="zh-CN" dirty="0">
                <a:latin typeface="微软雅黑" panose="020B0503020204020204" pitchFamily="34" charset="-122"/>
                <a:ea typeface="微软雅黑" panose="020B0503020204020204" pitchFamily="34" charset="-122"/>
              </a:rPr>
              <a:t>']+['2019 </a:t>
            </a:r>
            <a:r>
              <a:rPr lang="zh-CN" altLang="en-US" dirty="0">
                <a:latin typeface="微软雅黑" panose="020B0503020204020204" pitchFamily="34" charset="-122"/>
                <a:ea typeface="微软雅黑" panose="020B0503020204020204" pitchFamily="34" charset="-122"/>
              </a:rPr>
              <a:t>年收益率排名</a:t>
            </a:r>
            <a:r>
              <a:rPr lang="en-US" altLang="zh-CN" dirty="0">
                <a:latin typeface="微软雅黑" panose="020B0503020204020204" pitchFamily="34" charset="-122"/>
                <a:ea typeface="微软雅黑" panose="020B0503020204020204" pitchFamily="34" charset="-122"/>
              </a:rPr>
              <a:t>']) </a:t>
            </a:r>
          </a:p>
          <a:p>
            <a:endParaRPr lang="en-US" altLang="zh-CN" dirty="0">
              <a:latin typeface="微软雅黑" panose="020B0503020204020204" pitchFamily="34" charset="-122"/>
              <a:ea typeface="微软雅黑" panose="020B0503020204020204" pitchFamily="34" charset="-122"/>
            </a:endParaRPr>
          </a:p>
          <a:p>
            <a:r>
              <a:rPr lang="en-US" altLang="zh-CN" sz="1800" dirty="0">
                <a:effectLst/>
                <a:latin typeface="微软雅黑" panose="020B0503020204020204" pitchFamily="34" charset="-122"/>
                <a:ea typeface="微软雅黑" panose="020B0503020204020204" pitchFamily="34" charset="-122"/>
                <a:cs typeface="Times New Roman" panose="02020603050405020304" pitchFamily="18" charset="0"/>
              </a:rPr>
              <a:t>Sharpe</a:t>
            </a:r>
            <a:r>
              <a:rPr lang="zh-CN" altLang="en-US" sz="1800" dirty="0">
                <a:effectLst/>
                <a:latin typeface="微软雅黑" panose="020B0503020204020204" pitchFamily="34" charset="-122"/>
                <a:ea typeface="微软雅黑" panose="020B0503020204020204" pitchFamily="34" charset="-122"/>
                <a:cs typeface="Times New Roman" panose="02020603050405020304" pitchFamily="18" charset="0"/>
              </a:rPr>
              <a:t>比率得分 </a:t>
            </a:r>
            <a:r>
              <a:rPr lang="en-US" altLang="zh-CN" sz="1800" dirty="0">
                <a:effectLst/>
                <a:latin typeface="微软雅黑" panose="020B0503020204020204" pitchFamily="34" charset="-122"/>
                <a:ea typeface="微软雅黑" panose="020B0503020204020204" pitchFamily="34" charset="-122"/>
                <a:cs typeface="Times New Roman" panose="02020603050405020304" pitchFamily="18" charset="0"/>
              </a:rPr>
              <a:t>= YTD</a:t>
            </a:r>
            <a:r>
              <a:rPr lang="zh-CN" altLang="en-US" sz="1800" dirty="0">
                <a:effectLst/>
                <a:latin typeface="微软雅黑" panose="020B0503020204020204" pitchFamily="34" charset="-122"/>
                <a:ea typeface="微软雅黑" panose="020B0503020204020204" pitchFamily="34" charset="-122"/>
                <a:cs typeface="Times New Roman" panose="02020603050405020304" pitchFamily="18" charset="0"/>
              </a:rPr>
              <a:t>的权重* </a:t>
            </a:r>
            <a:r>
              <a:rPr lang="zh-CN" altLang="en-US" dirty="0">
                <a:latin typeface="微软雅黑" panose="020B0503020204020204" pitchFamily="34" charset="-122"/>
                <a:ea typeface="微软雅黑" panose="020B0503020204020204" pitchFamily="34" charset="-122"/>
              </a:rPr>
              <a:t>今年以来 </a:t>
            </a:r>
            <a:r>
              <a:rPr lang="en-US" altLang="zh-CN" dirty="0">
                <a:latin typeface="微软雅黑" panose="020B0503020204020204" pitchFamily="34" charset="-122"/>
                <a:ea typeface="微软雅黑" panose="020B0503020204020204" pitchFamily="34" charset="-122"/>
              </a:rPr>
              <a:t>Sharpe </a:t>
            </a:r>
            <a:r>
              <a:rPr lang="zh-CN" altLang="en-US" dirty="0">
                <a:latin typeface="微软雅黑" panose="020B0503020204020204" pitchFamily="34" charset="-122"/>
                <a:ea typeface="微软雅黑" panose="020B0503020204020204" pitchFamily="34" charset="-122"/>
              </a:rPr>
              <a:t>比率排名</a:t>
            </a:r>
            <a:r>
              <a:rPr lang="en-US" altLang="zh-CN" dirty="0">
                <a:latin typeface="微软雅黑" panose="020B0503020204020204" pitchFamily="34" charset="-122"/>
                <a:ea typeface="微软雅黑" panose="020B0503020204020204" pitchFamily="34" charset="-122"/>
              </a:rPr>
              <a:t>+ </a:t>
            </a:r>
          </a:p>
          <a:p>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1-YTD</a:t>
            </a:r>
            <a:r>
              <a:rPr lang="zh-CN" altLang="en-US" dirty="0">
                <a:latin typeface="微软雅黑" panose="020B0503020204020204" pitchFamily="34" charset="-122"/>
                <a:ea typeface="微软雅黑" panose="020B0503020204020204" pitchFamily="34" charset="-122"/>
              </a:rPr>
              <a:t>的权重）</a:t>
            </a:r>
            <a:r>
              <a:rPr lang="en-US" altLang="zh-CN" dirty="0">
                <a:latin typeface="微软雅黑" panose="020B0503020204020204" pitchFamily="34" charset="-122"/>
                <a:ea typeface="微软雅黑" panose="020B0503020204020204" pitchFamily="34" charset="-122"/>
              </a:rPr>
              <a:t>/3</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['2021 </a:t>
            </a:r>
            <a:r>
              <a:rPr lang="zh-CN" altLang="en-US" dirty="0">
                <a:latin typeface="微软雅黑" panose="020B0503020204020204" pitchFamily="34" charset="-122"/>
                <a:ea typeface="微软雅黑" panose="020B0503020204020204" pitchFamily="34" charset="-122"/>
              </a:rPr>
              <a:t>年 </a:t>
            </a:r>
            <a:r>
              <a:rPr lang="en-US" altLang="zh-CN" dirty="0">
                <a:latin typeface="微软雅黑" panose="020B0503020204020204" pitchFamily="34" charset="-122"/>
                <a:ea typeface="微软雅黑" panose="020B0503020204020204" pitchFamily="34" charset="-122"/>
              </a:rPr>
              <a:t>Sharpe </a:t>
            </a:r>
            <a:r>
              <a:rPr lang="zh-CN" altLang="en-US" dirty="0">
                <a:latin typeface="微软雅黑" panose="020B0503020204020204" pitchFamily="34" charset="-122"/>
                <a:ea typeface="微软雅黑" panose="020B0503020204020204" pitchFamily="34" charset="-122"/>
              </a:rPr>
              <a:t>比率排名</a:t>
            </a:r>
            <a:r>
              <a:rPr lang="en-US" altLang="zh-CN" dirty="0">
                <a:latin typeface="微软雅黑" panose="020B0503020204020204" pitchFamily="34" charset="-122"/>
                <a:ea typeface="微软雅黑" panose="020B0503020204020204" pitchFamily="34" charset="-122"/>
              </a:rPr>
              <a:t>']+ ['2020 </a:t>
            </a:r>
            <a:r>
              <a:rPr lang="zh-CN" altLang="en-US" dirty="0">
                <a:latin typeface="微软雅黑" panose="020B0503020204020204" pitchFamily="34" charset="-122"/>
                <a:ea typeface="微软雅黑" panose="020B0503020204020204" pitchFamily="34" charset="-122"/>
              </a:rPr>
              <a:t>年 </a:t>
            </a:r>
            <a:r>
              <a:rPr lang="en-US" altLang="zh-CN" dirty="0">
                <a:latin typeface="微软雅黑" panose="020B0503020204020204" pitchFamily="34" charset="-122"/>
                <a:ea typeface="微软雅黑" panose="020B0503020204020204" pitchFamily="34" charset="-122"/>
              </a:rPr>
              <a:t>Sharpe </a:t>
            </a:r>
            <a:r>
              <a:rPr lang="zh-CN" altLang="en-US" dirty="0">
                <a:latin typeface="微软雅黑" panose="020B0503020204020204" pitchFamily="34" charset="-122"/>
                <a:ea typeface="微软雅黑" panose="020B0503020204020204" pitchFamily="34" charset="-122"/>
              </a:rPr>
              <a:t>比率排名</a:t>
            </a:r>
            <a:r>
              <a:rPr lang="en-US" altLang="zh-CN" dirty="0">
                <a:latin typeface="微软雅黑" panose="020B0503020204020204" pitchFamily="34" charset="-122"/>
                <a:ea typeface="微软雅黑" panose="020B0503020204020204" pitchFamily="34" charset="-122"/>
              </a:rPr>
              <a:t>']+ ['2019 </a:t>
            </a:r>
            <a:r>
              <a:rPr lang="zh-CN" altLang="en-US" dirty="0">
                <a:latin typeface="微软雅黑" panose="020B0503020204020204" pitchFamily="34" charset="-122"/>
                <a:ea typeface="微软雅黑" panose="020B0503020204020204" pitchFamily="34" charset="-122"/>
              </a:rPr>
              <a:t>年 </a:t>
            </a:r>
            <a:r>
              <a:rPr lang="en-US" altLang="zh-CN" dirty="0">
                <a:latin typeface="微软雅黑" panose="020B0503020204020204" pitchFamily="34" charset="-122"/>
                <a:ea typeface="微软雅黑" panose="020B0503020204020204" pitchFamily="34" charset="-122"/>
              </a:rPr>
              <a:t>Sharpe </a:t>
            </a:r>
            <a:r>
              <a:rPr lang="zh-CN" altLang="en-US" dirty="0">
                <a:latin typeface="微软雅黑" panose="020B0503020204020204" pitchFamily="34" charset="-122"/>
                <a:ea typeface="微软雅黑" panose="020B0503020204020204" pitchFamily="34" charset="-122"/>
              </a:rPr>
              <a:t>比率排名</a:t>
            </a:r>
            <a:r>
              <a:rPr lang="en-US" altLang="zh-CN"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1" name="文本框 10">
            <a:extLst>
              <a:ext uri="{FF2B5EF4-FFF2-40B4-BE49-F238E27FC236}">
                <a16:creationId xmlns:a16="http://schemas.microsoft.com/office/drawing/2014/main" id="{FBCF2AEB-19CC-4510-A2F1-1126186DA61F}"/>
              </a:ext>
            </a:extLst>
          </p:cNvPr>
          <p:cNvSpPr txBox="1"/>
          <p:nvPr/>
        </p:nvSpPr>
        <p:spPr>
          <a:xfrm>
            <a:off x="638173" y="5900142"/>
            <a:ext cx="10829149" cy="646331"/>
          </a:xfrm>
          <a:prstGeom prst="rect">
            <a:avLst/>
          </a:prstGeom>
          <a:noFill/>
        </p:spPr>
        <p:txBody>
          <a:bodyPr wrap="square">
            <a:spAutoFit/>
          </a:bodyPr>
          <a:lstStyle/>
          <a:p>
            <a:r>
              <a:rPr lang="zh-CN" altLang="en-US" sz="1800" dirty="0">
                <a:effectLst/>
                <a:latin typeface="微软雅黑" panose="020B0503020204020204" pitchFamily="34" charset="-122"/>
                <a:ea typeface="微软雅黑" panose="020B0503020204020204" pitchFamily="34" charset="-122"/>
                <a:cs typeface="Times New Roman" panose="02020603050405020304" pitchFamily="18" charset="0"/>
              </a:rPr>
              <a:t>其中，取净值日期的众数距离年初天数作为</a:t>
            </a:r>
            <a:r>
              <a:rPr lang="en-US" altLang="zh-CN" sz="1800" dirty="0">
                <a:effectLst/>
                <a:latin typeface="微软雅黑" panose="020B0503020204020204" pitchFamily="34" charset="-122"/>
                <a:ea typeface="微软雅黑" panose="020B0503020204020204" pitchFamily="34" charset="-122"/>
                <a:cs typeface="Times New Roman" panose="02020603050405020304" pitchFamily="18" charset="0"/>
              </a:rPr>
              <a:t>YTD </a:t>
            </a:r>
            <a:r>
              <a:rPr lang="en-US" altLang="zh-CN" sz="1800" dirty="0" err="1">
                <a:effectLst/>
                <a:latin typeface="微软雅黑" panose="020B0503020204020204" pitchFamily="34" charset="-122"/>
                <a:ea typeface="微软雅黑" panose="020B0503020204020204" pitchFamily="34" charset="-122"/>
                <a:cs typeface="Times New Roman" panose="02020603050405020304" pitchFamily="18" charset="0"/>
              </a:rPr>
              <a:t>距离年初天数</a:t>
            </a:r>
            <a:r>
              <a:rPr lang="zh-CN" altLang="en-US" sz="1800" dirty="0">
                <a:effectLst/>
                <a:latin typeface="微软雅黑" panose="020B0503020204020204" pitchFamily="34" charset="-122"/>
                <a:ea typeface="微软雅黑" panose="020B0503020204020204" pitchFamily="34" charset="-122"/>
                <a:cs typeface="Times New Roman" panose="02020603050405020304" pitchFamily="18" charset="0"/>
              </a:rPr>
              <a:t>；</a:t>
            </a: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本身空缺以及先前处理产生的空缺值就假设排名当期前 </a:t>
            </a:r>
            <a:r>
              <a:rPr lang="en-US" altLang="zh-CN" dirty="0">
                <a:latin typeface="微软雅黑" panose="020B0503020204020204" pitchFamily="34" charset="-122"/>
                <a:ea typeface="微软雅黑" panose="020B0503020204020204" pitchFamily="34" charset="-122"/>
                <a:cs typeface="Times New Roman" panose="02020603050405020304" pitchFamily="18" charset="0"/>
              </a:rPr>
              <a:t>60%</a:t>
            </a: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dirty="0">
                <a:latin typeface="微软雅黑" panose="020B0503020204020204" pitchFamily="34" charset="-122"/>
                <a:ea typeface="微软雅黑" panose="020B0503020204020204" pitchFamily="34" charset="-122"/>
                <a:cs typeface="Times New Roman" panose="02020603050405020304" pitchFamily="18" charset="0"/>
              </a:rPr>
              <a:t>0.6</a:t>
            </a: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）代入计算</a:t>
            </a:r>
          </a:p>
        </p:txBody>
      </p:sp>
    </p:spTree>
    <p:extLst>
      <p:ext uri="{BB962C8B-B14F-4D97-AF65-F5344CB8AC3E}">
        <p14:creationId xmlns:p14="http://schemas.microsoft.com/office/powerpoint/2010/main" val="2345128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a:extLst>
              <a:ext uri="{FF2B5EF4-FFF2-40B4-BE49-F238E27FC236}">
                <a16:creationId xmlns:a16="http://schemas.microsoft.com/office/drawing/2014/main" id="{BCE9E890-5AFF-4285-A68B-5F91D8C026F5}"/>
              </a:ext>
            </a:extLst>
          </p:cNvPr>
          <p:cNvSpPr txBox="1"/>
          <p:nvPr/>
        </p:nvSpPr>
        <p:spPr>
          <a:xfrm>
            <a:off x="200317" y="936185"/>
            <a:ext cx="6097554" cy="392928"/>
          </a:xfrm>
          <a:prstGeom prst="rect">
            <a:avLst/>
          </a:prstGeom>
          <a:noFill/>
        </p:spPr>
        <p:txBody>
          <a:bodyPr wrap="square">
            <a:spAutoFit/>
          </a:bodyPr>
          <a:lstStyle/>
          <a:p>
            <a:pPr indent="266700">
              <a:lnSpc>
                <a:spcPct val="120000"/>
              </a:lnSpc>
              <a:spcAft>
                <a:spcPts val="1000"/>
              </a:spcAft>
            </a:pPr>
            <a:r>
              <a:rPr lang="zh-CN" altLang="en-US" sz="1800" dirty="0">
                <a:effectLst/>
                <a:latin typeface="微软雅黑" panose="020B0503020204020204" pitchFamily="34" charset="-122"/>
                <a:ea typeface="微软雅黑" panose="020B0503020204020204" pitchFamily="34" charset="-122"/>
                <a:cs typeface="Times New Roman" panose="02020603050405020304" pitchFamily="18" charset="0"/>
              </a:rPr>
              <a:t>定期汇总计算得到打分结果，并生成</a:t>
            </a:r>
            <a:r>
              <a:rPr lang="en-US" altLang="zh-CN" sz="1800" dirty="0">
                <a:effectLst/>
                <a:latin typeface="微软雅黑" panose="020B0503020204020204" pitchFamily="34" charset="-122"/>
                <a:ea typeface="微软雅黑" panose="020B0503020204020204" pitchFamily="34" charset="-122"/>
                <a:cs typeface="Times New Roman" panose="02020603050405020304" pitchFamily="18" charset="0"/>
              </a:rPr>
              <a:t>PDF</a:t>
            </a:r>
            <a:r>
              <a:rPr lang="zh-CN" altLang="en-US" sz="1800" dirty="0">
                <a:effectLst/>
                <a:latin typeface="微软雅黑" panose="020B0503020204020204" pitchFamily="34" charset="-122"/>
                <a:ea typeface="微软雅黑" panose="020B0503020204020204" pitchFamily="34" charset="-122"/>
                <a:cs typeface="Times New Roman" panose="02020603050405020304" pitchFamily="18" charset="0"/>
              </a:rPr>
              <a:t>报告</a:t>
            </a:r>
            <a:endParaRPr lang="zh-CN" altLang="zh-CN" sz="1800" dirty="0">
              <a:effectLst/>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4" name="标题 1">
            <a:extLst>
              <a:ext uri="{FF2B5EF4-FFF2-40B4-BE49-F238E27FC236}">
                <a16:creationId xmlns:a16="http://schemas.microsoft.com/office/drawing/2014/main" id="{9D57B31B-7BC2-4B72-8EC3-70076F707B15}"/>
              </a:ext>
            </a:extLst>
          </p:cNvPr>
          <p:cNvSpPr txBox="1">
            <a:spLocks/>
          </p:cNvSpPr>
          <p:nvPr/>
        </p:nvSpPr>
        <p:spPr>
          <a:xfrm>
            <a:off x="316457" y="284835"/>
            <a:ext cx="9720155" cy="432000"/>
          </a:xfrm>
          <a:prstGeom prst="rect">
            <a:avLst/>
          </a:prstGeom>
          <a:noFill/>
        </p:spPr>
        <p:txBody>
          <a:bodyPr wrap="none" lIns="0" tIns="0" rIns="0" bIns="0" rtlCol="0" anchor="ctr" anchorCtr="0">
            <a:noAutofit/>
          </a:bodyPr>
          <a:lstStyle>
            <a:lvl1pPr algn="l" defTabSz="914400" rtl="0" eaLnBrk="1" latinLnBrk="0" hangingPunct="1">
              <a:lnSpc>
                <a:spcPct val="90000"/>
              </a:lnSpc>
              <a:spcBef>
                <a:spcPct val="0"/>
              </a:spcBef>
              <a:buNone/>
              <a:defRPr lang="zh-CN" altLang="en-US" sz="2800" kern="1200" dirty="0">
                <a:solidFill>
                  <a:schemeClr val="bg1">
                    <a:lumMod val="9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defRPr>
            </a:lvl1pPr>
          </a:lstStyle>
          <a:p>
            <a:pPr>
              <a:lnSpc>
                <a:spcPct val="100000"/>
              </a:lnSpc>
              <a:defRPr/>
            </a:pPr>
            <a:r>
              <a:rPr lang="zh-CN" altLang="en-US" sz="3200" spc="300" dirty="0">
                <a:solidFill>
                  <a:schemeClr val="bg1"/>
                </a:solidFill>
                <a:latin typeface="Arial" panose="020B0604020202020204" pitchFamily="34" charset="0"/>
                <a:cs typeface="+mj-cs"/>
              </a:rPr>
              <a:t>二、跟踪池产品的综合打分评价</a:t>
            </a:r>
          </a:p>
        </p:txBody>
      </p:sp>
      <p:pic>
        <p:nvPicPr>
          <p:cNvPr id="3" name="图片 2">
            <a:extLst>
              <a:ext uri="{FF2B5EF4-FFF2-40B4-BE49-F238E27FC236}">
                <a16:creationId xmlns:a16="http://schemas.microsoft.com/office/drawing/2014/main" id="{93E928D5-860A-447B-A41E-5E0081D79A1B}"/>
              </a:ext>
            </a:extLst>
          </p:cNvPr>
          <p:cNvPicPr>
            <a:picLocks noChangeAspect="1"/>
          </p:cNvPicPr>
          <p:nvPr/>
        </p:nvPicPr>
        <p:blipFill>
          <a:blip r:embed="rId2"/>
          <a:stretch>
            <a:fillRect/>
          </a:stretch>
        </p:blipFill>
        <p:spPr>
          <a:xfrm>
            <a:off x="7450105" y="1132649"/>
            <a:ext cx="4541578" cy="4682184"/>
          </a:xfrm>
          <a:prstGeom prst="rect">
            <a:avLst/>
          </a:prstGeom>
        </p:spPr>
      </p:pic>
      <p:sp>
        <p:nvSpPr>
          <p:cNvPr id="6" name="矩形 5">
            <a:extLst>
              <a:ext uri="{FF2B5EF4-FFF2-40B4-BE49-F238E27FC236}">
                <a16:creationId xmlns:a16="http://schemas.microsoft.com/office/drawing/2014/main" id="{09E99177-E357-4366-A5CF-AE4C58E0D161}"/>
              </a:ext>
            </a:extLst>
          </p:cNvPr>
          <p:cNvSpPr/>
          <p:nvPr/>
        </p:nvSpPr>
        <p:spPr>
          <a:xfrm>
            <a:off x="303611" y="2745951"/>
            <a:ext cx="2146041" cy="1455575"/>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zh-CN" altLang="en-US" dirty="0"/>
              <a:t>朝阳永续数据</a:t>
            </a:r>
          </a:p>
        </p:txBody>
      </p:sp>
      <p:sp>
        <p:nvSpPr>
          <p:cNvPr id="8" name="箭头: 右 7">
            <a:extLst>
              <a:ext uri="{FF2B5EF4-FFF2-40B4-BE49-F238E27FC236}">
                <a16:creationId xmlns:a16="http://schemas.microsoft.com/office/drawing/2014/main" id="{1F11DAA2-43B1-4969-BE17-BDB178988F56}"/>
              </a:ext>
            </a:extLst>
          </p:cNvPr>
          <p:cNvSpPr/>
          <p:nvPr/>
        </p:nvSpPr>
        <p:spPr>
          <a:xfrm>
            <a:off x="2809048" y="3317183"/>
            <a:ext cx="567421" cy="31311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a:extLst>
              <a:ext uri="{FF2B5EF4-FFF2-40B4-BE49-F238E27FC236}">
                <a16:creationId xmlns:a16="http://schemas.microsoft.com/office/drawing/2014/main" id="{6CFCC390-37A4-4232-ABC0-B8D770A30233}"/>
              </a:ext>
            </a:extLst>
          </p:cNvPr>
          <p:cNvSpPr/>
          <p:nvPr/>
        </p:nvSpPr>
        <p:spPr>
          <a:xfrm>
            <a:off x="3668875" y="2773256"/>
            <a:ext cx="2146041" cy="1455575"/>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zh-CN" altLang="en-US" dirty="0"/>
              <a:t>数据处理</a:t>
            </a:r>
          </a:p>
        </p:txBody>
      </p:sp>
      <p:sp>
        <p:nvSpPr>
          <p:cNvPr id="16" name="箭头: 右 15">
            <a:extLst>
              <a:ext uri="{FF2B5EF4-FFF2-40B4-BE49-F238E27FC236}">
                <a16:creationId xmlns:a16="http://schemas.microsoft.com/office/drawing/2014/main" id="{F32F0A78-7F04-428A-B281-170118DF3DD5}"/>
              </a:ext>
            </a:extLst>
          </p:cNvPr>
          <p:cNvSpPr/>
          <p:nvPr/>
        </p:nvSpPr>
        <p:spPr>
          <a:xfrm>
            <a:off x="6306567" y="3317183"/>
            <a:ext cx="567421" cy="31311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068092534"/>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10620</TotalTime>
  <Words>7484</Words>
  <Application>Microsoft Office PowerPoint</Application>
  <PresentationFormat>宽屏</PresentationFormat>
  <Paragraphs>2864</Paragraphs>
  <Slides>48</Slides>
  <Notes>12</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48</vt:i4>
      </vt:variant>
    </vt:vector>
  </HeadingPairs>
  <TitlesOfParts>
    <vt:vector size="59" baseType="lpstr">
      <vt:lpstr>等线</vt:lpstr>
      <vt:lpstr>Cambria</vt:lpstr>
      <vt:lpstr>Wingdings</vt:lpstr>
      <vt:lpstr>Cambria Math</vt:lpstr>
      <vt:lpstr>Times New Roman</vt:lpstr>
      <vt:lpstr>Arial</vt:lpstr>
      <vt:lpstr>微软雅黑</vt:lpstr>
      <vt:lpstr>宋体</vt:lpstr>
      <vt:lpstr>楷体</vt:lpstr>
      <vt:lpstr>Calibri</vt:lpstr>
      <vt:lpstr>Office 主题​​</vt:lpstr>
      <vt:lpstr>PowerPoint 演示文稿</vt:lpstr>
      <vt:lpstr>PowerPoint 演示文稿</vt:lpstr>
      <vt:lpstr>一、绩效评价设计的背景</vt:lpstr>
      <vt:lpstr>一、绩效评价设计的背景</vt:lpstr>
      <vt:lpstr>PowerPoint 演示文稿</vt:lpstr>
      <vt:lpstr>二、跟踪池产品的综合打分评价</vt:lpstr>
      <vt:lpstr>二、跟踪池产品的综合打分评价</vt:lpstr>
      <vt:lpstr>二、跟踪池产品的综合打分评价</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三、线性回归拟合估计 </vt:lpstr>
      <vt:lpstr>三、线性回归拟合估计 </vt:lpstr>
      <vt:lpstr>三、线性回归拟合估计 </vt:lpstr>
      <vt:lpstr>三、线性回归拟合估计 </vt:lpstr>
      <vt:lpstr>三、线性回归拟合估计 </vt:lpstr>
      <vt:lpstr>三、线性回归拟合估计 </vt:lpstr>
      <vt:lpstr>三、线性回归拟合估计 </vt:lpstr>
      <vt:lpstr>三、线性回归拟合估计 </vt:lpstr>
      <vt:lpstr>三、线性回归拟合估计 </vt:lpstr>
      <vt:lpstr>三、线性回归拟合估计 </vt:lpstr>
      <vt:lpstr>三、线性回归拟合估计 </vt:lpstr>
      <vt:lpstr>三、线性回归拟合估计 </vt:lpstr>
      <vt:lpstr>三、线性回归拟合估计 </vt:lpstr>
      <vt:lpstr>三、线性回归拟合估计 </vt:lpstr>
      <vt:lpstr>三、线性回归拟合估计 </vt:lpstr>
      <vt:lpstr>三、线性回归拟合估计 </vt:lpstr>
      <vt:lpstr>三、线性回归拟合估计 </vt:lpstr>
      <vt:lpstr>三、线性回归拟合估计 </vt:lpstr>
      <vt:lpstr>三、线性回归拟合估计 </vt:lpstr>
      <vt:lpstr>三、线性回归拟合估计 </vt:lpstr>
      <vt:lpstr>三、线性回归拟合估计 </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zc</dc:creator>
  <cp:lastModifiedBy>Likai</cp:lastModifiedBy>
  <cp:revision>389</cp:revision>
  <dcterms:created xsi:type="dcterms:W3CDTF">2016-04-11T07:49:00Z</dcterms:created>
  <dcterms:modified xsi:type="dcterms:W3CDTF">2022-06-06T12:59:28Z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2052-10.8.0.6423</vt:lpwstr>
  </property>
</Properties>
</file>